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83" r:id="rId8"/>
    <p:sldId id="263" r:id="rId9"/>
    <p:sldId id="264" r:id="rId10"/>
    <p:sldId id="265" r:id="rId11"/>
    <p:sldId id="266" r:id="rId12"/>
    <p:sldId id="267" r:id="rId13"/>
    <p:sldId id="268" r:id="rId14"/>
    <p:sldId id="270" r:id="rId15"/>
    <p:sldId id="269" r:id="rId16"/>
    <p:sldId id="275" r:id="rId17"/>
    <p:sldId id="271" r:id="rId18"/>
    <p:sldId id="272" r:id="rId19"/>
    <p:sldId id="274" r:id="rId20"/>
    <p:sldId id="273" r:id="rId21"/>
    <p:sldId id="276" r:id="rId22"/>
    <p:sldId id="277" r:id="rId23"/>
    <p:sldId id="278" r:id="rId24"/>
    <p:sldId id="279" r:id="rId25"/>
    <p:sldId id="281" r:id="rId26"/>
    <p:sldId id="280" r:id="rId27"/>
    <p:sldId id="282" r:id="rId2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17" name="Нижний колонтитул 16"/>
          <p:cNvSpPr>
            <a:spLocks noGrp="1"/>
          </p:cNvSpPr>
          <p:nvPr>
            <p:ph type="ftr" sz="quarter" idx="11"/>
          </p:nvPr>
        </p:nvSpPr>
        <p:spPr/>
        <p:txBody>
          <a:bodyPr/>
          <a:lstStyle>
            <a:extLst/>
          </a:lstStyle>
          <a:p>
            <a:endParaRPr lang="uk-UA"/>
          </a:p>
        </p:txBody>
      </p:sp>
      <p:sp>
        <p:nvSpPr>
          <p:cNvPr id="29" name="Номер слайда 28"/>
          <p:cNvSpPr>
            <a:spLocks noGrp="1"/>
          </p:cNvSpPr>
          <p:nvPr>
            <p:ph type="sldNum" sz="quarter" idx="12"/>
          </p:nvPr>
        </p:nvSpPr>
        <p:spPr/>
        <p:txBody>
          <a:bodyPr/>
          <a:lstStyle>
            <a:extLst/>
          </a:lstStyle>
          <a:p>
            <a:fld id="{26B54073-E766-40DC-A045-DC8A36690179}" type="slidenum">
              <a:rPr lang="uk-UA" smtClean="0"/>
              <a:pPr/>
              <a:t>‹#›</a:t>
            </a:fld>
            <a:endParaRPr lang="uk-UA"/>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6B54073-E766-40DC-A045-DC8A36690179}" type="slidenum">
              <a:rPr lang="uk-UA" smtClean="0"/>
              <a:pPr/>
              <a:t>‹#›</a:t>
            </a:fld>
            <a:endParaRPr lang="uk-UA"/>
          </a:p>
        </p:txBody>
      </p:sp>
    </p:spTree>
  </p:cSld>
  <p:clrMapOvr>
    <a:masterClrMapping/>
  </p:clrMapOvr>
  <p:transition>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6B54073-E766-40DC-A045-DC8A36690179}" type="slidenum">
              <a:rPr lang="uk-UA" smtClean="0"/>
              <a:pPr/>
              <a:t>‹#›</a:t>
            </a:fld>
            <a:endParaRPr lang="uk-UA"/>
          </a:p>
        </p:txBody>
      </p:sp>
    </p:spTree>
  </p:cSld>
  <p:clrMapOvr>
    <a:masterClrMapping/>
  </p:clrMapOvr>
  <p:transition>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6B54073-E766-40DC-A045-DC8A36690179}" type="slidenum">
              <a:rPr lang="uk-UA" smtClean="0"/>
              <a:pPr/>
              <a:t>‹#›</a:t>
            </a:fld>
            <a:endParaRPr lang="uk-UA"/>
          </a:p>
        </p:txBody>
      </p:sp>
    </p:spTree>
  </p:cSld>
  <p:clrMapOvr>
    <a:masterClrMapping/>
  </p:clrMapOvr>
  <p:transitio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6B54073-E766-40DC-A045-DC8A36690179}" type="slidenum">
              <a:rPr lang="uk-UA" smtClean="0"/>
              <a:pPr/>
              <a:t>‹#›</a:t>
            </a:fld>
            <a:endParaRPr lang="uk-UA"/>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6B54073-E766-40DC-A045-DC8A36690179}" type="slidenum">
              <a:rPr lang="uk-UA" smtClean="0"/>
              <a:pPr/>
              <a:t>‹#›</a:t>
            </a:fld>
            <a:endParaRPr lang="uk-UA"/>
          </a:p>
        </p:txBody>
      </p:sp>
    </p:spTree>
  </p:cSld>
  <p:clrMapOvr>
    <a:masterClrMapping/>
  </p:clrMapOvr>
  <p:transition>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26B54073-E766-40DC-A045-DC8A36690179}" type="slidenum">
              <a:rPr lang="uk-UA" smtClean="0"/>
              <a:pPr/>
              <a:t>‹#›</a:t>
            </a:fld>
            <a:endParaRPr lang="uk-UA"/>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26B54073-E766-40DC-A045-DC8A36690179}" type="slidenum">
              <a:rPr lang="uk-UA" smtClean="0"/>
              <a:pPr/>
              <a:t>‹#›</a:t>
            </a:fld>
            <a:endParaRPr lang="uk-UA"/>
          </a:p>
        </p:txBody>
      </p:sp>
    </p:spTree>
  </p:cSld>
  <p:clrMapOvr>
    <a:masterClrMapping/>
  </p:clrMapOvr>
  <p:transition>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26B54073-E766-40DC-A045-DC8A36690179}" type="slidenum">
              <a:rPr lang="uk-UA" smtClean="0"/>
              <a:pPr/>
              <a:t>‹#›</a:t>
            </a:fld>
            <a:endParaRPr lang="uk-UA"/>
          </a:p>
        </p:txBody>
      </p:sp>
    </p:spTree>
  </p:cSld>
  <p:clrMapOvr>
    <a:masterClrMapping/>
  </p:clrMapOvr>
  <p:transition>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7339E44-F1F8-4242-B5EB-613970F68389}" type="datetimeFigureOut">
              <a:rPr lang="uk-UA" smtClean="0"/>
              <a:pPr/>
              <a:t>12.02.2013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6B54073-E766-40DC-A045-DC8A36690179}" type="slidenum">
              <a:rPr lang="uk-UA" smtClean="0"/>
              <a:pPr/>
              <a:t>‹#›</a:t>
            </a:fld>
            <a:endParaRPr lang="uk-UA"/>
          </a:p>
        </p:txBody>
      </p:sp>
    </p:spTree>
  </p:cSld>
  <p:clrMapOvr>
    <a:masterClrMapping/>
  </p:clrMapOvr>
  <p:transition>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A7339E44-F1F8-4242-B5EB-613970F68389}" type="datetimeFigureOut">
              <a:rPr lang="uk-UA" smtClean="0"/>
              <a:pPr/>
              <a:t>12.02.2013</a:t>
            </a:fld>
            <a:endParaRPr lang="uk-UA"/>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uk-UA"/>
          </a:p>
        </p:txBody>
      </p:sp>
      <p:sp>
        <p:nvSpPr>
          <p:cNvPr id="7" name="Номер слайда 6"/>
          <p:cNvSpPr>
            <a:spLocks noGrp="1"/>
          </p:cNvSpPr>
          <p:nvPr>
            <p:ph type="sldNum" sz="quarter" idx="12"/>
          </p:nvPr>
        </p:nvSpPr>
        <p:spPr>
          <a:xfrm>
            <a:off x="8610600" y="55499"/>
            <a:ext cx="457200" cy="365125"/>
          </a:xfrm>
        </p:spPr>
        <p:txBody>
          <a:bodyPr/>
          <a:lstStyle>
            <a:extLst/>
          </a:lstStyle>
          <a:p>
            <a:fld id="{26B54073-E766-40DC-A045-DC8A36690179}" type="slidenum">
              <a:rPr lang="uk-UA" smtClean="0"/>
              <a:pPr/>
              <a:t>‹#›</a:t>
            </a:fld>
            <a:endParaRPr lang="uk-UA"/>
          </a:p>
        </p:txBody>
      </p:sp>
    </p:spTree>
  </p:cSld>
  <p:clrMapOvr>
    <a:masterClrMapping/>
  </p:clrMapOvr>
  <p:transition>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7339E44-F1F8-4242-B5EB-613970F68389}" type="datetimeFigureOut">
              <a:rPr lang="uk-UA" smtClean="0"/>
              <a:pPr/>
              <a:t>12.02.2013</a:t>
            </a:fld>
            <a:endParaRPr lang="uk-UA"/>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uk-UA"/>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6B54073-E766-40DC-A045-DC8A36690179}"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ver dir="lu"/>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13.xml"/><Relationship Id="rId2" Type="http://schemas.openxmlformats.org/officeDocument/2006/relationships/slide" Target="slide11.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14.xml"/><Relationship Id="rId4" Type="http://schemas.openxmlformats.org/officeDocument/2006/relationships/slide" Target="slide17.xml"/><Relationship Id="rId9" Type="http://schemas.openxmlformats.org/officeDocument/2006/relationships/slide" Target="slide20.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slide" Target="slide10.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5.xml"/><Relationship Id="rId1" Type="http://schemas.openxmlformats.org/officeDocument/2006/relationships/slideLayout" Target="../slideLayouts/slideLayout8.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uk.wikipedia.org/wiki/Tata_Motors" TargetMode="External"/><Relationship Id="rId2" Type="http://schemas.openxmlformats.org/officeDocument/2006/relationships/image" Target="../media/image32.jpeg"/><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slide" Target="slide10.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24.xml"/><Relationship Id="rId2" Type="http://schemas.openxmlformats.org/officeDocument/2006/relationships/slide" Target="slide22.xml"/><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 Id="rId6" Type="http://schemas.openxmlformats.org/officeDocument/2006/relationships/slide" Target="slide21.xml"/><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8.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8.xml"/><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540828">
            <a:off x="1923962" y="1389810"/>
            <a:ext cx="5344137" cy="1548000"/>
          </a:xfrm>
        </p:spPr>
        <p:txBody>
          <a:bodyPr/>
          <a:lstStyle/>
          <a:p>
            <a:pPr algn="ctr"/>
            <a:r>
              <a:rPr lang="uk-UA" sz="6600" cap="none" dirty="0" smtClean="0">
                <a:ln w="1905"/>
                <a:solidFill>
                  <a:schemeClr val="accent2">
                    <a:lumMod val="75000"/>
                  </a:schemeClr>
                </a:solidFill>
                <a:effectLst>
                  <a:innerShdw blurRad="69850" dist="43180" dir="5400000">
                    <a:srgbClr val="000000">
                      <a:alpha val="65000"/>
                    </a:srgbClr>
                  </a:innerShdw>
                </a:effectLst>
              </a:rPr>
              <a:t>Індія</a:t>
            </a:r>
            <a:endParaRPr lang="uk-UA" sz="6600" cap="none" dirty="0">
              <a:ln w="1905"/>
              <a:solidFill>
                <a:schemeClr val="accent2">
                  <a:lumMod val="75000"/>
                </a:schemeClr>
              </a:solidFill>
              <a:effectLst>
                <a:innerShdw blurRad="69850" dist="43180" dir="5400000">
                  <a:srgbClr val="000000">
                    <a:alpha val="65000"/>
                  </a:srgbClr>
                </a:innerShdw>
              </a:effectLst>
            </a:endParaRPr>
          </a:p>
        </p:txBody>
      </p:sp>
      <p:sp>
        <p:nvSpPr>
          <p:cNvPr id="3" name="Подзаголовок 2"/>
          <p:cNvSpPr>
            <a:spLocks noGrp="1"/>
          </p:cNvSpPr>
          <p:nvPr>
            <p:ph type="subTitle" idx="1"/>
          </p:nvPr>
        </p:nvSpPr>
        <p:spPr>
          <a:xfrm>
            <a:off x="6516216" y="5085184"/>
            <a:ext cx="2267744" cy="1196752"/>
          </a:xfrm>
        </p:spPr>
        <p:style>
          <a:lnRef idx="3">
            <a:schemeClr val="lt1"/>
          </a:lnRef>
          <a:fillRef idx="1">
            <a:schemeClr val="accent6"/>
          </a:fillRef>
          <a:effectRef idx="1">
            <a:schemeClr val="accent6"/>
          </a:effectRef>
          <a:fontRef idx="minor">
            <a:schemeClr val="lt1"/>
          </a:fontRef>
        </p:style>
        <p:txBody>
          <a:bodyPr>
            <a:normAutofit lnSpcReduction="10000"/>
          </a:bodyPr>
          <a:lstStyle/>
          <a:p>
            <a:r>
              <a:rPr lang="uk-UA" dirty="0" smtClean="0"/>
              <a:t>Підготували:</a:t>
            </a:r>
          </a:p>
          <a:p>
            <a:r>
              <a:rPr lang="uk-UA" dirty="0" err="1" smtClean="0"/>
              <a:t>Пулькас</a:t>
            </a:r>
            <a:r>
              <a:rPr lang="uk-UA" dirty="0" smtClean="0"/>
              <a:t> Надія і Шинкар Юлія,</a:t>
            </a:r>
          </a:p>
          <a:p>
            <a:r>
              <a:rPr lang="uk-UA" dirty="0" smtClean="0"/>
              <a:t>6(10)-А</a:t>
            </a:r>
            <a:endParaRPr lang="uk-UA" dirty="0"/>
          </a:p>
        </p:txBody>
      </p:sp>
      <p:pic>
        <p:nvPicPr>
          <p:cNvPr id="4" name="Рисунок 3" descr="383546837.jpg"/>
          <p:cNvPicPr>
            <a:picLocks noChangeAspect="1"/>
          </p:cNvPicPr>
          <p:nvPr/>
        </p:nvPicPr>
        <p:blipFill>
          <a:blip r:embed="rId2" cstate="print"/>
          <a:stretch>
            <a:fillRect/>
          </a:stretch>
        </p:blipFill>
        <p:spPr>
          <a:xfrm>
            <a:off x="2627784" y="1124744"/>
            <a:ext cx="4320480" cy="3168352"/>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0" dur="1000" fill="hold"/>
                                        <p:tgtEl>
                                          <p:spTgt spid="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75000"/>
                  </a:schemeClr>
                </a:solidFill>
              </a:rPr>
              <a:t>Галузі промисловість</a:t>
            </a:r>
            <a:endParaRPr lang="uk-UA" dirty="0">
              <a:solidFill>
                <a:schemeClr val="accent2">
                  <a:lumMod val="75000"/>
                </a:schemeClr>
              </a:solidFill>
            </a:endParaRPr>
          </a:p>
        </p:txBody>
      </p:sp>
      <p:sp>
        <p:nvSpPr>
          <p:cNvPr id="3" name="Текст 2"/>
          <p:cNvSpPr>
            <a:spLocks noGrp="1"/>
          </p:cNvSpPr>
          <p:nvPr>
            <p:ph type="body" idx="2"/>
          </p:nvPr>
        </p:nvSpPr>
        <p:spPr/>
        <p:txBody>
          <a:bodyPr/>
          <a:lstStyle/>
          <a:p>
            <a:pPr>
              <a:buFont typeface="Arial" pitchFamily="34" charset="0"/>
              <a:buChar char="•"/>
            </a:pPr>
            <a:r>
              <a:rPr lang="uk-UA" dirty="0" smtClean="0">
                <a:hlinkClick r:id="rId2" action="ppaction://hlinksldjump"/>
              </a:rPr>
              <a:t>чорна металургія</a:t>
            </a:r>
            <a:endParaRPr lang="uk-UA" dirty="0" smtClean="0"/>
          </a:p>
          <a:p>
            <a:pPr>
              <a:buFont typeface="Arial" pitchFamily="34" charset="0"/>
              <a:buChar char="•"/>
            </a:pPr>
            <a:r>
              <a:rPr lang="uk-UA" dirty="0" smtClean="0">
                <a:hlinkClick r:id="rId3" action="ppaction://hlinksldjump"/>
              </a:rPr>
              <a:t>Кольорова металургія</a:t>
            </a:r>
            <a:endParaRPr lang="uk-UA" dirty="0" smtClean="0"/>
          </a:p>
          <a:p>
            <a:pPr>
              <a:buFont typeface="Arial" pitchFamily="34" charset="0"/>
              <a:buChar char="•"/>
            </a:pPr>
            <a:r>
              <a:rPr lang="uk-UA" dirty="0" smtClean="0">
                <a:hlinkClick r:id="rId4" action="ppaction://hlinksldjump"/>
              </a:rPr>
              <a:t>Машинобудування</a:t>
            </a:r>
            <a:endParaRPr lang="uk-UA" dirty="0" smtClean="0"/>
          </a:p>
          <a:p>
            <a:pPr>
              <a:buFont typeface="Arial" pitchFamily="34" charset="0"/>
              <a:buChar char="•"/>
            </a:pPr>
            <a:r>
              <a:rPr lang="uk-UA" dirty="0" smtClean="0">
                <a:hlinkClick r:id="rId5" action="ppaction://hlinksldjump"/>
              </a:rPr>
              <a:t>Хімічна </a:t>
            </a:r>
            <a:endParaRPr lang="uk-UA" dirty="0" smtClean="0"/>
          </a:p>
          <a:p>
            <a:pPr>
              <a:buFont typeface="Arial" pitchFamily="34" charset="0"/>
              <a:buChar char="•"/>
            </a:pPr>
            <a:r>
              <a:rPr lang="uk-UA" dirty="0" smtClean="0">
                <a:hlinkClick r:id="rId6" action="ppaction://hlinksldjump"/>
              </a:rPr>
              <a:t>Нафтопереробна</a:t>
            </a:r>
            <a:endParaRPr lang="uk-UA" dirty="0" smtClean="0"/>
          </a:p>
          <a:p>
            <a:pPr>
              <a:buFont typeface="Arial" pitchFamily="34" charset="0"/>
              <a:buChar char="•"/>
            </a:pPr>
            <a:r>
              <a:rPr lang="uk-UA" dirty="0" smtClean="0">
                <a:hlinkClick r:id="rId7" action="ppaction://hlinksldjump"/>
              </a:rPr>
              <a:t>Текстильна</a:t>
            </a:r>
            <a:endParaRPr lang="uk-UA" dirty="0" smtClean="0"/>
          </a:p>
          <a:p>
            <a:pPr>
              <a:buFont typeface="Arial" pitchFamily="34" charset="0"/>
              <a:buChar char="•"/>
            </a:pPr>
            <a:r>
              <a:rPr lang="uk-UA" dirty="0" smtClean="0">
                <a:hlinkClick r:id="rId8" action="ppaction://hlinksldjump"/>
              </a:rPr>
              <a:t>Харчова</a:t>
            </a:r>
            <a:endParaRPr lang="uk-UA" dirty="0" smtClean="0"/>
          </a:p>
          <a:p>
            <a:pPr>
              <a:buFont typeface="Arial" pitchFamily="34" charset="0"/>
              <a:buChar char="•"/>
            </a:pPr>
            <a:endParaRPr lang="uk-UA" dirty="0" smtClean="0"/>
          </a:p>
          <a:p>
            <a:endParaRPr lang="uk-UA" dirty="0"/>
          </a:p>
        </p:txBody>
      </p:sp>
      <p:sp>
        <p:nvSpPr>
          <p:cNvPr id="5" name="Стрелка вправо 4">
            <a:hlinkClick r:id="rId9" action="ppaction://hlinksldjump"/>
          </p:cNvPr>
          <p:cNvSpPr/>
          <p:nvPr/>
        </p:nvSpPr>
        <p:spPr>
          <a:xfrm>
            <a:off x="7380312" y="5805264"/>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4067944" y="1484784"/>
            <a:ext cx="4248472" cy="2585323"/>
          </a:xfrm>
          <a:prstGeom prst="rect">
            <a:avLst/>
          </a:prstGeom>
        </p:spPr>
        <p:txBody>
          <a:bodyPr wrap="square">
            <a:spAutoFit/>
          </a:bodyPr>
          <a:lstStyle/>
          <a:p>
            <a:r>
              <a:rPr lang="uk-UA" dirty="0" smtClean="0">
                <a:solidFill>
                  <a:schemeClr val="accent6">
                    <a:lumMod val="40000"/>
                    <a:lumOff val="60000"/>
                  </a:schemeClr>
                </a:solidFill>
              </a:rPr>
              <a:t>Структура промислового виробництва за виробітком ВВП</a:t>
            </a:r>
            <a:r>
              <a:rPr lang="uk-UA" dirty="0" smtClean="0"/>
              <a:t>:</a:t>
            </a:r>
          </a:p>
          <a:p>
            <a:pPr>
              <a:buFont typeface="Arial" pitchFamily="34" charset="0"/>
              <a:buChar char="•"/>
            </a:pPr>
            <a:r>
              <a:rPr lang="uk-UA" dirty="0" smtClean="0"/>
              <a:t> текстильна промисловість – 17,2%; </a:t>
            </a:r>
          </a:p>
          <a:p>
            <a:pPr>
              <a:buFont typeface="Arial" pitchFamily="34" charset="0"/>
              <a:buChar char="•"/>
            </a:pPr>
            <a:r>
              <a:rPr lang="uk-UA" dirty="0" smtClean="0"/>
              <a:t>нафтова і вугільна – 16,5%; </a:t>
            </a:r>
          </a:p>
          <a:p>
            <a:pPr>
              <a:buFont typeface="Arial" pitchFamily="34" charset="0"/>
              <a:buChar char="•"/>
            </a:pPr>
            <a:r>
              <a:rPr lang="uk-UA" dirty="0" smtClean="0"/>
              <a:t>чорна і кольорова металургія – 14%; </a:t>
            </a:r>
          </a:p>
          <a:p>
            <a:pPr>
              <a:buFont typeface="Arial" pitchFamily="34" charset="0"/>
              <a:buChar char="•"/>
            </a:pPr>
            <a:r>
              <a:rPr lang="uk-UA" dirty="0" smtClean="0"/>
              <a:t>машинобудування – 12%; </a:t>
            </a:r>
          </a:p>
          <a:p>
            <a:pPr>
              <a:buFont typeface="Arial" pitchFamily="34" charset="0"/>
              <a:buChar char="•"/>
            </a:pPr>
            <a:r>
              <a:rPr lang="uk-UA" dirty="0" smtClean="0"/>
              <a:t>харчова </a:t>
            </a:r>
            <a:r>
              <a:rPr lang="uk-UA" dirty="0" err="1" smtClean="0"/>
              <a:t>промис-ловість</a:t>
            </a:r>
            <a:r>
              <a:rPr lang="uk-UA" dirty="0" smtClean="0"/>
              <a:t> – 11,4%; </a:t>
            </a:r>
          </a:p>
          <a:p>
            <a:pPr>
              <a:buFont typeface="Arial" pitchFamily="34" charset="0"/>
              <a:buChar char="•"/>
            </a:pPr>
            <a:r>
              <a:rPr lang="uk-UA" dirty="0" smtClean="0"/>
              <a:t>целюлозно-паперова – 7%; </a:t>
            </a:r>
          </a:p>
          <a:p>
            <a:pPr>
              <a:buFont typeface="Arial" pitchFamily="34" charset="0"/>
              <a:buChar char="•"/>
            </a:pPr>
            <a:r>
              <a:rPr lang="uk-UA" dirty="0" smtClean="0"/>
              <a:t>електротехнічна – 5%.</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75000"/>
                  </a:schemeClr>
                </a:solidFill>
              </a:rPr>
              <a:t>  Чорна металургія</a:t>
            </a:r>
            <a:endParaRPr lang="uk-UA" dirty="0">
              <a:solidFill>
                <a:schemeClr val="accent2">
                  <a:lumMod val="75000"/>
                </a:schemeClr>
              </a:solidFill>
            </a:endParaRPr>
          </a:p>
        </p:txBody>
      </p:sp>
      <p:sp>
        <p:nvSpPr>
          <p:cNvPr id="3" name="Текст 2"/>
          <p:cNvSpPr>
            <a:spLocks noGrp="1"/>
          </p:cNvSpPr>
          <p:nvPr>
            <p:ph type="body" idx="2"/>
          </p:nvPr>
        </p:nvSpPr>
        <p:spPr>
          <a:xfrm>
            <a:off x="1115616" y="1556792"/>
            <a:ext cx="7126560" cy="2930004"/>
          </a:xfrm>
        </p:spPr>
        <p:txBody>
          <a:bodyPr/>
          <a:lstStyle/>
          <a:p>
            <a:r>
              <a:rPr lang="uk-UA" dirty="0" smtClean="0"/>
              <a:t>Провідними центрами розвитку чорної металургії є Бхілаї,</a:t>
            </a:r>
            <a:r>
              <a:rPr lang="uk-UA" dirty="0" err="1" smtClean="0"/>
              <a:t>Бакаро</a:t>
            </a:r>
            <a:r>
              <a:rPr lang="uk-UA" dirty="0" smtClean="0"/>
              <a:t> , </a:t>
            </a:r>
            <a:r>
              <a:rPr lang="uk-UA" dirty="0" err="1" smtClean="0"/>
              <a:t>Руркела</a:t>
            </a:r>
            <a:r>
              <a:rPr lang="uk-UA" dirty="0" smtClean="0"/>
              <a:t> і </a:t>
            </a:r>
            <a:r>
              <a:rPr lang="uk-UA" dirty="0" err="1" smtClean="0"/>
              <a:t>Дупгапура</a:t>
            </a:r>
            <a:r>
              <a:rPr lang="uk-UA" dirty="0" smtClean="0"/>
              <a:t>.</a:t>
            </a:r>
          </a:p>
          <a:p>
            <a:r>
              <a:rPr lang="uk-UA" dirty="0" smtClean="0"/>
              <a:t>Перший завод чорної металургії був побудований компанією «Тата </a:t>
            </a:r>
            <a:r>
              <a:rPr lang="uk-UA" dirty="0" err="1" smtClean="0"/>
              <a:t>Айрон</a:t>
            </a:r>
            <a:r>
              <a:rPr lang="uk-UA" dirty="0" smtClean="0"/>
              <a:t> </a:t>
            </a:r>
            <a:r>
              <a:rPr lang="uk-UA" dirty="0" err="1" smtClean="0"/>
              <a:t>енд</a:t>
            </a:r>
            <a:r>
              <a:rPr lang="uk-UA" dirty="0" smtClean="0"/>
              <a:t> Стіл </a:t>
            </a:r>
            <a:r>
              <a:rPr lang="uk-UA" dirty="0" err="1" smtClean="0"/>
              <a:t>Компані</a:t>
            </a:r>
            <a:r>
              <a:rPr lang="uk-UA" dirty="0" smtClean="0"/>
              <a:t>» (ТІСЬКО), заснованою в 1907 р. </a:t>
            </a:r>
          </a:p>
          <a:p>
            <a:r>
              <a:rPr lang="ru-RU" dirty="0" smtClean="0"/>
              <a:t>В </a:t>
            </a:r>
            <a:r>
              <a:rPr lang="ru-RU" dirty="0" err="1" smtClean="0"/>
              <a:t>чорній</a:t>
            </a:r>
            <a:r>
              <a:rPr lang="ru-RU" dirty="0" smtClean="0"/>
              <a:t> </a:t>
            </a:r>
            <a:r>
              <a:rPr lang="ru-RU" dirty="0" err="1" smtClean="0"/>
              <a:t>металургії</a:t>
            </a:r>
            <a:r>
              <a:rPr lang="ru-RU" dirty="0" smtClean="0"/>
              <a:t> </a:t>
            </a:r>
            <a:r>
              <a:rPr lang="ru-RU" dirty="0" err="1" smtClean="0"/>
              <a:t>безпосередньо</a:t>
            </a:r>
            <a:r>
              <a:rPr lang="ru-RU" dirty="0" smtClean="0"/>
              <a:t> </a:t>
            </a:r>
            <a:r>
              <a:rPr lang="ru-RU" dirty="0" err="1" smtClean="0"/>
              <a:t>зайнято</a:t>
            </a:r>
            <a:r>
              <a:rPr lang="ru-RU" dirty="0" smtClean="0"/>
              <a:t> </a:t>
            </a:r>
            <a:r>
              <a:rPr lang="ru-RU" dirty="0" err="1" smtClean="0"/>
              <a:t>більше</a:t>
            </a:r>
            <a:r>
              <a:rPr lang="ru-RU" dirty="0" smtClean="0"/>
              <a:t> 300 тис. </a:t>
            </a:r>
            <a:r>
              <a:rPr lang="ru-RU" dirty="0" err="1" smtClean="0"/>
              <a:t>чоловік</a:t>
            </a:r>
            <a:r>
              <a:rPr lang="ru-RU" dirty="0" smtClean="0"/>
              <a:t>.</a:t>
            </a:r>
            <a:endParaRPr lang="uk-UA" dirty="0"/>
          </a:p>
        </p:txBody>
      </p:sp>
      <p:sp>
        <p:nvSpPr>
          <p:cNvPr id="5" name="Стрелка влево 4">
            <a:hlinkClick r:id="rId2" action="ppaction://hlinksldjump"/>
          </p:cNvPr>
          <p:cNvSpPr/>
          <p:nvPr/>
        </p:nvSpPr>
        <p:spPr>
          <a:xfrm>
            <a:off x="7380312" y="5877272"/>
            <a:ext cx="648072"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8229600" cy="1162050"/>
          </a:xfrm>
        </p:spPr>
        <p:txBody>
          <a:bodyPr/>
          <a:lstStyle/>
          <a:p>
            <a:r>
              <a:rPr lang="uk-UA" dirty="0" smtClean="0">
                <a:solidFill>
                  <a:schemeClr val="accent2">
                    <a:lumMod val="75000"/>
                  </a:schemeClr>
                </a:solidFill>
              </a:rPr>
              <a:t>Харчова галузь промисловості</a:t>
            </a:r>
            <a:endParaRPr lang="uk-UA" dirty="0">
              <a:solidFill>
                <a:schemeClr val="accent2">
                  <a:lumMod val="75000"/>
                </a:schemeClr>
              </a:solidFill>
            </a:endParaRPr>
          </a:p>
        </p:txBody>
      </p:sp>
      <p:sp>
        <p:nvSpPr>
          <p:cNvPr id="3" name="Текст 2"/>
          <p:cNvSpPr>
            <a:spLocks noGrp="1"/>
          </p:cNvSpPr>
          <p:nvPr>
            <p:ph type="body" idx="2"/>
          </p:nvPr>
        </p:nvSpPr>
        <p:spPr>
          <a:xfrm>
            <a:off x="539552" y="1124744"/>
            <a:ext cx="4750296" cy="4572000"/>
          </a:xfrm>
        </p:spPr>
        <p:txBody>
          <a:bodyPr>
            <a:normAutofit/>
          </a:bodyPr>
          <a:lstStyle/>
          <a:p>
            <a:r>
              <a:rPr lang="uk-UA" b="1" dirty="0" smtClean="0"/>
              <a:t>Харчова промисловість</a:t>
            </a:r>
            <a:r>
              <a:rPr lang="uk-UA" dirty="0" smtClean="0"/>
              <a:t> виробляє товари і для внутрішнього споживання, і на експорт.  </a:t>
            </a:r>
          </a:p>
          <a:p>
            <a:r>
              <a:rPr lang="uk-UA" dirty="0" smtClean="0"/>
              <a:t>Однією із традиційних галузей  фабричної харчової промисловості Індії є                         цукрова ,чайна , олійна і тютюнова промисловість.</a:t>
            </a:r>
          </a:p>
          <a:p>
            <a:r>
              <a:rPr lang="uk-UA" dirty="0" smtClean="0"/>
              <a:t>   Найбільшою популярністю у світі користується індійський чай. Його виробництво сконцентроване в Калькутті і на півдні країни.</a:t>
            </a:r>
          </a:p>
          <a:p>
            <a:endParaRPr lang="uk-UA" dirty="0" smtClean="0"/>
          </a:p>
        </p:txBody>
      </p:sp>
      <p:pic>
        <p:nvPicPr>
          <p:cNvPr id="5" name="Содержимое 4" descr="Green-Tea-india.jpg"/>
          <p:cNvPicPr>
            <a:picLocks noGrp="1" noChangeAspect="1"/>
          </p:cNvPicPr>
          <p:nvPr>
            <p:ph sz="half" idx="1"/>
          </p:nvPr>
        </p:nvPicPr>
        <p:blipFill>
          <a:blip r:embed="rId2" cstate="print"/>
          <a:stretch>
            <a:fillRect/>
          </a:stretch>
        </p:blipFill>
        <p:spPr>
          <a:xfrm>
            <a:off x="5508104" y="4005064"/>
            <a:ext cx="3479305" cy="2736304"/>
          </a:xfrm>
        </p:spPr>
      </p:pic>
      <p:pic>
        <p:nvPicPr>
          <p:cNvPr id="7" name="Рисунок 6" descr="ind1.jpg"/>
          <p:cNvPicPr>
            <a:picLocks noChangeAspect="1"/>
          </p:cNvPicPr>
          <p:nvPr/>
        </p:nvPicPr>
        <p:blipFill>
          <a:blip r:embed="rId3" cstate="print"/>
          <a:stretch>
            <a:fillRect/>
          </a:stretch>
        </p:blipFill>
        <p:spPr>
          <a:xfrm>
            <a:off x="539552" y="836712"/>
            <a:ext cx="7620000" cy="5715000"/>
          </a:xfrm>
          <a:prstGeom prst="rect">
            <a:avLst/>
          </a:prstGeom>
        </p:spPr>
      </p:pic>
      <p:pic>
        <p:nvPicPr>
          <p:cNvPr id="8" name="Рисунок 7" descr="indian-tea-plant_002.jpg"/>
          <p:cNvPicPr>
            <a:picLocks noChangeAspect="1"/>
          </p:cNvPicPr>
          <p:nvPr/>
        </p:nvPicPr>
        <p:blipFill>
          <a:blip r:embed="rId4" cstate="print"/>
          <a:stretch>
            <a:fillRect/>
          </a:stretch>
        </p:blipFill>
        <p:spPr>
          <a:xfrm>
            <a:off x="395536" y="1052736"/>
            <a:ext cx="8128000" cy="5410200"/>
          </a:xfrm>
          <a:prstGeom prst="rect">
            <a:avLst/>
          </a:prstGeom>
        </p:spPr>
      </p:pic>
      <p:pic>
        <p:nvPicPr>
          <p:cNvPr id="9" name="Рисунок 8" descr="Gathering-leaf.jpg"/>
          <p:cNvPicPr>
            <a:picLocks noChangeAspect="1"/>
          </p:cNvPicPr>
          <p:nvPr/>
        </p:nvPicPr>
        <p:blipFill>
          <a:blip r:embed="rId5" cstate="print"/>
          <a:stretch>
            <a:fillRect/>
          </a:stretch>
        </p:blipFill>
        <p:spPr>
          <a:xfrm>
            <a:off x="4211960" y="3356992"/>
            <a:ext cx="4438040" cy="2973487"/>
          </a:xfrm>
          <a:prstGeom prst="rect">
            <a:avLst/>
          </a:prstGeom>
        </p:spPr>
      </p:pic>
      <p:pic>
        <p:nvPicPr>
          <p:cNvPr id="10" name="Рисунок 9" descr="sugar_600span.jpg"/>
          <p:cNvPicPr>
            <a:picLocks noChangeAspect="1"/>
          </p:cNvPicPr>
          <p:nvPr/>
        </p:nvPicPr>
        <p:blipFill>
          <a:blip r:embed="rId6" cstate="print"/>
          <a:stretch>
            <a:fillRect/>
          </a:stretch>
        </p:blipFill>
        <p:spPr>
          <a:xfrm>
            <a:off x="467544" y="908720"/>
            <a:ext cx="5715000" cy="3333750"/>
          </a:xfrm>
          <a:prstGeom prst="rect">
            <a:avLst/>
          </a:prstGeom>
        </p:spPr>
      </p:pic>
      <p:pic>
        <p:nvPicPr>
          <p:cNvPr id="11" name="Рисунок 10" descr="12_sugar.jpg"/>
          <p:cNvPicPr>
            <a:picLocks noChangeAspect="1"/>
          </p:cNvPicPr>
          <p:nvPr/>
        </p:nvPicPr>
        <p:blipFill>
          <a:blip r:embed="rId7" cstate="print"/>
          <a:stretch>
            <a:fillRect/>
          </a:stretch>
        </p:blipFill>
        <p:spPr>
          <a:xfrm>
            <a:off x="4211960" y="3284984"/>
            <a:ext cx="4648200" cy="3429000"/>
          </a:xfrm>
          <a:prstGeom prst="rect">
            <a:avLst/>
          </a:prstGeom>
        </p:spPr>
      </p:pic>
      <p:sp>
        <p:nvSpPr>
          <p:cNvPr id="12" name="Стрелка влево 11">
            <a:hlinkClick r:id="rId8" action="ppaction://hlinksldjump"/>
          </p:cNvPr>
          <p:cNvSpPr/>
          <p:nvPr/>
        </p:nvSpPr>
        <p:spPr>
          <a:xfrm>
            <a:off x="8100392" y="6093296"/>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8"/>
                                        </p:tgtEl>
                                        <p:attrNameLst>
                                          <p:attrName>ppt_x</p:attrName>
                                        </p:attrNameLst>
                                      </p:cBhvr>
                                      <p:tavLst>
                                        <p:tav tm="0">
                                          <p:val>
                                            <p:strVal val="ppt_x"/>
                                          </p:val>
                                        </p:tav>
                                        <p:tav tm="100000">
                                          <p:val>
                                            <p:strVal val="ppt_x"/>
                                          </p:val>
                                        </p:tav>
                                      </p:tavLst>
                                    </p:anim>
                                    <p:anim calcmode="lin" valueType="num">
                                      <p:cBhvr additive="base">
                                        <p:cTn id="53" dur="500"/>
                                        <p:tgtEl>
                                          <p:spTgt spid="8"/>
                                        </p:tgtEl>
                                        <p:attrNameLst>
                                          <p:attrName>ppt_y</p:attrName>
                                        </p:attrNameLst>
                                      </p:cBhvr>
                                      <p:tavLst>
                                        <p:tav tm="0">
                                          <p:val>
                                            <p:strVal val="ppt_y"/>
                                          </p:val>
                                        </p:tav>
                                        <p:tav tm="100000">
                                          <p:val>
                                            <p:strVal val="1+ppt_h/2"/>
                                          </p:val>
                                        </p:tav>
                                      </p:tavLst>
                                    </p:anim>
                                    <p:set>
                                      <p:cBhvr>
                                        <p:cTn id="54" dur="1" fill="hold">
                                          <p:stCondLst>
                                            <p:cond delay="499"/>
                                          </p:stCondLst>
                                        </p:cTn>
                                        <p:tgtEl>
                                          <p:spTgt spid="8"/>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ppt_x"/>
                                          </p:val>
                                        </p:tav>
                                      </p:tavLst>
                                    </p:anim>
                                    <p:anim calcmode="lin" valueType="num">
                                      <p:cBhvr additive="base">
                                        <p:cTn id="57" dur="500"/>
                                        <p:tgtEl>
                                          <p:spTgt spid="9"/>
                                        </p:tgtEl>
                                        <p:attrNameLst>
                                          <p:attrName>ppt_y</p:attrName>
                                        </p:attrNameLst>
                                      </p:cBhvr>
                                      <p:tavLst>
                                        <p:tav tm="0">
                                          <p:val>
                                            <p:strVal val="ppt_y"/>
                                          </p:val>
                                        </p:tav>
                                        <p:tav tm="100000">
                                          <p:val>
                                            <p:strVal val="1+ppt_h/2"/>
                                          </p:val>
                                        </p:tav>
                                      </p:tavLst>
                                    </p:anim>
                                    <p:set>
                                      <p:cBhvr>
                                        <p:cTn id="58" dur="1" fill="hold">
                                          <p:stCondLst>
                                            <p:cond delay="499"/>
                                          </p:stCondLst>
                                        </p:cTn>
                                        <p:tgtEl>
                                          <p:spTgt spid="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6" dur="1000" fill="hold"/>
                                        <p:tgtEl>
                                          <p:spTgt spid="10"/>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0"/>
                                        </p:tgtEl>
                                      </p:cBhvr>
                                    </p:animEffect>
                                  </p:childTnLst>
                                </p:cTn>
                              </p:par>
                              <p:par>
                                <p:cTn id="71" presetID="25" presetClass="entr" presetSubtype="0"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6" dur="1000" fill="hold"/>
                                        <p:tgtEl>
                                          <p:spTgt spid="11"/>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75000"/>
                  </a:schemeClr>
                </a:solidFill>
              </a:rPr>
              <a:t>Текстильна промисловість</a:t>
            </a:r>
            <a:endParaRPr lang="uk-UA" dirty="0">
              <a:solidFill>
                <a:schemeClr val="accent2">
                  <a:lumMod val="75000"/>
                </a:schemeClr>
              </a:solidFill>
            </a:endParaRPr>
          </a:p>
        </p:txBody>
      </p:sp>
      <p:sp>
        <p:nvSpPr>
          <p:cNvPr id="3" name="Текст 2"/>
          <p:cNvSpPr>
            <a:spLocks noGrp="1"/>
          </p:cNvSpPr>
          <p:nvPr>
            <p:ph type="body" idx="2"/>
          </p:nvPr>
        </p:nvSpPr>
        <p:spPr/>
        <p:txBody>
          <a:bodyPr/>
          <a:lstStyle/>
          <a:p>
            <a:r>
              <a:rPr lang="uk-UA" b="1" dirty="0" smtClean="0">
                <a:solidFill>
                  <a:schemeClr val="accent6">
                    <a:lumMod val="40000"/>
                    <a:lumOff val="60000"/>
                  </a:schemeClr>
                </a:solidFill>
              </a:rPr>
              <a:t>Текстильна промисловість</a:t>
            </a:r>
            <a:r>
              <a:rPr lang="uk-UA" dirty="0" smtClean="0"/>
              <a:t> - традиційна галузь економіки Індії. Особливо виділяються бавовняна і джутова галузі. Найбільшими центрами бавовняної промисловості є Бомбей і Ахмадабад, джутової - Калькутта. Текстильні фабрики є в усіх великих містах країни.</a:t>
            </a:r>
            <a:endParaRPr lang="uk-UA" dirty="0"/>
          </a:p>
        </p:txBody>
      </p:sp>
      <p:pic>
        <p:nvPicPr>
          <p:cNvPr id="5" name="Содержимое 4" descr="RADHA_KRISHNA_INDIA_TEXTILE_ART_SEQUENCE_WALL_HANGING.jpg"/>
          <p:cNvPicPr>
            <a:picLocks noGrp="1" noChangeAspect="1"/>
          </p:cNvPicPr>
          <p:nvPr>
            <p:ph sz="half" idx="1"/>
          </p:nvPr>
        </p:nvPicPr>
        <p:blipFill>
          <a:blip r:embed="rId2" cstate="print"/>
          <a:stretch>
            <a:fillRect/>
          </a:stretch>
        </p:blipFill>
        <p:spPr>
          <a:xfrm>
            <a:off x="3131840" y="2132856"/>
            <a:ext cx="5486400" cy="4114800"/>
          </a:xfrm>
        </p:spPr>
      </p:pic>
      <p:pic>
        <p:nvPicPr>
          <p:cNvPr id="6" name="Рисунок 5" descr="1343274098.73.jpeg.jpg"/>
          <p:cNvPicPr>
            <a:picLocks noChangeAspect="1"/>
          </p:cNvPicPr>
          <p:nvPr/>
        </p:nvPicPr>
        <p:blipFill>
          <a:blip r:embed="rId3" cstate="print"/>
          <a:stretch>
            <a:fillRect/>
          </a:stretch>
        </p:blipFill>
        <p:spPr>
          <a:xfrm>
            <a:off x="611560" y="1196752"/>
            <a:ext cx="6667500" cy="4857750"/>
          </a:xfrm>
          <a:prstGeom prst="rect">
            <a:avLst/>
          </a:prstGeom>
        </p:spPr>
      </p:pic>
      <p:pic>
        <p:nvPicPr>
          <p:cNvPr id="7" name="Рисунок 6" descr="1352135598_tekstil.jpeg"/>
          <p:cNvPicPr>
            <a:picLocks noChangeAspect="1"/>
          </p:cNvPicPr>
          <p:nvPr/>
        </p:nvPicPr>
        <p:blipFill>
          <a:blip r:embed="rId4" cstate="print"/>
          <a:stretch>
            <a:fillRect/>
          </a:stretch>
        </p:blipFill>
        <p:spPr>
          <a:xfrm>
            <a:off x="3779912" y="2924944"/>
            <a:ext cx="4572000" cy="2781300"/>
          </a:xfrm>
          <a:prstGeom prst="rect">
            <a:avLst/>
          </a:prstGeom>
        </p:spPr>
      </p:pic>
      <p:sp>
        <p:nvSpPr>
          <p:cNvPr id="8" name="Стрелка влево 7">
            <a:hlinkClick r:id="rId5" action="ppaction://hlinksldjump"/>
          </p:cNvPr>
          <p:cNvSpPr/>
          <p:nvPr/>
        </p:nvSpPr>
        <p:spPr>
          <a:xfrm>
            <a:off x="8028384" y="6381328"/>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229600" cy="1162050"/>
          </a:xfrm>
        </p:spPr>
        <p:txBody>
          <a:bodyPr/>
          <a:lstStyle/>
          <a:p>
            <a:r>
              <a:rPr lang="uk-UA" dirty="0" smtClean="0">
                <a:solidFill>
                  <a:schemeClr val="accent2">
                    <a:lumMod val="75000"/>
                  </a:schemeClr>
                </a:solidFill>
              </a:rPr>
              <a:t>Хімічна промисловість</a:t>
            </a:r>
            <a:endParaRPr lang="uk-UA" dirty="0">
              <a:solidFill>
                <a:schemeClr val="accent2">
                  <a:lumMod val="75000"/>
                </a:schemeClr>
              </a:solidFill>
            </a:endParaRPr>
          </a:p>
        </p:txBody>
      </p:sp>
      <p:sp>
        <p:nvSpPr>
          <p:cNvPr id="3" name="Текст 2"/>
          <p:cNvSpPr>
            <a:spLocks noGrp="1"/>
          </p:cNvSpPr>
          <p:nvPr>
            <p:ph type="body" idx="2"/>
          </p:nvPr>
        </p:nvSpPr>
        <p:spPr>
          <a:xfrm>
            <a:off x="685800" y="1435100"/>
            <a:ext cx="6406480" cy="4010124"/>
          </a:xfrm>
        </p:spPr>
        <p:txBody>
          <a:bodyPr>
            <a:normAutofit/>
          </a:bodyPr>
          <a:lstStyle/>
          <a:p>
            <a:r>
              <a:rPr lang="uk-UA" dirty="0" smtClean="0"/>
              <a:t>У хімічній промисловості виділяється виробництво мінеральних добрив. Зростає значення нафтохімії. Виробляються смоли, пластмаси, хімічне волокно, синтетичний каучук. Розвинута фармацевтика. Хімічна промисловість представлена в багатьох містах країни. В даний час виробництво в основному базується на нафті.</a:t>
            </a:r>
            <a:endParaRPr lang="uk-UA" dirty="0"/>
          </a:p>
        </p:txBody>
      </p:sp>
      <p:sp>
        <p:nvSpPr>
          <p:cNvPr id="5" name="TextBox 4"/>
          <p:cNvSpPr txBox="1"/>
          <p:nvPr/>
        </p:nvSpPr>
        <p:spPr>
          <a:xfrm>
            <a:off x="971600" y="5589240"/>
            <a:ext cx="2304256" cy="369332"/>
          </a:xfrm>
          <a:prstGeom prst="rect">
            <a:avLst/>
          </a:prstGeom>
          <a:noFill/>
        </p:spPr>
        <p:txBody>
          <a:bodyPr wrap="square" rtlCol="0">
            <a:spAutoFit/>
          </a:bodyPr>
          <a:lstStyle/>
          <a:p>
            <a:r>
              <a:rPr lang="uk-UA" dirty="0" smtClean="0">
                <a:hlinkClick r:id="rId2" action="ppaction://hlinksldjump"/>
              </a:rPr>
              <a:t>Фармацевтика</a:t>
            </a:r>
            <a:endParaRPr lang="uk-UA" dirty="0"/>
          </a:p>
        </p:txBody>
      </p:sp>
      <p:sp>
        <p:nvSpPr>
          <p:cNvPr id="6" name="Стрелка влево 5">
            <a:hlinkClick r:id="rId3" action="ppaction://hlinksldjump"/>
          </p:cNvPr>
          <p:cNvSpPr/>
          <p:nvPr/>
        </p:nvSpPr>
        <p:spPr>
          <a:xfrm>
            <a:off x="7236296" y="5661248"/>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4716016" y="3573016"/>
            <a:ext cx="384768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24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Країна</a:t>
            </a:r>
            <a:r>
              <a:rPr lang="ru-RU"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u-RU" sz="24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посідає</a:t>
            </a:r>
            <a:r>
              <a:rPr lang="ru-RU"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12 </a:t>
            </a:r>
            <a:r>
              <a:rPr lang="ru-RU" sz="24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місце</a:t>
            </a:r>
            <a:r>
              <a:rPr lang="ru-RU"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у світі за </a:t>
            </a:r>
            <a:r>
              <a:rPr lang="ru-RU" sz="24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обсягами</a:t>
            </a:r>
            <a:r>
              <a:rPr lang="ru-RU"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u-RU" sz="24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виробництва</a:t>
            </a:r>
            <a:r>
              <a:rPr lang="ru-RU"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u-RU" sz="24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хімічної</a:t>
            </a:r>
            <a:r>
              <a:rPr lang="ru-RU"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u-RU" sz="24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продукції</a:t>
            </a:r>
            <a:r>
              <a:rPr lang="ru-RU"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endParaRPr lang="ru-RU" sz="2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TextBox 7"/>
          <p:cNvSpPr txBox="1"/>
          <p:nvPr/>
        </p:nvSpPr>
        <p:spPr>
          <a:xfrm>
            <a:off x="971600" y="4941168"/>
            <a:ext cx="1656184" cy="646331"/>
          </a:xfrm>
          <a:prstGeom prst="rect">
            <a:avLst/>
          </a:prstGeom>
          <a:noFill/>
        </p:spPr>
        <p:txBody>
          <a:bodyPr wrap="square" rtlCol="0">
            <a:spAutoFit/>
          </a:bodyPr>
          <a:lstStyle/>
          <a:p>
            <a:r>
              <a:rPr lang="uk-UA" dirty="0" smtClean="0">
                <a:hlinkClick r:id="rId4" action="ppaction://hlinksldjump"/>
              </a:rPr>
              <a:t>Гумова промисловість</a:t>
            </a:r>
            <a:endParaRPr lang="uk-UA" dirty="0"/>
          </a:p>
        </p:txBody>
      </p:sp>
    </p:spTree>
  </p:cSld>
  <p:clrMapOvr>
    <a:masterClrMapping/>
  </p:clrMapOvr>
  <p:transition>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75000"/>
                  </a:schemeClr>
                </a:solidFill>
              </a:rPr>
              <a:t>Фармацевтична промисловість </a:t>
            </a:r>
            <a:r>
              <a:rPr lang="uk-UA" dirty="0" smtClean="0"/>
              <a:t/>
            </a:r>
            <a:br>
              <a:rPr lang="uk-UA" dirty="0" smtClean="0"/>
            </a:br>
            <a:endParaRPr lang="uk-UA" dirty="0"/>
          </a:p>
        </p:txBody>
      </p:sp>
      <p:sp>
        <p:nvSpPr>
          <p:cNvPr id="3" name="Текст 2"/>
          <p:cNvSpPr>
            <a:spLocks noGrp="1"/>
          </p:cNvSpPr>
          <p:nvPr>
            <p:ph type="body" idx="2"/>
          </p:nvPr>
        </p:nvSpPr>
        <p:spPr>
          <a:xfrm>
            <a:off x="755576" y="980728"/>
            <a:ext cx="3526160" cy="4572000"/>
          </a:xfrm>
        </p:spPr>
        <p:txBody>
          <a:bodyPr>
            <a:normAutofit/>
          </a:bodyPr>
          <a:lstStyle/>
          <a:p>
            <a:r>
              <a:rPr lang="uk-UA" dirty="0" smtClean="0"/>
              <a:t>За роки незалежності виробництво найважливіших ліків багато разів зросло. В даний час індійська фармацевтична промисловість є однією з найбільших і найбільш розвинених в країнах, що розвиваються. У країні проводиться широкий спектр масових ліків, включаючи антибіотики, антибактеріальні препарати, стероїди, гормони, вакцини, препарати з лікарських трав і т.д.</a:t>
            </a:r>
            <a:endParaRPr lang="uk-UA" dirty="0"/>
          </a:p>
        </p:txBody>
      </p:sp>
      <p:pic>
        <p:nvPicPr>
          <p:cNvPr id="5" name="Содержимое 4" descr="12646.jpeg"/>
          <p:cNvPicPr>
            <a:picLocks noGrp="1" noChangeAspect="1"/>
          </p:cNvPicPr>
          <p:nvPr>
            <p:ph sz="half" idx="1"/>
          </p:nvPr>
        </p:nvPicPr>
        <p:blipFill>
          <a:blip r:embed="rId2" cstate="print"/>
          <a:stretch>
            <a:fillRect/>
          </a:stretch>
        </p:blipFill>
        <p:spPr>
          <a:xfrm>
            <a:off x="4224338" y="2132856"/>
            <a:ext cx="4919662" cy="3685274"/>
          </a:xfrm>
        </p:spPr>
      </p:pic>
      <p:pic>
        <p:nvPicPr>
          <p:cNvPr id="6" name="Рисунок 5" descr="001032_00000621909.jpg"/>
          <p:cNvPicPr>
            <a:picLocks noChangeAspect="1"/>
          </p:cNvPicPr>
          <p:nvPr/>
        </p:nvPicPr>
        <p:blipFill>
          <a:blip r:embed="rId3" cstate="print"/>
          <a:stretch>
            <a:fillRect/>
          </a:stretch>
        </p:blipFill>
        <p:spPr>
          <a:xfrm>
            <a:off x="1331640" y="4869160"/>
            <a:ext cx="2857500" cy="1714500"/>
          </a:xfrm>
          <a:prstGeom prst="rect">
            <a:avLst/>
          </a:prstGeom>
        </p:spPr>
      </p:pic>
      <p:sp>
        <p:nvSpPr>
          <p:cNvPr id="8" name="Стрелка влево 7">
            <a:hlinkClick r:id="rId4" action="ppaction://hlinksldjump"/>
          </p:cNvPr>
          <p:cNvSpPr/>
          <p:nvPr/>
        </p:nvSpPr>
        <p:spPr>
          <a:xfrm>
            <a:off x="7884368" y="6165304"/>
            <a:ext cx="504056"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 name="Рисунок 6" descr="17418.png"/>
          <p:cNvPicPr>
            <a:picLocks noChangeAspect="1"/>
          </p:cNvPicPr>
          <p:nvPr/>
        </p:nvPicPr>
        <p:blipFill>
          <a:blip r:embed="rId5" cstate="print"/>
          <a:stretch>
            <a:fillRect/>
          </a:stretch>
        </p:blipFill>
        <p:spPr>
          <a:xfrm>
            <a:off x="3995936" y="1988840"/>
            <a:ext cx="5484440" cy="4113330"/>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75000"/>
                  </a:schemeClr>
                </a:solidFill>
              </a:rPr>
              <a:t>Гумова промисловість Індії </a:t>
            </a:r>
            <a:endParaRPr lang="uk-UA" dirty="0">
              <a:solidFill>
                <a:schemeClr val="accent2">
                  <a:lumMod val="75000"/>
                </a:schemeClr>
              </a:solidFill>
            </a:endParaRPr>
          </a:p>
        </p:txBody>
      </p:sp>
      <p:sp>
        <p:nvSpPr>
          <p:cNvPr id="3" name="Текст 2"/>
          <p:cNvSpPr>
            <a:spLocks noGrp="1"/>
          </p:cNvSpPr>
          <p:nvPr>
            <p:ph type="body" idx="2"/>
          </p:nvPr>
        </p:nvSpPr>
        <p:spPr>
          <a:xfrm>
            <a:off x="685800" y="1435100"/>
            <a:ext cx="3598168" cy="4572000"/>
          </a:xfrm>
        </p:spPr>
        <p:txBody>
          <a:bodyPr>
            <a:normAutofit/>
          </a:bodyPr>
          <a:lstStyle/>
          <a:p>
            <a:r>
              <a:rPr lang="uk-UA" dirty="0" smtClean="0"/>
              <a:t>Індія володіє необхідними природними ресурсами для виробництва натурального каучуку. Нині Індія займає п'яте місце в світі по виробництву натурального каучуку (після Малайзії, Індонезії, Таїланду і КНР). Виробництво синтетичного каучуку, а також утилізація і відновлення використаної гуми є додатковими джерелами сировини для гумової промисловості.</a:t>
            </a:r>
          </a:p>
          <a:p>
            <a:endParaRPr lang="uk-UA" dirty="0"/>
          </a:p>
        </p:txBody>
      </p:sp>
      <p:pic>
        <p:nvPicPr>
          <p:cNvPr id="5" name="Содержимое 4" descr="rubber.jpg"/>
          <p:cNvPicPr>
            <a:picLocks noGrp="1" noChangeAspect="1"/>
          </p:cNvPicPr>
          <p:nvPr>
            <p:ph sz="half" idx="1"/>
          </p:nvPr>
        </p:nvPicPr>
        <p:blipFill>
          <a:blip r:embed="rId2" cstate="print"/>
          <a:stretch>
            <a:fillRect/>
          </a:stretch>
        </p:blipFill>
        <p:spPr>
          <a:xfrm>
            <a:off x="4572000" y="2348880"/>
            <a:ext cx="3429000" cy="3429000"/>
          </a:xfrm>
        </p:spPr>
      </p:pic>
      <p:sp>
        <p:nvSpPr>
          <p:cNvPr id="6" name="Стрелка влево 5">
            <a:hlinkClick r:id="rId3" action="ppaction://hlinksldjump"/>
          </p:cNvPr>
          <p:cNvSpPr/>
          <p:nvPr/>
        </p:nvSpPr>
        <p:spPr>
          <a:xfrm>
            <a:off x="6876256" y="6021288"/>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8229600" cy="1162050"/>
          </a:xfrm>
        </p:spPr>
        <p:txBody>
          <a:bodyPr/>
          <a:lstStyle/>
          <a:p>
            <a:r>
              <a:rPr lang="uk-UA" dirty="0" smtClean="0">
                <a:solidFill>
                  <a:schemeClr val="accent2">
                    <a:lumMod val="75000"/>
                  </a:schemeClr>
                </a:solidFill>
              </a:rPr>
              <a:t>Машинобудування</a:t>
            </a:r>
            <a:endParaRPr lang="uk-UA" dirty="0">
              <a:solidFill>
                <a:schemeClr val="accent2">
                  <a:lumMod val="75000"/>
                </a:schemeClr>
              </a:solidFill>
            </a:endParaRPr>
          </a:p>
        </p:txBody>
      </p:sp>
      <p:sp>
        <p:nvSpPr>
          <p:cNvPr id="3" name="Текст 2"/>
          <p:cNvSpPr>
            <a:spLocks noGrp="1"/>
          </p:cNvSpPr>
          <p:nvPr>
            <p:ph type="body" idx="2"/>
          </p:nvPr>
        </p:nvSpPr>
        <p:spPr>
          <a:xfrm>
            <a:off x="827584" y="908720"/>
            <a:ext cx="7990656" cy="2376264"/>
          </a:xfrm>
        </p:spPr>
        <p:txBody>
          <a:bodyPr>
            <a:normAutofit/>
          </a:bodyPr>
          <a:lstStyle/>
          <a:p>
            <a:r>
              <a:rPr lang="uk-UA" dirty="0" smtClean="0"/>
              <a:t>Транспортне машинобудування представлене головним чином виробництвом рухомого складу для залізниць, мотоциклів і велосипедів.</a:t>
            </a:r>
          </a:p>
          <a:p>
            <a:r>
              <a:rPr lang="uk-UA" dirty="0" smtClean="0"/>
              <a:t>Виробляється устаткування для легкої і харчової галузей. Зростає випуск продукції, розрахованої на масовий внутрішній ринок — помпи, водоміри, електролампи, вентилятори та інша побутова електротехніка, швейні машини, годинники тощо. Новим є поява важкого машинобудування і приладобудування (устаткування для металургійних заводів і шахт, теплових і гідроелектростанцій). </a:t>
            </a:r>
          </a:p>
          <a:p>
            <a:endParaRPr lang="uk-UA" dirty="0"/>
          </a:p>
        </p:txBody>
      </p:sp>
      <p:pic>
        <p:nvPicPr>
          <p:cNvPr id="6" name="Содержимое 5" descr="800px-TATA_Nano.jpg"/>
          <p:cNvPicPr>
            <a:picLocks noGrp="1" noChangeAspect="1"/>
          </p:cNvPicPr>
          <p:nvPr>
            <p:ph sz="half" idx="1"/>
          </p:nvPr>
        </p:nvPicPr>
        <p:blipFill>
          <a:blip r:embed="rId2" cstate="print"/>
          <a:stretch>
            <a:fillRect/>
          </a:stretch>
        </p:blipFill>
        <p:spPr>
          <a:xfrm>
            <a:off x="3995936" y="3645024"/>
            <a:ext cx="4919663" cy="2761161"/>
          </a:xfrm>
        </p:spPr>
      </p:pic>
      <p:sp>
        <p:nvSpPr>
          <p:cNvPr id="5" name="TextBox 4"/>
          <p:cNvSpPr txBox="1"/>
          <p:nvPr/>
        </p:nvSpPr>
        <p:spPr>
          <a:xfrm>
            <a:off x="1115616" y="4221088"/>
            <a:ext cx="3024336" cy="1200329"/>
          </a:xfrm>
          <a:prstGeom prst="rect">
            <a:avLst/>
          </a:prstGeom>
          <a:noFill/>
        </p:spPr>
        <p:txBody>
          <a:bodyPr wrap="square" rtlCol="0">
            <a:spAutoFit/>
          </a:bodyPr>
          <a:lstStyle/>
          <a:p>
            <a:r>
              <a:rPr lang="en-US" dirty="0" smtClean="0"/>
              <a:t>Tata </a:t>
            </a:r>
            <a:r>
              <a:rPr lang="en-US" dirty="0" err="1" smtClean="0"/>
              <a:t>Nano</a:t>
            </a:r>
            <a:r>
              <a:rPr lang="en-US" dirty="0" smtClean="0"/>
              <a:t> </a:t>
            </a:r>
            <a:r>
              <a:rPr lang="uk-UA" dirty="0" smtClean="0"/>
              <a:t>представлена на </a:t>
            </a:r>
            <a:r>
              <a:rPr lang="uk-UA" dirty="0" err="1" smtClean="0"/>
              <a:t>автовиставці</a:t>
            </a:r>
            <a:r>
              <a:rPr lang="uk-UA" dirty="0" smtClean="0"/>
              <a:t> в </a:t>
            </a:r>
            <a:r>
              <a:rPr lang="uk-UA" dirty="0" err="1" smtClean="0"/>
              <a:t>Нью</a:t>
            </a:r>
            <a:r>
              <a:rPr lang="uk-UA" dirty="0" smtClean="0"/>
              <a:t> Делі Індія компанією </a:t>
            </a:r>
            <a:r>
              <a:rPr lang="en-US" dirty="0" smtClean="0">
                <a:hlinkClick r:id="rId3" tooltip="Tata Motors"/>
              </a:rPr>
              <a:t>Tata Motors</a:t>
            </a:r>
            <a:r>
              <a:rPr lang="en-US" dirty="0" smtClean="0"/>
              <a:t> 10 </a:t>
            </a:r>
            <a:r>
              <a:rPr lang="uk-UA" dirty="0" smtClean="0"/>
              <a:t>січня 2008 року.</a:t>
            </a:r>
            <a:endParaRPr lang="uk-UA" dirty="0"/>
          </a:p>
        </p:txBody>
      </p:sp>
      <p:pic>
        <p:nvPicPr>
          <p:cNvPr id="7" name="Рисунок 6" descr="Nano_Tata.jpg"/>
          <p:cNvPicPr>
            <a:picLocks noChangeAspect="1"/>
          </p:cNvPicPr>
          <p:nvPr/>
        </p:nvPicPr>
        <p:blipFill>
          <a:blip r:embed="rId4" cstate="print"/>
          <a:stretch>
            <a:fillRect/>
          </a:stretch>
        </p:blipFill>
        <p:spPr>
          <a:xfrm>
            <a:off x="683568" y="332656"/>
            <a:ext cx="8028384" cy="5860720"/>
          </a:xfrm>
          <a:prstGeom prst="rect">
            <a:avLst/>
          </a:prstGeom>
        </p:spPr>
      </p:pic>
      <p:sp>
        <p:nvSpPr>
          <p:cNvPr id="8" name="Стрелка влево 7">
            <a:hlinkClick r:id="rId5" action="ppaction://hlinksldjump"/>
          </p:cNvPr>
          <p:cNvSpPr/>
          <p:nvPr/>
        </p:nvSpPr>
        <p:spPr>
          <a:xfrm>
            <a:off x="7596336" y="6453336"/>
            <a:ext cx="57606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5148064" y="4005064"/>
            <a:ext cx="2520280" cy="147732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uk-UA" dirty="0" smtClean="0"/>
              <a:t>Провідними центрами машинобудування є Мумбаї ,Колката,Мадрас,</a:t>
            </a:r>
            <a:r>
              <a:rPr lang="uk-UA" dirty="0" err="1" smtClean="0"/>
              <a:t>Пуне</a:t>
            </a:r>
            <a:r>
              <a:rPr lang="uk-UA" dirty="0" smtClean="0"/>
              <a:t>,</a:t>
            </a:r>
            <a:r>
              <a:rPr lang="uk-UA" dirty="0" err="1" smtClean="0"/>
              <a:t>Бангало</a:t>
            </a:r>
            <a:endParaRPr lang="uk-UA" dirty="0"/>
          </a:p>
        </p:txBody>
      </p:sp>
      <p:pic>
        <p:nvPicPr>
          <p:cNvPr id="10" name="Рисунок 9" descr="65.jpg"/>
          <p:cNvPicPr>
            <a:picLocks noChangeAspect="1"/>
          </p:cNvPicPr>
          <p:nvPr/>
        </p:nvPicPr>
        <p:blipFill>
          <a:blip r:embed="rId6" cstate="print"/>
          <a:stretch>
            <a:fillRect/>
          </a:stretch>
        </p:blipFill>
        <p:spPr>
          <a:xfrm>
            <a:off x="215008" y="116632"/>
            <a:ext cx="8928992" cy="6250295"/>
          </a:xfrm>
          <a:prstGeom prst="rect">
            <a:avLst/>
          </a:prstGeom>
        </p:spPr>
      </p:pic>
      <p:sp>
        <p:nvSpPr>
          <p:cNvPr id="11" name="TextBox 10"/>
          <p:cNvSpPr txBox="1"/>
          <p:nvPr/>
        </p:nvSpPr>
        <p:spPr>
          <a:xfrm>
            <a:off x="467544" y="5085184"/>
            <a:ext cx="2376264"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Індія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успішно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освоює</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космічні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технології</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ракетобудування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2" dur="1000" fill="hold"/>
                                        <p:tgtEl>
                                          <p:spTgt spid="10"/>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4" dur="1000" fill="hold"/>
                                        <p:tgtEl>
                                          <p:spTgt spid="11"/>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3050"/>
            <a:ext cx="7439744" cy="1162050"/>
          </a:xfrm>
        </p:spPr>
        <p:txBody>
          <a:bodyPr/>
          <a:lstStyle/>
          <a:p>
            <a:r>
              <a:rPr lang="uk-UA" dirty="0" smtClean="0">
                <a:solidFill>
                  <a:schemeClr val="accent2">
                    <a:lumMod val="75000"/>
                  </a:schemeClr>
                </a:solidFill>
              </a:rPr>
              <a:t>Кольорова металургія</a:t>
            </a:r>
            <a:endParaRPr lang="uk-UA" dirty="0">
              <a:solidFill>
                <a:schemeClr val="accent2">
                  <a:lumMod val="75000"/>
                </a:schemeClr>
              </a:solidFill>
            </a:endParaRPr>
          </a:p>
        </p:txBody>
      </p:sp>
      <p:sp>
        <p:nvSpPr>
          <p:cNvPr id="3" name="Текст 2"/>
          <p:cNvSpPr>
            <a:spLocks noGrp="1"/>
          </p:cNvSpPr>
          <p:nvPr>
            <p:ph type="body" idx="2"/>
          </p:nvPr>
        </p:nvSpPr>
        <p:spPr>
          <a:xfrm>
            <a:off x="1619672" y="1772816"/>
            <a:ext cx="5038328" cy="4572000"/>
          </a:xfrm>
        </p:spPr>
        <p:txBody>
          <a:bodyPr/>
          <a:lstStyle/>
          <a:p>
            <a:r>
              <a:rPr lang="uk-UA" b="1" dirty="0" smtClean="0"/>
              <a:t>Кольорова металургія</a:t>
            </a:r>
            <a:r>
              <a:rPr lang="uk-UA" dirty="0" smtClean="0"/>
              <a:t> (виробництво алюмінію) країни тяжіє до джерел сировини (Корба), електроенергії (Кота), імпортного глинозему (</a:t>
            </a:r>
            <a:r>
              <a:rPr lang="uk-UA" dirty="0" err="1" smtClean="0"/>
              <a:t>Ратнагірі</a:t>
            </a:r>
            <a:r>
              <a:rPr lang="uk-UA" dirty="0" smtClean="0"/>
              <a:t>). Розвиток галузі гальмує недостатня енергетична база країни.</a:t>
            </a:r>
            <a:endParaRPr lang="uk-UA" dirty="0"/>
          </a:p>
        </p:txBody>
      </p:sp>
      <p:sp>
        <p:nvSpPr>
          <p:cNvPr id="5" name="Стрелка влево 4">
            <a:hlinkClick r:id="rId2" action="ppaction://hlinksldjump"/>
          </p:cNvPr>
          <p:cNvSpPr/>
          <p:nvPr/>
        </p:nvSpPr>
        <p:spPr>
          <a:xfrm>
            <a:off x="7308304" y="6021288"/>
            <a:ext cx="57606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6" name="Рисунок 5" descr="metalurgi[166377](265x199).jpeg"/>
          <p:cNvPicPr>
            <a:picLocks noChangeAspect="1"/>
          </p:cNvPicPr>
          <p:nvPr/>
        </p:nvPicPr>
        <p:blipFill>
          <a:blip r:embed="rId3" cstate="print"/>
          <a:stretch>
            <a:fillRect/>
          </a:stretch>
        </p:blipFill>
        <p:spPr>
          <a:xfrm>
            <a:off x="1187624" y="3356992"/>
            <a:ext cx="4240471" cy="3168352"/>
          </a:xfrm>
          <a:prstGeom prst="rect">
            <a:avLst/>
          </a:prstGeom>
        </p:spPr>
      </p:pic>
    </p:spTree>
  </p:cSld>
  <p:clrMapOvr>
    <a:masterClrMapping/>
  </p:clrMapOvr>
  <p:transition>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75000"/>
                  </a:schemeClr>
                </a:solidFill>
              </a:rPr>
              <a:t>Нафтопереробна</a:t>
            </a:r>
            <a:endParaRPr lang="uk-UA" dirty="0">
              <a:solidFill>
                <a:schemeClr val="accent2">
                  <a:lumMod val="75000"/>
                </a:schemeClr>
              </a:solidFill>
            </a:endParaRPr>
          </a:p>
        </p:txBody>
      </p:sp>
      <p:sp>
        <p:nvSpPr>
          <p:cNvPr id="3" name="Текст 2"/>
          <p:cNvSpPr>
            <a:spLocks noGrp="1"/>
          </p:cNvSpPr>
          <p:nvPr>
            <p:ph type="body" idx="2"/>
          </p:nvPr>
        </p:nvSpPr>
        <p:spPr>
          <a:xfrm>
            <a:off x="685800" y="1435100"/>
            <a:ext cx="7054552" cy="1705868"/>
          </a:xfrm>
        </p:spPr>
        <p:txBody>
          <a:bodyPr>
            <a:normAutofit lnSpcReduction="10000"/>
          </a:bodyPr>
          <a:lstStyle/>
          <a:p>
            <a:r>
              <a:rPr lang="uk-UA" dirty="0" smtClean="0"/>
              <a:t>В Індії розвиваються два нафтоносні райони - у Верхньому </a:t>
            </a:r>
            <a:r>
              <a:rPr lang="uk-UA" dirty="0" err="1" smtClean="0"/>
              <a:t>Ассаме</a:t>
            </a:r>
            <a:r>
              <a:rPr lang="uk-UA" dirty="0" smtClean="0"/>
              <a:t> і на </a:t>
            </a:r>
            <a:r>
              <a:rPr lang="uk-UA" dirty="0" err="1" smtClean="0"/>
              <a:t>среднегуджаратськіх</a:t>
            </a:r>
            <a:r>
              <a:rPr lang="uk-UA" dirty="0" smtClean="0"/>
              <a:t> рівнинах, а також з    70-х років в морі, в смузі шельфу поблизу Бомбея. Створені нафтопереробні заводи (на імпортній нафті) в найбільших морських портах: Бомбеї, </a:t>
            </a:r>
            <a:r>
              <a:rPr lang="uk-UA" dirty="0" err="1" smtClean="0"/>
              <a:t>Вішакхапатнаме</a:t>
            </a:r>
            <a:r>
              <a:rPr lang="uk-UA" dirty="0" smtClean="0"/>
              <a:t>, </a:t>
            </a:r>
            <a:r>
              <a:rPr lang="uk-UA" dirty="0" err="1" smtClean="0"/>
              <a:t>Коччи</a:t>
            </a:r>
            <a:r>
              <a:rPr lang="uk-UA" dirty="0" smtClean="0"/>
              <a:t> (</a:t>
            </a:r>
            <a:r>
              <a:rPr lang="uk-UA" dirty="0" err="1" smtClean="0"/>
              <a:t>Кочине</a:t>
            </a:r>
            <a:r>
              <a:rPr lang="uk-UA" dirty="0" smtClean="0"/>
              <a:t>), </a:t>
            </a:r>
            <a:r>
              <a:rPr lang="uk-UA" dirty="0" err="1" smtClean="0"/>
              <a:t>Мадрасе</a:t>
            </a:r>
            <a:r>
              <a:rPr lang="uk-UA" dirty="0" smtClean="0"/>
              <a:t>, </a:t>
            </a:r>
            <a:r>
              <a:rPr lang="uk-UA" dirty="0" err="1" smtClean="0"/>
              <a:t>Халдії</a:t>
            </a:r>
            <a:r>
              <a:rPr lang="uk-UA" dirty="0" smtClean="0"/>
              <a:t> (поблизу Калькутти).</a:t>
            </a:r>
            <a:endParaRPr lang="uk-UA" dirty="0"/>
          </a:p>
        </p:txBody>
      </p:sp>
      <p:pic>
        <p:nvPicPr>
          <p:cNvPr id="5" name="Содержимое 4" descr="13e4b07242_176179.jpg"/>
          <p:cNvPicPr>
            <a:picLocks noGrp="1" noChangeAspect="1"/>
          </p:cNvPicPr>
          <p:nvPr>
            <p:ph sz="half" idx="1"/>
          </p:nvPr>
        </p:nvPicPr>
        <p:blipFill>
          <a:blip r:embed="rId2" cstate="print"/>
          <a:stretch>
            <a:fillRect/>
          </a:stretch>
        </p:blipFill>
        <p:spPr>
          <a:xfrm>
            <a:off x="539552" y="3429000"/>
            <a:ext cx="4876800" cy="3314700"/>
          </a:xfrm>
        </p:spPr>
      </p:pic>
      <p:pic>
        <p:nvPicPr>
          <p:cNvPr id="6" name="Рисунок 5" descr="368378.jpeg"/>
          <p:cNvPicPr>
            <a:picLocks noChangeAspect="1"/>
          </p:cNvPicPr>
          <p:nvPr/>
        </p:nvPicPr>
        <p:blipFill>
          <a:blip r:embed="rId3" cstate="print"/>
          <a:stretch>
            <a:fillRect/>
          </a:stretch>
        </p:blipFill>
        <p:spPr>
          <a:xfrm>
            <a:off x="3995936" y="3284984"/>
            <a:ext cx="4286250" cy="2933700"/>
          </a:xfrm>
          <a:prstGeom prst="rect">
            <a:avLst/>
          </a:prstGeom>
        </p:spPr>
      </p:pic>
      <p:sp>
        <p:nvSpPr>
          <p:cNvPr id="7" name="Стрелка влево 6">
            <a:hlinkClick r:id="rId4" action="ppaction://hlinksldjump"/>
          </p:cNvPr>
          <p:cNvSpPr/>
          <p:nvPr/>
        </p:nvSpPr>
        <p:spPr>
          <a:xfrm>
            <a:off x="7740352" y="6309320"/>
            <a:ext cx="57606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260648"/>
            <a:ext cx="4271392" cy="1162050"/>
          </a:xfrm>
        </p:spPr>
        <p:txBody>
          <a:bodyPr/>
          <a:lstStyle/>
          <a:p>
            <a:r>
              <a:rPr lang="uk-UA" dirty="0" smtClean="0">
                <a:solidFill>
                  <a:schemeClr val="accent2">
                    <a:lumMod val="75000"/>
                  </a:schemeClr>
                </a:solidFill>
              </a:rPr>
              <a:t>Основні</a:t>
            </a:r>
            <a:br>
              <a:rPr lang="uk-UA" dirty="0" smtClean="0">
                <a:solidFill>
                  <a:schemeClr val="accent2">
                    <a:lumMod val="75000"/>
                  </a:schemeClr>
                </a:solidFill>
              </a:rPr>
            </a:br>
            <a:r>
              <a:rPr lang="uk-UA" dirty="0" smtClean="0">
                <a:solidFill>
                  <a:schemeClr val="accent2">
                    <a:lumMod val="75000"/>
                  </a:schemeClr>
                </a:solidFill>
              </a:rPr>
              <a:t>відомості:</a:t>
            </a:r>
            <a:endParaRPr lang="uk-UA" dirty="0">
              <a:solidFill>
                <a:schemeClr val="accent2">
                  <a:lumMod val="75000"/>
                </a:schemeClr>
              </a:solidFill>
            </a:endParaRPr>
          </a:p>
        </p:txBody>
      </p:sp>
      <p:sp>
        <p:nvSpPr>
          <p:cNvPr id="3" name="Текст 2"/>
          <p:cNvSpPr>
            <a:spLocks noGrp="1"/>
          </p:cNvSpPr>
          <p:nvPr>
            <p:ph type="body" idx="2"/>
          </p:nvPr>
        </p:nvSpPr>
        <p:spPr>
          <a:xfrm>
            <a:off x="1043608" y="1772816"/>
            <a:ext cx="6696744" cy="4572000"/>
          </a:xfrm>
        </p:spPr>
        <p:txBody>
          <a:bodyPr>
            <a:normAutofit fontScale="85000" lnSpcReduction="10000"/>
          </a:bodyPr>
          <a:lstStyle/>
          <a:p>
            <a:r>
              <a:rPr lang="uk-UA" b="1" dirty="0" smtClean="0">
                <a:latin typeface="Arial" pitchFamily="34" charset="0"/>
                <a:cs typeface="Andalus" pitchFamily="18" charset="-78"/>
              </a:rPr>
              <a:t>Площа : </a:t>
            </a:r>
            <a:r>
              <a:rPr lang="uk-UA" dirty="0" smtClean="0">
                <a:latin typeface="Arial" pitchFamily="34" charset="0"/>
                <a:cs typeface="Andalus" pitchFamily="18" charset="-78"/>
              </a:rPr>
              <a:t>3 287 590 км ²</a:t>
            </a:r>
            <a:endParaRPr lang="uk-UA" b="1" dirty="0" smtClean="0">
              <a:latin typeface="Arial" pitchFamily="34" charset="0"/>
              <a:cs typeface="Andalus" pitchFamily="18" charset="-78"/>
            </a:endParaRPr>
          </a:p>
          <a:p>
            <a:r>
              <a:rPr lang="uk-UA" b="1" dirty="0" smtClean="0">
                <a:latin typeface="Arial" pitchFamily="34" charset="0"/>
                <a:cs typeface="Andalus" pitchFamily="18" charset="-78"/>
              </a:rPr>
              <a:t>Населення: </a:t>
            </a:r>
            <a:r>
              <a:rPr lang="uk-UA" dirty="0" smtClean="0">
                <a:latin typeface="Arial" pitchFamily="34" charset="0"/>
                <a:cs typeface="Andalus" pitchFamily="18" charset="-78"/>
              </a:rPr>
              <a:t>1 210 193 422</a:t>
            </a:r>
            <a:r>
              <a:rPr lang="uk-UA" b="1" dirty="0" smtClean="0">
                <a:latin typeface="Arial" pitchFamily="34" charset="0"/>
                <a:cs typeface="Andalus" pitchFamily="18" charset="-78"/>
              </a:rPr>
              <a:t> осіб перепис 2011  (2-е місце в світі за чисельністю)</a:t>
            </a:r>
          </a:p>
          <a:p>
            <a:r>
              <a:rPr lang="uk-UA" b="1" dirty="0" smtClean="0">
                <a:latin typeface="Arial" pitchFamily="34" charset="0"/>
                <a:cs typeface="Andalus" pitchFamily="18" charset="-78"/>
              </a:rPr>
              <a:t>Столиця : Нью-Делі</a:t>
            </a:r>
          </a:p>
          <a:p>
            <a:r>
              <a:rPr lang="uk-UA" b="1" dirty="0" smtClean="0">
                <a:latin typeface="Arial" pitchFamily="34" charset="0"/>
                <a:cs typeface="Andalus" pitchFamily="18" charset="-78"/>
              </a:rPr>
              <a:t>Офіційна назва:Республіка Індія</a:t>
            </a:r>
          </a:p>
          <a:p>
            <a:r>
              <a:rPr lang="uk-UA" b="1" dirty="0" smtClean="0">
                <a:latin typeface="Arial" pitchFamily="34" charset="0"/>
                <a:cs typeface="Andalus" pitchFamily="18" charset="-78"/>
              </a:rPr>
              <a:t>Офіційна мова:гінді та англійська</a:t>
            </a:r>
          </a:p>
          <a:p>
            <a:r>
              <a:rPr lang="uk-UA" b="1" dirty="0" smtClean="0">
                <a:latin typeface="Arial" pitchFamily="34" charset="0"/>
                <a:cs typeface="Andalus" pitchFamily="18" charset="-78"/>
              </a:rPr>
              <a:t>Державний устрій:федеративна парламентська республіка</a:t>
            </a:r>
          </a:p>
          <a:p>
            <a:r>
              <a:rPr lang="uk-UA" b="1" dirty="0" smtClean="0">
                <a:latin typeface="Arial" pitchFamily="34" charset="0"/>
                <a:cs typeface="Andalus" pitchFamily="18" charset="-78"/>
              </a:rPr>
              <a:t>Склад території:28 штатів, 6 союзних територій, національна столична територія</a:t>
            </a:r>
          </a:p>
          <a:p>
            <a:r>
              <a:rPr lang="uk-UA" dirty="0" smtClean="0">
                <a:latin typeface="Arial" pitchFamily="34" charset="0"/>
                <a:cs typeface="Andalus" pitchFamily="18" charset="-78"/>
              </a:rPr>
              <a:t>Місце країни в світі:член ООН, Співдружність націй, Асоціації регіонального співробітництва Південної Азії(</a:t>
            </a:r>
            <a:r>
              <a:rPr lang="uk-UA" dirty="0" err="1" smtClean="0">
                <a:latin typeface="Arial" pitchFamily="34" charset="0"/>
                <a:cs typeface="Andalus" pitchFamily="18" charset="-78"/>
              </a:rPr>
              <a:t>СААРК</a:t>
            </a:r>
            <a:r>
              <a:rPr lang="uk-UA" dirty="0" smtClean="0">
                <a:latin typeface="Arial" pitchFamily="34" charset="0"/>
                <a:cs typeface="Andalus" pitchFamily="18" charset="-78"/>
              </a:rPr>
              <a:t>), </a:t>
            </a:r>
            <a:r>
              <a:rPr lang="en-US" dirty="0" smtClean="0">
                <a:latin typeface="Andalus" pitchFamily="18" charset="-78"/>
                <a:cs typeface="Andalus" pitchFamily="18" charset="-78"/>
              </a:rPr>
              <a:t>“</a:t>
            </a:r>
            <a:r>
              <a:rPr lang="uk-UA" dirty="0" smtClean="0">
                <a:latin typeface="Arial" pitchFamily="34" charset="0"/>
                <a:cs typeface="Andalus" pitchFamily="18" charset="-78"/>
              </a:rPr>
              <a:t>План Коломбо</a:t>
            </a:r>
            <a:r>
              <a:rPr lang="en-US" dirty="0" smtClean="0">
                <a:latin typeface="Andalus" pitchFamily="18" charset="-78"/>
                <a:cs typeface="Andalus" pitchFamily="18" charset="-78"/>
              </a:rPr>
              <a:t>”</a:t>
            </a:r>
            <a:endParaRPr lang="uk-UA" dirty="0" smtClean="0">
              <a:latin typeface="Arial" pitchFamily="34" charset="0"/>
              <a:cs typeface="Andalus" pitchFamily="18" charset="-78"/>
            </a:endParaRPr>
          </a:p>
          <a:p>
            <a:r>
              <a:rPr lang="uk-UA" b="1" dirty="0" smtClean="0">
                <a:latin typeface="Arial" pitchFamily="34" charset="0"/>
                <a:cs typeface="Andalus" pitchFamily="18" charset="-78"/>
              </a:rPr>
              <a:t>Релігія:індуїзм 83%,іслам,</a:t>
            </a:r>
            <a:r>
              <a:rPr lang="uk-UA" b="1" dirty="0" err="1" smtClean="0">
                <a:latin typeface="Arial" pitchFamily="34" charset="0"/>
                <a:cs typeface="Andalus" pitchFamily="18" charset="-78"/>
              </a:rPr>
              <a:t>сікхізм</a:t>
            </a:r>
            <a:r>
              <a:rPr lang="uk-UA" b="1" dirty="0" smtClean="0">
                <a:latin typeface="Arial" pitchFamily="34" charset="0"/>
                <a:cs typeface="Andalus" pitchFamily="18" charset="-78"/>
              </a:rPr>
              <a:t>,джайнізм.</a:t>
            </a:r>
          </a:p>
          <a:p>
            <a:r>
              <a:rPr lang="uk-UA" b="1" dirty="0" smtClean="0">
                <a:latin typeface="Arial" pitchFamily="34" charset="0"/>
                <a:cs typeface="Andalus" pitchFamily="18" charset="-78"/>
              </a:rPr>
              <a:t>Грошова одиниця: індійська рупія</a:t>
            </a:r>
          </a:p>
          <a:p>
            <a:r>
              <a:rPr lang="ru-RU" dirty="0" smtClean="0">
                <a:latin typeface="Arial" pitchFamily="34" charset="0"/>
                <a:cs typeface="Andalus" pitchFamily="18" charset="-78"/>
              </a:rPr>
              <a:t>ВВП (2011 </a:t>
            </a:r>
            <a:r>
              <a:rPr lang="ru-RU" dirty="0" err="1" smtClean="0">
                <a:latin typeface="Arial" pitchFamily="34" charset="0"/>
                <a:cs typeface="Andalus" pitchFamily="18" charset="-78"/>
              </a:rPr>
              <a:t>р</a:t>
            </a:r>
            <a:r>
              <a:rPr lang="ru-RU" dirty="0" smtClean="0">
                <a:latin typeface="Arial" pitchFamily="34" charset="0"/>
                <a:cs typeface="Andalus" pitchFamily="18" charset="-78"/>
              </a:rPr>
              <a:t>) - заг.$4,457 трлн.</a:t>
            </a:r>
            <a:endParaRPr lang="ru-RU" baseline="30000" dirty="0" smtClean="0">
              <a:latin typeface="Arial" pitchFamily="34" charset="0"/>
              <a:cs typeface="Andalus" pitchFamily="18" charset="-78"/>
            </a:endParaRPr>
          </a:p>
          <a:p>
            <a:r>
              <a:rPr lang="ru-RU" dirty="0" smtClean="0">
                <a:latin typeface="Arial" pitchFamily="34" charset="0"/>
                <a:cs typeface="Andalus" pitchFamily="18" charset="-78"/>
              </a:rPr>
              <a:t>ВВП  на душу населення $3693</a:t>
            </a:r>
          </a:p>
          <a:p>
            <a:r>
              <a:rPr lang="uk-UA" dirty="0" smtClean="0">
                <a:latin typeface="Arial" pitchFamily="34" charset="0"/>
                <a:cs typeface="Andalus" pitchFamily="18" charset="-78"/>
              </a:rPr>
              <a:t>ІРЛП: 134 (2011)</a:t>
            </a:r>
            <a:endParaRPr lang="uk-UA" b="1" dirty="0" smtClean="0">
              <a:latin typeface="Arial" pitchFamily="34" charset="0"/>
              <a:cs typeface="Andalus" pitchFamily="18" charset="-78"/>
            </a:endParaRPr>
          </a:p>
          <a:p>
            <a:endParaRPr lang="uk-UA" dirty="0">
              <a:cs typeface="Andalus" pitchFamily="18" charset="-78"/>
            </a:endParaRPr>
          </a:p>
        </p:txBody>
      </p:sp>
      <p:pic>
        <p:nvPicPr>
          <p:cNvPr id="5" name="Содержимое 3" descr="20198.jpg"/>
          <p:cNvPicPr>
            <a:picLocks noChangeAspect="1"/>
          </p:cNvPicPr>
          <p:nvPr/>
        </p:nvPicPr>
        <p:blipFill>
          <a:blip r:embed="rId2" cstate="print"/>
          <a:stretch>
            <a:fillRect/>
          </a:stretch>
        </p:blipFill>
        <p:spPr>
          <a:xfrm>
            <a:off x="1043608" y="116632"/>
            <a:ext cx="2232248" cy="1440160"/>
          </a:xfrm>
          <a:prstGeom prst="rect">
            <a:avLst/>
          </a:prstGeom>
        </p:spPr>
      </p:pic>
    </p:spTree>
  </p:cSld>
  <p:clrMapOvr>
    <a:masterClrMapping/>
  </p:clrMapOvr>
  <p:transition>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75000"/>
                  </a:schemeClr>
                </a:solidFill>
              </a:rPr>
              <a:t>Енергетика</a:t>
            </a:r>
            <a:r>
              <a:rPr lang="uk-UA" dirty="0" smtClean="0"/>
              <a:t> </a:t>
            </a:r>
            <a:endParaRPr lang="uk-UA" dirty="0"/>
          </a:p>
        </p:txBody>
      </p:sp>
      <p:sp>
        <p:nvSpPr>
          <p:cNvPr id="3" name="Текст 2"/>
          <p:cNvSpPr>
            <a:spLocks noGrp="1"/>
          </p:cNvSpPr>
          <p:nvPr>
            <p:ph type="body" idx="2"/>
          </p:nvPr>
        </p:nvSpPr>
        <p:spPr>
          <a:xfrm>
            <a:off x="685800" y="1435100"/>
            <a:ext cx="3526160" cy="4572000"/>
          </a:xfrm>
        </p:spPr>
        <p:txBody>
          <a:bodyPr>
            <a:normAutofit/>
          </a:bodyPr>
          <a:lstStyle/>
          <a:p>
            <a:r>
              <a:rPr lang="uk-UA" dirty="0" smtClean="0"/>
              <a:t>71% електроенергії виробляють ТЕС,     27% – ГЕС, 2% — АЕС. </a:t>
            </a:r>
          </a:p>
          <a:p>
            <a:r>
              <a:rPr lang="uk-UA" dirty="0" smtClean="0"/>
              <a:t> Перспективними для Індії є використання вітрової, сонячної та </a:t>
            </a:r>
            <a:r>
              <a:rPr lang="uk-UA" dirty="0" err="1" smtClean="0"/>
              <a:t>біогазової</a:t>
            </a:r>
            <a:r>
              <a:rPr lang="uk-UA" dirty="0" smtClean="0"/>
              <a:t> енергії. Гідроенергетичний потенціал досить значний за рахунок гімалайських річок. На півночі, північному заході розвинена гідроенергетика. Пріоритетний розвиток має атомна енергетика, найбільший центр розвитку якої знаходиться поблизу Мумбаї, але значна частка досліджень цієї галузі носить військовий характер.</a:t>
            </a:r>
          </a:p>
          <a:p>
            <a:endParaRPr lang="uk-UA" dirty="0"/>
          </a:p>
        </p:txBody>
      </p:sp>
      <p:pic>
        <p:nvPicPr>
          <p:cNvPr id="5" name="Содержимое 4" descr="1355472777_wind-farm1.jpg"/>
          <p:cNvPicPr>
            <a:picLocks noGrp="1" noChangeAspect="1"/>
          </p:cNvPicPr>
          <p:nvPr>
            <p:ph sz="half" idx="1"/>
          </p:nvPr>
        </p:nvPicPr>
        <p:blipFill>
          <a:blip r:embed="rId2" cstate="print"/>
          <a:stretch>
            <a:fillRect/>
          </a:stretch>
        </p:blipFill>
        <p:spPr>
          <a:xfrm>
            <a:off x="4211960" y="2924944"/>
            <a:ext cx="4487862" cy="3365897"/>
          </a:xfrm>
        </p:spPr>
      </p:pic>
    </p:spTree>
  </p:cSld>
  <p:clrMapOvr>
    <a:masterClrMapping/>
  </p:clrMapOvr>
  <p:transition>
    <p:cover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62050"/>
          </a:xfrm>
        </p:spPr>
        <p:txBody>
          <a:bodyPr/>
          <a:lstStyle/>
          <a:p>
            <a:r>
              <a:rPr lang="uk-UA" dirty="0" smtClean="0">
                <a:solidFill>
                  <a:schemeClr val="accent2">
                    <a:lumMod val="75000"/>
                  </a:schemeClr>
                </a:solidFill>
              </a:rPr>
              <a:t>Сільське господарство</a:t>
            </a:r>
            <a:endParaRPr lang="uk-UA" dirty="0">
              <a:solidFill>
                <a:schemeClr val="accent2">
                  <a:lumMod val="75000"/>
                </a:schemeClr>
              </a:solidFill>
            </a:endParaRPr>
          </a:p>
        </p:txBody>
      </p:sp>
      <p:sp>
        <p:nvSpPr>
          <p:cNvPr id="3" name="Текст 2"/>
          <p:cNvSpPr>
            <a:spLocks noGrp="1"/>
          </p:cNvSpPr>
          <p:nvPr>
            <p:ph type="body" idx="2"/>
          </p:nvPr>
        </p:nvSpPr>
        <p:spPr>
          <a:xfrm>
            <a:off x="685800" y="1435100"/>
            <a:ext cx="4390256" cy="2209924"/>
          </a:xfrm>
        </p:spPr>
        <p:txBody>
          <a:bodyPr>
            <a:normAutofit/>
          </a:bodyPr>
          <a:lstStyle/>
          <a:p>
            <a:pPr>
              <a:buFont typeface="Arial" pitchFamily="34" charset="0"/>
              <a:buChar char="•"/>
            </a:pPr>
            <a:r>
              <a:rPr lang="uk-UA" sz="2400" dirty="0" smtClean="0">
                <a:solidFill>
                  <a:schemeClr val="accent6">
                    <a:lumMod val="60000"/>
                    <a:lumOff val="40000"/>
                  </a:schemeClr>
                </a:solidFill>
                <a:hlinkClick r:id="rId2" action="ppaction://hlinksldjump"/>
              </a:rPr>
              <a:t>Рослинництво</a:t>
            </a:r>
            <a:endParaRPr lang="uk-UA" sz="2400" dirty="0" smtClean="0">
              <a:solidFill>
                <a:schemeClr val="accent6">
                  <a:lumMod val="60000"/>
                  <a:lumOff val="40000"/>
                </a:schemeClr>
              </a:solidFill>
            </a:endParaRPr>
          </a:p>
          <a:p>
            <a:pPr>
              <a:buFont typeface="Arial" pitchFamily="34" charset="0"/>
              <a:buChar char="•"/>
            </a:pPr>
            <a:r>
              <a:rPr lang="uk-UA" sz="2400" dirty="0" smtClean="0">
                <a:solidFill>
                  <a:schemeClr val="accent6">
                    <a:lumMod val="60000"/>
                    <a:lumOff val="40000"/>
                  </a:schemeClr>
                </a:solidFill>
                <a:hlinkClick r:id="rId3" action="ppaction://hlinksldjump"/>
              </a:rPr>
              <a:t>Тваринництво</a:t>
            </a:r>
            <a:r>
              <a:rPr lang="uk-UA" sz="2400" dirty="0" smtClean="0">
                <a:solidFill>
                  <a:schemeClr val="accent6">
                    <a:lumMod val="60000"/>
                    <a:lumOff val="40000"/>
                  </a:schemeClr>
                </a:solidFill>
              </a:rPr>
              <a:t> </a:t>
            </a:r>
            <a:endParaRPr lang="uk-UA" sz="2400" dirty="0">
              <a:solidFill>
                <a:schemeClr val="accent6">
                  <a:lumMod val="60000"/>
                  <a:lumOff val="40000"/>
                </a:schemeClr>
              </a:solidFill>
            </a:endParaRPr>
          </a:p>
        </p:txBody>
      </p:sp>
      <p:pic>
        <p:nvPicPr>
          <p:cNvPr id="5" name="Содержимое 4" descr="20070418_india_suicide_farmers_18.jpg"/>
          <p:cNvPicPr>
            <a:picLocks noGrp="1" noChangeAspect="1"/>
          </p:cNvPicPr>
          <p:nvPr>
            <p:ph sz="half" idx="1"/>
          </p:nvPr>
        </p:nvPicPr>
        <p:blipFill>
          <a:blip r:embed="rId4" cstate="print"/>
          <a:stretch>
            <a:fillRect/>
          </a:stretch>
        </p:blipFill>
        <p:spPr>
          <a:xfrm>
            <a:off x="5652120" y="548680"/>
            <a:ext cx="3333750" cy="2409825"/>
          </a:xfrm>
        </p:spPr>
      </p:pic>
      <p:pic>
        <p:nvPicPr>
          <p:cNvPr id="6" name="Рисунок 5" descr="250px-A_men_picks_fruit_near_Dikhil,_Djibouti.JPG"/>
          <p:cNvPicPr>
            <a:picLocks noChangeAspect="1"/>
          </p:cNvPicPr>
          <p:nvPr/>
        </p:nvPicPr>
        <p:blipFill>
          <a:blip r:embed="rId5" cstate="print"/>
          <a:stretch>
            <a:fillRect/>
          </a:stretch>
        </p:blipFill>
        <p:spPr>
          <a:xfrm>
            <a:off x="611560" y="2276872"/>
            <a:ext cx="2952328" cy="4440301"/>
          </a:xfrm>
          <a:prstGeom prst="rect">
            <a:avLst/>
          </a:prstGeom>
        </p:spPr>
      </p:pic>
      <p:pic>
        <p:nvPicPr>
          <p:cNvPr id="7" name="Рисунок 6" descr="img021.jpg"/>
          <p:cNvPicPr>
            <a:picLocks noChangeAspect="1"/>
          </p:cNvPicPr>
          <p:nvPr/>
        </p:nvPicPr>
        <p:blipFill>
          <a:blip r:embed="rId6" cstate="print"/>
          <a:stretch>
            <a:fillRect/>
          </a:stretch>
        </p:blipFill>
        <p:spPr>
          <a:xfrm>
            <a:off x="3563888" y="2996952"/>
            <a:ext cx="5400600" cy="3689598"/>
          </a:xfrm>
          <a:prstGeom prst="rect">
            <a:avLst/>
          </a:prstGeom>
        </p:spPr>
      </p:pic>
      <p:sp>
        <p:nvSpPr>
          <p:cNvPr id="8" name="Стрелка вправо 7">
            <a:hlinkClick r:id="rId7" action="ppaction://hlinksldjump"/>
          </p:cNvPr>
          <p:cNvSpPr/>
          <p:nvPr/>
        </p:nvSpPr>
        <p:spPr>
          <a:xfrm>
            <a:off x="8100392" y="609329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over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Рослинництво</a:t>
            </a:r>
            <a:endParaRPr lang="uk-UA" dirty="0"/>
          </a:p>
        </p:txBody>
      </p:sp>
      <p:sp>
        <p:nvSpPr>
          <p:cNvPr id="3" name="Текст 2"/>
          <p:cNvSpPr>
            <a:spLocks noGrp="1"/>
          </p:cNvSpPr>
          <p:nvPr>
            <p:ph type="body" idx="2"/>
          </p:nvPr>
        </p:nvSpPr>
        <p:spPr>
          <a:xfrm>
            <a:off x="685800" y="1435100"/>
            <a:ext cx="3598168" cy="4658196"/>
          </a:xfrm>
        </p:spPr>
        <p:txBody>
          <a:bodyPr>
            <a:normAutofit fontScale="85000" lnSpcReduction="10000"/>
          </a:bodyPr>
          <a:lstStyle/>
          <a:p>
            <a:r>
              <a:rPr lang="uk-UA" dirty="0" smtClean="0"/>
              <a:t> Основні продовольчі культури Індії :</a:t>
            </a:r>
          </a:p>
          <a:p>
            <a:pPr>
              <a:buFont typeface="Arial" pitchFamily="34" charset="0"/>
              <a:buChar char="•"/>
            </a:pPr>
            <a:r>
              <a:rPr lang="uk-UA" dirty="0" smtClean="0"/>
              <a:t>зернові:рис та пшениця </a:t>
            </a:r>
          </a:p>
          <a:p>
            <a:pPr>
              <a:buFont typeface="Arial" pitchFamily="34" charset="0"/>
              <a:buChar char="•"/>
            </a:pPr>
            <a:r>
              <a:rPr lang="uk-UA" dirty="0" smtClean="0"/>
              <a:t> просяні: </a:t>
            </a:r>
            <a:r>
              <a:rPr lang="uk-UA" dirty="0" err="1" smtClean="0"/>
              <a:t>джовар</a:t>
            </a:r>
            <a:r>
              <a:rPr lang="uk-UA" dirty="0" smtClean="0"/>
              <a:t> і </a:t>
            </a:r>
            <a:r>
              <a:rPr lang="uk-UA" dirty="0" err="1" smtClean="0"/>
              <a:t>баджра</a:t>
            </a:r>
            <a:r>
              <a:rPr lang="uk-UA" dirty="0" smtClean="0"/>
              <a:t> </a:t>
            </a:r>
          </a:p>
          <a:p>
            <a:pPr>
              <a:buFont typeface="Arial" pitchFamily="34" charset="0"/>
              <a:buChar char="•"/>
            </a:pPr>
            <a:r>
              <a:rPr lang="uk-UA" dirty="0" smtClean="0"/>
              <a:t>технічні культури: арахіс, джут,сезам та цукрова тростина ,тютюн, бавовник. </a:t>
            </a:r>
          </a:p>
          <a:p>
            <a:r>
              <a:rPr lang="uk-UA" dirty="0" smtClean="0"/>
              <a:t>Серед тонізуючих значне місце належить чаю (перше місце в світі, Ассам, Західна Бенгалія, передгір’я Східних Гімалаїв) та каві (</a:t>
            </a:r>
            <a:r>
              <a:rPr lang="uk-UA" dirty="0" err="1" smtClean="0"/>
              <a:t>Керала</a:t>
            </a:r>
            <a:r>
              <a:rPr lang="uk-UA" dirty="0" smtClean="0"/>
              <a:t>).</a:t>
            </a:r>
          </a:p>
          <a:p>
            <a:r>
              <a:rPr lang="uk-UA" dirty="0" smtClean="0"/>
              <a:t>У південній частині Індії вирощують рицину, каучуконоси, кокосову пальму, прянощі (перець, імбир, кардамон, гвоздику та ін.). Індія є лідером у вирощуванні окремих тропічних плодів: манго, бананів тощо. Окрім того країна є найбільшим всесвітнім виробником законного опіуму для фармацевтичної торгівлі.</a:t>
            </a:r>
          </a:p>
          <a:p>
            <a:endParaRPr lang="uk-UA" dirty="0"/>
          </a:p>
        </p:txBody>
      </p:sp>
      <p:pic>
        <p:nvPicPr>
          <p:cNvPr id="5" name="Содержимое 4" descr="596736.jpeg"/>
          <p:cNvPicPr>
            <a:picLocks noGrp="1" noChangeAspect="1"/>
          </p:cNvPicPr>
          <p:nvPr>
            <p:ph sz="half" idx="1"/>
          </p:nvPr>
        </p:nvPicPr>
        <p:blipFill>
          <a:blip r:embed="rId2" cstate="print"/>
          <a:stretch>
            <a:fillRect/>
          </a:stretch>
        </p:blipFill>
        <p:spPr>
          <a:xfrm>
            <a:off x="5148064" y="980728"/>
            <a:ext cx="3302546" cy="2543773"/>
          </a:xfrm>
        </p:spPr>
      </p:pic>
      <p:pic>
        <p:nvPicPr>
          <p:cNvPr id="6" name="Рисунок 5" descr="1656514514.jpeg"/>
          <p:cNvPicPr>
            <a:picLocks noChangeAspect="1"/>
          </p:cNvPicPr>
          <p:nvPr/>
        </p:nvPicPr>
        <p:blipFill>
          <a:blip r:embed="rId3" cstate="print"/>
          <a:stretch>
            <a:fillRect/>
          </a:stretch>
        </p:blipFill>
        <p:spPr>
          <a:xfrm>
            <a:off x="611560" y="404664"/>
            <a:ext cx="4524375" cy="3124200"/>
          </a:xfrm>
          <a:prstGeom prst="rect">
            <a:avLst/>
          </a:prstGeom>
        </p:spPr>
      </p:pic>
      <p:pic>
        <p:nvPicPr>
          <p:cNvPr id="7" name="Рисунок 6" descr="farmer2!.jpg"/>
          <p:cNvPicPr>
            <a:picLocks noChangeAspect="1"/>
          </p:cNvPicPr>
          <p:nvPr/>
        </p:nvPicPr>
        <p:blipFill>
          <a:blip r:embed="rId4" cstate="print"/>
          <a:stretch>
            <a:fillRect/>
          </a:stretch>
        </p:blipFill>
        <p:spPr>
          <a:xfrm>
            <a:off x="4860032" y="3429000"/>
            <a:ext cx="3384376" cy="2627364"/>
          </a:xfrm>
          <a:prstGeom prst="rect">
            <a:avLst/>
          </a:prstGeom>
        </p:spPr>
      </p:pic>
      <p:pic>
        <p:nvPicPr>
          <p:cNvPr id="8" name="Рисунок 7" descr="Indian-women-pick-up-tea.jpg"/>
          <p:cNvPicPr>
            <a:picLocks noChangeAspect="1"/>
          </p:cNvPicPr>
          <p:nvPr/>
        </p:nvPicPr>
        <p:blipFill>
          <a:blip r:embed="rId5" cstate="print"/>
          <a:stretch>
            <a:fillRect/>
          </a:stretch>
        </p:blipFill>
        <p:spPr>
          <a:xfrm>
            <a:off x="755576" y="3429000"/>
            <a:ext cx="4410075" cy="2933700"/>
          </a:xfrm>
          <a:prstGeom prst="rect">
            <a:avLst/>
          </a:prstGeom>
        </p:spPr>
      </p:pic>
      <p:pic>
        <p:nvPicPr>
          <p:cNvPr id="9" name="Рисунок 8" descr="7364321064_a2e33828b6_z.jpg"/>
          <p:cNvPicPr>
            <a:picLocks noChangeAspect="1"/>
          </p:cNvPicPr>
          <p:nvPr/>
        </p:nvPicPr>
        <p:blipFill>
          <a:blip r:embed="rId6" cstate="print"/>
          <a:stretch>
            <a:fillRect/>
          </a:stretch>
        </p:blipFill>
        <p:spPr>
          <a:xfrm>
            <a:off x="755576" y="548680"/>
            <a:ext cx="8128000" cy="5410200"/>
          </a:xfrm>
          <a:prstGeom prst="rect">
            <a:avLst/>
          </a:prstGeom>
        </p:spPr>
      </p:pic>
      <p:pic>
        <p:nvPicPr>
          <p:cNvPr id="10" name="Рисунок 9" descr="india-womens.jpg"/>
          <p:cNvPicPr>
            <a:picLocks noChangeAspect="1"/>
          </p:cNvPicPr>
          <p:nvPr/>
        </p:nvPicPr>
        <p:blipFill>
          <a:blip r:embed="rId7" cstate="print"/>
          <a:stretch>
            <a:fillRect/>
          </a:stretch>
        </p:blipFill>
        <p:spPr>
          <a:xfrm>
            <a:off x="5505060" y="2996952"/>
            <a:ext cx="3638940" cy="2592288"/>
          </a:xfrm>
          <a:prstGeom prst="rect">
            <a:avLst/>
          </a:prstGeom>
        </p:spPr>
      </p:pic>
      <p:pic>
        <p:nvPicPr>
          <p:cNvPr id="11" name="Рисунок 10" descr="stock-photo-well-tended-tobacco-field-in-a-tribal-village-in-orissa-india-63601396.jpg"/>
          <p:cNvPicPr>
            <a:picLocks noChangeAspect="1"/>
          </p:cNvPicPr>
          <p:nvPr/>
        </p:nvPicPr>
        <p:blipFill>
          <a:blip r:embed="rId8" cstate="print"/>
          <a:stretch>
            <a:fillRect/>
          </a:stretch>
        </p:blipFill>
        <p:spPr>
          <a:xfrm>
            <a:off x="5724128" y="548680"/>
            <a:ext cx="3168352" cy="2592288"/>
          </a:xfrm>
          <a:prstGeom prst="rect">
            <a:avLst/>
          </a:prstGeom>
        </p:spPr>
      </p:pic>
      <p:sp>
        <p:nvSpPr>
          <p:cNvPr id="12" name="Стрелка влево 11">
            <a:hlinkClick r:id="rId9" action="ppaction://hlinksldjump"/>
          </p:cNvPr>
          <p:cNvSpPr/>
          <p:nvPr/>
        </p:nvSpPr>
        <p:spPr>
          <a:xfrm>
            <a:off x="8244408" y="6309320"/>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par>
                                <p:cTn id="35" presetID="2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
                                        </p:tgtEl>
                                        <p:attrNameLst>
                                          <p:attrName>ppt_x</p:attrName>
                                        </p:attrNameLst>
                                      </p:cBhvr>
                                      <p:tavLst>
                                        <p:tav tm="0">
                                          <p:val>
                                            <p:strVal val="ppt_x"/>
                                          </p:val>
                                        </p:tav>
                                        <p:tav tm="100000">
                                          <p:val>
                                            <p:strVal val="ppt_x"/>
                                          </p:val>
                                        </p:tav>
                                      </p:tavLst>
                                    </p:anim>
                                    <p:anim calcmode="lin" valueType="num">
                                      <p:cBhvr additive="base">
                                        <p:cTn id="49" dur="500"/>
                                        <p:tgtEl>
                                          <p:spTgt spid="6"/>
                                        </p:tgtEl>
                                        <p:attrNameLst>
                                          <p:attrName>ppt_y</p:attrName>
                                        </p:attrNameLst>
                                      </p:cBhvr>
                                      <p:tavLst>
                                        <p:tav tm="0">
                                          <p:val>
                                            <p:strVal val="ppt_y"/>
                                          </p:val>
                                        </p:tav>
                                        <p:tav tm="100000">
                                          <p:val>
                                            <p:strVal val="1+ppt_h/2"/>
                                          </p:val>
                                        </p:tav>
                                      </p:tavLst>
                                    </p:anim>
                                    <p:set>
                                      <p:cBhvr>
                                        <p:cTn id="50" dur="1" fill="hold">
                                          <p:stCondLst>
                                            <p:cond delay="499"/>
                                          </p:stCondLst>
                                        </p:cTn>
                                        <p:tgtEl>
                                          <p:spTgt spid="6"/>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7"/>
                                        </p:tgtEl>
                                        <p:attrNameLst>
                                          <p:attrName>ppt_x</p:attrName>
                                        </p:attrNameLst>
                                      </p:cBhvr>
                                      <p:tavLst>
                                        <p:tav tm="0">
                                          <p:val>
                                            <p:strVal val="ppt_x"/>
                                          </p:val>
                                        </p:tav>
                                        <p:tav tm="100000">
                                          <p:val>
                                            <p:strVal val="ppt_x"/>
                                          </p:val>
                                        </p:tav>
                                      </p:tavLst>
                                    </p:anim>
                                    <p:anim calcmode="lin" valueType="num">
                                      <p:cBhvr additive="base">
                                        <p:cTn id="53" dur="500"/>
                                        <p:tgtEl>
                                          <p:spTgt spid="7"/>
                                        </p:tgtEl>
                                        <p:attrNameLst>
                                          <p:attrName>ppt_y</p:attrName>
                                        </p:attrNameLst>
                                      </p:cBhvr>
                                      <p:tavLst>
                                        <p:tav tm="0">
                                          <p:val>
                                            <p:strVal val="ppt_y"/>
                                          </p:val>
                                        </p:tav>
                                        <p:tav tm="100000">
                                          <p:val>
                                            <p:strVal val="1+ppt_h/2"/>
                                          </p:val>
                                        </p:tav>
                                      </p:tavLst>
                                    </p:anim>
                                    <p:set>
                                      <p:cBhvr>
                                        <p:cTn id="54" dur="1" fill="hold">
                                          <p:stCondLst>
                                            <p:cond delay="499"/>
                                          </p:stCondLst>
                                        </p:cTn>
                                        <p:tgtEl>
                                          <p:spTgt spid="7"/>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5"/>
                                        </p:tgtEl>
                                        <p:attrNameLst>
                                          <p:attrName>ppt_x</p:attrName>
                                        </p:attrNameLst>
                                      </p:cBhvr>
                                      <p:tavLst>
                                        <p:tav tm="0">
                                          <p:val>
                                            <p:strVal val="ppt_x"/>
                                          </p:val>
                                        </p:tav>
                                        <p:tav tm="100000">
                                          <p:val>
                                            <p:strVal val="ppt_x"/>
                                          </p:val>
                                        </p:tav>
                                      </p:tavLst>
                                    </p:anim>
                                    <p:anim calcmode="lin" valueType="num">
                                      <p:cBhvr additive="base">
                                        <p:cTn id="57" dur="500"/>
                                        <p:tgtEl>
                                          <p:spTgt spid="5"/>
                                        </p:tgtEl>
                                        <p:attrNameLst>
                                          <p:attrName>ppt_y</p:attrName>
                                        </p:attrNameLst>
                                      </p:cBhvr>
                                      <p:tavLst>
                                        <p:tav tm="0">
                                          <p:val>
                                            <p:strVal val="ppt_y"/>
                                          </p:val>
                                        </p:tav>
                                        <p:tav tm="100000">
                                          <p:val>
                                            <p:strVal val="1+ppt_h/2"/>
                                          </p:val>
                                        </p:tav>
                                      </p:tavLst>
                                    </p:anim>
                                    <p:set>
                                      <p:cBhvr>
                                        <p:cTn id="58" dur="1" fill="hold">
                                          <p:stCondLst>
                                            <p:cond delay="499"/>
                                          </p:stCondLst>
                                        </p:cTn>
                                        <p:tgtEl>
                                          <p:spTgt spid="5"/>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9"/>
                                        </p:tgtEl>
                                        <p:attrNameLst>
                                          <p:attrName>ppt_x</p:attrName>
                                        </p:attrNameLst>
                                      </p:cBhvr>
                                      <p:tavLst>
                                        <p:tav tm="0">
                                          <p:val>
                                            <p:strVal val="ppt_x"/>
                                          </p:val>
                                        </p:tav>
                                        <p:tav tm="100000">
                                          <p:val>
                                            <p:strVal val="ppt_x"/>
                                          </p:val>
                                        </p:tav>
                                      </p:tavLst>
                                    </p:anim>
                                    <p:anim calcmode="lin" valueType="num">
                                      <p:cBhvr additive="base">
                                        <p:cTn id="79" dur="500"/>
                                        <p:tgtEl>
                                          <p:spTgt spid="9"/>
                                        </p:tgtEl>
                                        <p:attrNameLst>
                                          <p:attrName>ppt_y</p:attrName>
                                        </p:attrNameLst>
                                      </p:cBhvr>
                                      <p:tavLst>
                                        <p:tav tm="0">
                                          <p:val>
                                            <p:strVal val="ppt_y"/>
                                          </p:val>
                                        </p:tav>
                                        <p:tav tm="100000">
                                          <p:val>
                                            <p:strVal val="1+ppt_h/2"/>
                                          </p:val>
                                        </p:tav>
                                      </p:tavLst>
                                    </p:anim>
                                    <p:set>
                                      <p:cBhvr>
                                        <p:cTn id="80" dur="1" fill="hold">
                                          <p:stCondLst>
                                            <p:cond delay="499"/>
                                          </p:stCondLst>
                                        </p:cTn>
                                        <p:tgtEl>
                                          <p:spTgt spid="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8" dur="1000" fill="hold"/>
                                        <p:tgtEl>
                                          <p:spTgt spid="11"/>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1"/>
                                        </p:tgtEl>
                                      </p:cBhvr>
                                    </p:animEffect>
                                  </p:childTnLst>
                                </p:cTn>
                              </p:par>
                              <p:par>
                                <p:cTn id="93" presetID="25" presetClass="entr" presetSubtype="0"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8" dur="1000" fill="hold"/>
                                        <p:tgtEl>
                                          <p:spTgt spid="10"/>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60000"/>
                    <a:lumOff val="40000"/>
                  </a:schemeClr>
                </a:solidFill>
              </a:rPr>
              <a:t>Тваринництво</a:t>
            </a:r>
            <a:endParaRPr lang="uk-UA" dirty="0">
              <a:solidFill>
                <a:schemeClr val="accent2">
                  <a:lumMod val="60000"/>
                  <a:lumOff val="40000"/>
                </a:schemeClr>
              </a:solidFill>
            </a:endParaRPr>
          </a:p>
        </p:txBody>
      </p:sp>
      <p:sp>
        <p:nvSpPr>
          <p:cNvPr id="3" name="Текст 2"/>
          <p:cNvSpPr>
            <a:spLocks noGrp="1"/>
          </p:cNvSpPr>
          <p:nvPr>
            <p:ph type="body" idx="2"/>
          </p:nvPr>
        </p:nvSpPr>
        <p:spPr/>
        <p:txBody>
          <a:bodyPr>
            <a:normAutofit fontScale="77500" lnSpcReduction="20000"/>
          </a:bodyPr>
          <a:lstStyle/>
          <a:p>
            <a:r>
              <a:rPr lang="uk-UA" dirty="0" smtClean="0"/>
              <a:t> У країні найбільше в світі поголів'я великої рогатої худоби: 196 </a:t>
            </a:r>
            <a:r>
              <a:rPr lang="uk-UA" dirty="0" err="1" smtClean="0"/>
              <a:t>млн</a:t>
            </a:r>
            <a:r>
              <a:rPr lang="uk-UA" dirty="0" smtClean="0"/>
              <a:t> биків і корів і 77 </a:t>
            </a:r>
            <a:r>
              <a:rPr lang="uk-UA" dirty="0" err="1" smtClean="0"/>
              <a:t>млн</a:t>
            </a:r>
            <a:r>
              <a:rPr lang="uk-UA" dirty="0" smtClean="0"/>
              <a:t> буйволів і буйволиць — 1/5 світового поголів'я. Розводять також кіз, овець, свиней, верблюдів, свійську птицю. Велика рогата худоба використовується перш за все як тяглова сила в полі і для транспортування вантажів.</a:t>
            </a:r>
          </a:p>
          <a:p>
            <a:r>
              <a:rPr lang="uk-UA" dirty="0" smtClean="0"/>
              <a:t>Головними продуктами тваринництва є шкіри, овеча та козяча вовна і лише частково молоко та масло.</a:t>
            </a:r>
          </a:p>
          <a:p>
            <a:r>
              <a:rPr lang="uk-UA" dirty="0" smtClean="0"/>
              <a:t> Виробництво яловичини взагалі не має товарного значення. Багато проблем виникає також через те, що індуїзм вважає корову священною твариною і забороняє її забій. </a:t>
            </a:r>
          </a:p>
          <a:p>
            <a:endParaRPr lang="uk-UA" dirty="0"/>
          </a:p>
        </p:txBody>
      </p:sp>
      <p:pic>
        <p:nvPicPr>
          <p:cNvPr id="5" name="Содержимое 4" descr="as.jpg"/>
          <p:cNvPicPr>
            <a:picLocks noGrp="1" noChangeAspect="1"/>
          </p:cNvPicPr>
          <p:nvPr>
            <p:ph sz="half" idx="1"/>
          </p:nvPr>
        </p:nvPicPr>
        <p:blipFill>
          <a:blip r:embed="rId2" cstate="print"/>
          <a:stretch>
            <a:fillRect/>
          </a:stretch>
        </p:blipFill>
        <p:spPr>
          <a:xfrm>
            <a:off x="4283968" y="3140968"/>
            <a:ext cx="4457700" cy="3343275"/>
          </a:xfrm>
        </p:spPr>
      </p:pic>
      <p:pic>
        <p:nvPicPr>
          <p:cNvPr id="6" name="Рисунок 5" descr="india-351_640.jpg"/>
          <p:cNvPicPr>
            <a:picLocks noChangeAspect="1"/>
          </p:cNvPicPr>
          <p:nvPr/>
        </p:nvPicPr>
        <p:blipFill>
          <a:blip r:embed="rId3" cstate="print"/>
          <a:stretch>
            <a:fillRect/>
          </a:stretch>
        </p:blipFill>
        <p:spPr>
          <a:xfrm>
            <a:off x="107504" y="1124744"/>
            <a:ext cx="6096000" cy="4572000"/>
          </a:xfrm>
          <a:prstGeom prst="rect">
            <a:avLst/>
          </a:prstGeom>
        </p:spPr>
      </p:pic>
      <p:pic>
        <p:nvPicPr>
          <p:cNvPr id="7" name="Рисунок 6" descr="chomu-korova---svyashenna-tvarina.jpg"/>
          <p:cNvPicPr>
            <a:picLocks noChangeAspect="1"/>
          </p:cNvPicPr>
          <p:nvPr/>
        </p:nvPicPr>
        <p:blipFill>
          <a:blip r:embed="rId4" cstate="print"/>
          <a:stretch>
            <a:fillRect/>
          </a:stretch>
        </p:blipFill>
        <p:spPr>
          <a:xfrm>
            <a:off x="4381500" y="3068960"/>
            <a:ext cx="4762500" cy="3533775"/>
          </a:xfrm>
          <a:prstGeom prst="rect">
            <a:avLst/>
          </a:prstGeom>
        </p:spPr>
      </p:pic>
      <p:pic>
        <p:nvPicPr>
          <p:cNvPr id="8" name="Рисунок 7" descr="images.jpg"/>
          <p:cNvPicPr>
            <a:picLocks noChangeAspect="1"/>
          </p:cNvPicPr>
          <p:nvPr/>
        </p:nvPicPr>
        <p:blipFill>
          <a:blip r:embed="rId5" cstate="print"/>
          <a:stretch>
            <a:fillRect/>
          </a:stretch>
        </p:blipFill>
        <p:spPr>
          <a:xfrm>
            <a:off x="6372200" y="764704"/>
            <a:ext cx="2447925" cy="1866900"/>
          </a:xfrm>
          <a:prstGeom prst="rect">
            <a:avLst/>
          </a:prstGeom>
        </p:spPr>
      </p:pic>
      <p:sp>
        <p:nvSpPr>
          <p:cNvPr id="9" name="Стрелка влево 8">
            <a:hlinkClick r:id="rId6" action="ppaction://hlinksldjump"/>
          </p:cNvPr>
          <p:cNvSpPr/>
          <p:nvPr/>
        </p:nvSpPr>
        <p:spPr>
          <a:xfrm>
            <a:off x="1691680" y="5949280"/>
            <a:ext cx="57606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8229600" cy="1162050"/>
          </a:xfrm>
        </p:spPr>
        <p:txBody>
          <a:bodyPr/>
          <a:lstStyle/>
          <a:p>
            <a:r>
              <a:rPr lang="uk-UA" dirty="0" smtClean="0">
                <a:solidFill>
                  <a:schemeClr val="accent2">
                    <a:lumMod val="75000"/>
                  </a:schemeClr>
                </a:solidFill>
              </a:rPr>
              <a:t>Транспорт</a:t>
            </a:r>
            <a:endParaRPr lang="uk-UA" dirty="0">
              <a:solidFill>
                <a:schemeClr val="accent2">
                  <a:lumMod val="75000"/>
                </a:schemeClr>
              </a:solidFill>
            </a:endParaRPr>
          </a:p>
        </p:txBody>
      </p:sp>
      <p:sp>
        <p:nvSpPr>
          <p:cNvPr id="3" name="Текст 2"/>
          <p:cNvSpPr>
            <a:spLocks noGrp="1"/>
          </p:cNvSpPr>
          <p:nvPr>
            <p:ph type="body" idx="2"/>
          </p:nvPr>
        </p:nvSpPr>
        <p:spPr>
          <a:xfrm>
            <a:off x="971600" y="1124744"/>
            <a:ext cx="6982544" cy="5112568"/>
          </a:xfrm>
        </p:spPr>
        <p:txBody>
          <a:bodyPr>
            <a:normAutofit fontScale="92500" lnSpcReduction="10000"/>
          </a:bodyPr>
          <a:lstStyle/>
          <a:p>
            <a:r>
              <a:rPr lang="uk-UA" dirty="0" err="1" smtClean="0"/>
              <a:t>Найгустіша</a:t>
            </a:r>
            <a:r>
              <a:rPr lang="uk-UA" dirty="0" smtClean="0"/>
              <a:t> мережа залізниць на </a:t>
            </a:r>
            <a:r>
              <a:rPr lang="uk-UA" dirty="0" err="1" smtClean="0"/>
              <a:t>Індо-Ганґській</a:t>
            </a:r>
            <a:r>
              <a:rPr lang="uk-UA" dirty="0" smtClean="0"/>
              <a:t> рівнині, найважливіше </a:t>
            </a:r>
            <a:r>
              <a:rPr lang="uk-UA" u="sng" dirty="0" smtClean="0"/>
              <a:t>значення</a:t>
            </a:r>
            <a:r>
              <a:rPr lang="uk-UA" dirty="0" smtClean="0"/>
              <a:t> мають лінії: Делі — Мумбай, Делі — Калькутта, </a:t>
            </a:r>
            <a:r>
              <a:rPr lang="uk-UA" dirty="0" err="1" smtClean="0"/>
              <a:t>Калькутта</a:t>
            </a:r>
            <a:r>
              <a:rPr lang="uk-UA" dirty="0" smtClean="0"/>
              <a:t> — Мумбай.</a:t>
            </a:r>
          </a:p>
          <a:p>
            <a:r>
              <a:rPr lang="uk-UA" dirty="0" smtClean="0"/>
              <a:t>Колись розвинений водний транспорт на річці </a:t>
            </a:r>
            <a:r>
              <a:rPr lang="uk-UA" dirty="0" err="1" smtClean="0"/>
              <a:t>Ґанґ</a:t>
            </a:r>
            <a:r>
              <a:rPr lang="uk-UA" dirty="0" smtClean="0"/>
              <a:t> занепав внаслідок конкуренції залізниць.</a:t>
            </a:r>
          </a:p>
          <a:p>
            <a:r>
              <a:rPr lang="uk-UA" dirty="0" smtClean="0"/>
              <a:t>Автомобільний транспорт нерозвинений. Причини — відсутність автопарку і доріг з твердим покриттям, брак пального.</a:t>
            </a:r>
          </a:p>
          <a:p>
            <a:r>
              <a:rPr lang="uk-UA" dirty="0" smtClean="0"/>
              <a:t>Повітряний і морський транспорт тільки почали розвиватися і їх значення особливо важливе в зарубіжних зв'язках. Найбільшими морськими портами є Мумбай, Калькутта, </a:t>
            </a:r>
            <a:r>
              <a:rPr lang="uk-UA" dirty="0" err="1" smtClean="0"/>
              <a:t>Ченай</a:t>
            </a:r>
            <a:r>
              <a:rPr lang="uk-UA" dirty="0" smtClean="0"/>
              <a:t>, спеціалізованими — </a:t>
            </a:r>
            <a:r>
              <a:rPr lang="uk-UA" dirty="0" err="1" smtClean="0"/>
              <a:t>Кандла</a:t>
            </a:r>
            <a:r>
              <a:rPr lang="uk-UA" dirty="0" smtClean="0"/>
              <a:t>, </a:t>
            </a:r>
            <a:r>
              <a:rPr lang="uk-UA" dirty="0" err="1" smtClean="0"/>
              <a:t>Мармаґан</a:t>
            </a:r>
            <a:r>
              <a:rPr lang="uk-UA" dirty="0" smtClean="0"/>
              <a:t>, </a:t>
            </a:r>
            <a:r>
              <a:rPr lang="uk-UA" dirty="0" err="1" smtClean="0"/>
              <a:t>Кочин</a:t>
            </a:r>
            <a:r>
              <a:rPr lang="uk-UA" dirty="0" smtClean="0"/>
              <a:t>, </a:t>
            </a:r>
            <a:r>
              <a:rPr lang="uk-UA" dirty="0" err="1" smtClean="0"/>
              <a:t>Вішакхапатнам</a:t>
            </a:r>
            <a:r>
              <a:rPr lang="uk-UA" dirty="0" smtClean="0"/>
              <a:t>, </a:t>
            </a:r>
            <a:r>
              <a:rPr lang="uk-UA" dirty="0" err="1" smtClean="0"/>
              <a:t>Парадіп</a:t>
            </a:r>
            <a:r>
              <a:rPr lang="uk-UA" dirty="0" smtClean="0"/>
              <a:t>. Найбільші аеропорти знаходяться в Делі, Мумбаї і Калькутті.</a:t>
            </a:r>
          </a:p>
          <a:p>
            <a:r>
              <a:rPr lang="uk-UA" dirty="0" smtClean="0"/>
              <a:t>Покладено початок трубопровідному транспорту: один нафтопровід тягнеться від Аравійського моря до центральної частини </a:t>
            </a:r>
            <a:r>
              <a:rPr lang="uk-UA" dirty="0" err="1" smtClean="0"/>
              <a:t>Індо-Ґангської</a:t>
            </a:r>
            <a:r>
              <a:rPr lang="uk-UA" dirty="0" smtClean="0"/>
              <a:t> рівнини, другий — сюди ж з Ассаму і від Калькутти.</a:t>
            </a:r>
          </a:p>
          <a:p>
            <a:r>
              <a:rPr lang="uk-UA" dirty="0" smtClean="0"/>
              <a:t>Транспортна система Індії включає і </a:t>
            </a:r>
            <a:r>
              <a:rPr lang="uk-UA" dirty="0" err="1" smtClean="0"/>
              <a:t>доіндустріальні</a:t>
            </a:r>
            <a:r>
              <a:rPr lang="uk-UA" dirty="0" smtClean="0"/>
              <a:t> види — гужовий і в'ючний, і їх роль дуже значна. Мільйони тонн вантажів перевозять і переносять бики, буйволи, віслюки, мули, яки, верблюди, слони, носильники і рикші.</a:t>
            </a:r>
          </a:p>
          <a:p>
            <a:endParaRPr lang="uk-UA" dirty="0"/>
          </a:p>
        </p:txBody>
      </p:sp>
      <p:pic>
        <p:nvPicPr>
          <p:cNvPr id="5" name="Рисунок 4" descr="0f6d2444a713.jpg"/>
          <p:cNvPicPr>
            <a:picLocks noChangeAspect="1"/>
          </p:cNvPicPr>
          <p:nvPr/>
        </p:nvPicPr>
        <p:blipFill>
          <a:blip r:embed="rId2" cstate="print"/>
          <a:stretch>
            <a:fillRect/>
          </a:stretch>
        </p:blipFill>
        <p:spPr>
          <a:xfrm>
            <a:off x="2987824" y="2852936"/>
            <a:ext cx="5659524" cy="3773016"/>
          </a:xfrm>
          <a:prstGeom prst="rect">
            <a:avLst/>
          </a:prstGeom>
        </p:spPr>
      </p:pic>
      <p:pic>
        <p:nvPicPr>
          <p:cNvPr id="6" name="Рисунок 5" descr="2008041302471812.jpg"/>
          <p:cNvPicPr>
            <a:picLocks noChangeAspect="1"/>
          </p:cNvPicPr>
          <p:nvPr/>
        </p:nvPicPr>
        <p:blipFill>
          <a:blip r:embed="rId3" cstate="print"/>
          <a:stretch>
            <a:fillRect/>
          </a:stretch>
        </p:blipFill>
        <p:spPr>
          <a:xfrm>
            <a:off x="971600" y="1052736"/>
            <a:ext cx="6667500" cy="5000625"/>
          </a:xfrm>
          <a:prstGeom prst="rect">
            <a:avLst/>
          </a:prstGeom>
        </p:spPr>
      </p:pic>
      <p:pic>
        <p:nvPicPr>
          <p:cNvPr id="7" name="Рисунок 6" descr="india_poezd.jpg"/>
          <p:cNvPicPr>
            <a:picLocks noChangeAspect="1"/>
          </p:cNvPicPr>
          <p:nvPr/>
        </p:nvPicPr>
        <p:blipFill>
          <a:blip r:embed="rId4" cstate="print"/>
          <a:stretch>
            <a:fillRect/>
          </a:stretch>
        </p:blipFill>
        <p:spPr>
          <a:xfrm>
            <a:off x="1547664" y="1340768"/>
            <a:ext cx="5715000" cy="4019550"/>
          </a:xfrm>
          <a:prstGeom prst="rect">
            <a:avLst/>
          </a:prstGeom>
        </p:spPr>
      </p:pic>
      <p:pic>
        <p:nvPicPr>
          <p:cNvPr id="8" name="Рисунок 7" descr="transport_india_19.jpg"/>
          <p:cNvPicPr>
            <a:picLocks noChangeAspect="1"/>
          </p:cNvPicPr>
          <p:nvPr/>
        </p:nvPicPr>
        <p:blipFill>
          <a:blip r:embed="rId5" cstate="print"/>
          <a:stretch>
            <a:fillRect/>
          </a:stretch>
        </p:blipFill>
        <p:spPr>
          <a:xfrm>
            <a:off x="2267744" y="1988840"/>
            <a:ext cx="5715000" cy="4286250"/>
          </a:xfrm>
          <a:prstGeom prst="rect">
            <a:avLst/>
          </a:prstGeom>
        </p:spPr>
      </p:pic>
      <p:pic>
        <p:nvPicPr>
          <p:cNvPr id="9" name="Рисунок 8" descr="Общественный транспорт.jpg"/>
          <p:cNvPicPr>
            <a:picLocks noChangeAspect="1"/>
          </p:cNvPicPr>
          <p:nvPr/>
        </p:nvPicPr>
        <p:blipFill>
          <a:blip r:embed="rId6" cstate="print"/>
          <a:stretch>
            <a:fillRect/>
          </a:stretch>
        </p:blipFill>
        <p:spPr>
          <a:xfrm>
            <a:off x="755576" y="836712"/>
            <a:ext cx="7620000" cy="5715000"/>
          </a:xfrm>
          <a:prstGeom prst="rect">
            <a:avLst/>
          </a:prstGeom>
        </p:spPr>
      </p:pic>
      <p:pic>
        <p:nvPicPr>
          <p:cNvPr id="10" name="Рисунок 9" descr="india-364_640.jpg"/>
          <p:cNvPicPr>
            <a:picLocks noChangeAspect="1"/>
          </p:cNvPicPr>
          <p:nvPr/>
        </p:nvPicPr>
        <p:blipFill>
          <a:blip r:embed="rId7" cstate="print"/>
          <a:stretch>
            <a:fillRect/>
          </a:stretch>
        </p:blipFill>
        <p:spPr>
          <a:xfrm>
            <a:off x="899592" y="764704"/>
            <a:ext cx="6840760" cy="5130570"/>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4" end="4"/>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5" end="5"/>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5"/>
                                        </p:tgtEl>
                                        <p:attrNameLst>
                                          <p:attrName>ppt_x</p:attrName>
                                        </p:attrNameLst>
                                      </p:cBhvr>
                                      <p:tavLst>
                                        <p:tav tm="0">
                                          <p:val>
                                            <p:strVal val="ppt_x"/>
                                          </p:val>
                                        </p:tav>
                                        <p:tav tm="100000">
                                          <p:val>
                                            <p:strVal val="ppt_x"/>
                                          </p:val>
                                        </p:tav>
                                      </p:tavLst>
                                    </p:anim>
                                    <p:anim calcmode="lin" valueType="num">
                                      <p:cBhvr additive="base">
                                        <p:cTn id="55" dur="500"/>
                                        <p:tgtEl>
                                          <p:spTgt spid="5"/>
                                        </p:tgtEl>
                                        <p:attrNameLst>
                                          <p:attrName>ppt_y</p:attrName>
                                        </p:attrNameLst>
                                      </p:cBhvr>
                                      <p:tavLst>
                                        <p:tav tm="0">
                                          <p:val>
                                            <p:strVal val="ppt_y"/>
                                          </p:val>
                                        </p:tav>
                                        <p:tav tm="100000">
                                          <p:val>
                                            <p:strVal val="1+ppt_h/2"/>
                                          </p:val>
                                        </p:tav>
                                      </p:tavLst>
                                    </p:anim>
                                    <p:set>
                                      <p:cBhvr>
                                        <p:cTn id="56" dur="1" fill="hold">
                                          <p:stCondLst>
                                            <p:cond delay="499"/>
                                          </p:stCondLst>
                                        </p:cTn>
                                        <p:tgtEl>
                                          <p:spTgt spid="5"/>
                                        </p:tgtEl>
                                        <p:attrNameLst>
                                          <p:attrName>style.visibility</p:attrName>
                                        </p:attrNameLst>
                                      </p:cBhvr>
                                      <p:to>
                                        <p:strVal val="hidden"/>
                                      </p:to>
                                    </p:set>
                                  </p:childTnLst>
                                </p:cTn>
                              </p:par>
                              <p:par>
                                <p:cTn id="57" presetID="25"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62" dur="1000" fill="hold"/>
                                        <p:tgtEl>
                                          <p:spTgt spid="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6"/>
                                        </p:tgtEl>
                                        <p:attrNameLst>
                                          <p:attrName>ppt_x</p:attrName>
                                        </p:attrNameLst>
                                      </p:cBhvr>
                                      <p:tavLst>
                                        <p:tav tm="0">
                                          <p:val>
                                            <p:strVal val="ppt_x"/>
                                          </p:val>
                                        </p:tav>
                                        <p:tav tm="100000">
                                          <p:val>
                                            <p:strVal val="ppt_x"/>
                                          </p:val>
                                        </p:tav>
                                      </p:tavLst>
                                    </p:anim>
                                    <p:anim calcmode="lin" valueType="num">
                                      <p:cBhvr additive="base">
                                        <p:cTn id="71" dur="500"/>
                                        <p:tgtEl>
                                          <p:spTgt spid="6"/>
                                        </p:tgtEl>
                                        <p:attrNameLst>
                                          <p:attrName>ppt_y</p:attrName>
                                        </p:attrNameLst>
                                      </p:cBhvr>
                                      <p:tavLst>
                                        <p:tav tm="0">
                                          <p:val>
                                            <p:strVal val="ppt_y"/>
                                          </p:val>
                                        </p:tav>
                                        <p:tav tm="100000">
                                          <p:val>
                                            <p:strVal val="1+ppt_h/2"/>
                                          </p:val>
                                        </p:tav>
                                      </p:tavLst>
                                    </p:anim>
                                    <p:set>
                                      <p:cBhvr>
                                        <p:cTn id="72" dur="1" fill="hold">
                                          <p:stCondLst>
                                            <p:cond delay="499"/>
                                          </p:stCondLst>
                                        </p:cTn>
                                        <p:tgtEl>
                                          <p:spTgt spid="6"/>
                                        </p:tgtEl>
                                        <p:attrNameLst>
                                          <p:attrName>style.visibility</p:attrName>
                                        </p:attrNameLst>
                                      </p:cBhvr>
                                      <p:to>
                                        <p:strVal val="hidden"/>
                                      </p:to>
                                    </p:set>
                                  </p:childTnLst>
                                </p:cTn>
                              </p:par>
                              <p:par>
                                <p:cTn id="73" presetID="25" presetClass="entr" presetSubtype="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8" dur="1000" fill="hold"/>
                                        <p:tgtEl>
                                          <p:spTgt spid="7"/>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nodeType="clickEffect">
                                  <p:stCondLst>
                                    <p:cond delay="0"/>
                                  </p:stCondLst>
                                  <p:childTnLst>
                                    <p:anim calcmode="lin" valueType="num">
                                      <p:cBhvr additive="base">
                                        <p:cTn id="86" dur="500"/>
                                        <p:tgtEl>
                                          <p:spTgt spid="7"/>
                                        </p:tgtEl>
                                        <p:attrNameLst>
                                          <p:attrName>ppt_x</p:attrName>
                                        </p:attrNameLst>
                                      </p:cBhvr>
                                      <p:tavLst>
                                        <p:tav tm="0">
                                          <p:val>
                                            <p:strVal val="ppt_x"/>
                                          </p:val>
                                        </p:tav>
                                        <p:tav tm="100000">
                                          <p:val>
                                            <p:strVal val="ppt_x"/>
                                          </p:val>
                                        </p:tav>
                                      </p:tavLst>
                                    </p:anim>
                                    <p:anim calcmode="lin" valueType="num">
                                      <p:cBhvr additive="base">
                                        <p:cTn id="87" dur="500"/>
                                        <p:tgtEl>
                                          <p:spTgt spid="7"/>
                                        </p:tgtEl>
                                        <p:attrNameLst>
                                          <p:attrName>ppt_y</p:attrName>
                                        </p:attrNameLst>
                                      </p:cBhvr>
                                      <p:tavLst>
                                        <p:tav tm="0">
                                          <p:val>
                                            <p:strVal val="ppt_y"/>
                                          </p:val>
                                        </p:tav>
                                        <p:tav tm="100000">
                                          <p:val>
                                            <p:strVal val="1+ppt_h/2"/>
                                          </p:val>
                                        </p:tav>
                                      </p:tavLst>
                                    </p:anim>
                                    <p:set>
                                      <p:cBhvr>
                                        <p:cTn id="88" dur="1" fill="hold">
                                          <p:stCondLst>
                                            <p:cond delay="499"/>
                                          </p:stCondLst>
                                        </p:cTn>
                                        <p:tgtEl>
                                          <p:spTgt spid="7"/>
                                        </p:tgtEl>
                                        <p:attrNameLst>
                                          <p:attrName>style.visibility</p:attrName>
                                        </p:attrNameLst>
                                      </p:cBhvr>
                                      <p:to>
                                        <p:strVal val="hidden"/>
                                      </p:to>
                                    </p:set>
                                  </p:childTnLst>
                                </p:cTn>
                              </p:par>
                              <p:par>
                                <p:cTn id="89" presetID="25" presetClass="entr" presetSubtype="0"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94" dur="1000" fill="hold"/>
                                        <p:tgtEl>
                                          <p:spTgt spid="8"/>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nodeType="clickEffect">
                                  <p:stCondLst>
                                    <p:cond delay="0"/>
                                  </p:stCondLst>
                                  <p:childTnLst>
                                    <p:anim calcmode="lin" valueType="num">
                                      <p:cBhvr additive="base">
                                        <p:cTn id="102" dur="500"/>
                                        <p:tgtEl>
                                          <p:spTgt spid="8"/>
                                        </p:tgtEl>
                                        <p:attrNameLst>
                                          <p:attrName>ppt_x</p:attrName>
                                        </p:attrNameLst>
                                      </p:cBhvr>
                                      <p:tavLst>
                                        <p:tav tm="0">
                                          <p:val>
                                            <p:strVal val="ppt_x"/>
                                          </p:val>
                                        </p:tav>
                                        <p:tav tm="100000">
                                          <p:val>
                                            <p:strVal val="ppt_x"/>
                                          </p:val>
                                        </p:tav>
                                      </p:tavLst>
                                    </p:anim>
                                    <p:anim calcmode="lin" valueType="num">
                                      <p:cBhvr additive="base">
                                        <p:cTn id="103" dur="500"/>
                                        <p:tgtEl>
                                          <p:spTgt spid="8"/>
                                        </p:tgtEl>
                                        <p:attrNameLst>
                                          <p:attrName>ppt_y</p:attrName>
                                        </p:attrNameLst>
                                      </p:cBhvr>
                                      <p:tavLst>
                                        <p:tav tm="0">
                                          <p:val>
                                            <p:strVal val="ppt_y"/>
                                          </p:val>
                                        </p:tav>
                                        <p:tav tm="100000">
                                          <p:val>
                                            <p:strVal val="1+ppt_h/2"/>
                                          </p:val>
                                        </p:tav>
                                      </p:tavLst>
                                    </p:anim>
                                    <p:set>
                                      <p:cBhvr>
                                        <p:cTn id="104" dur="1" fill="hold">
                                          <p:stCondLst>
                                            <p:cond delay="499"/>
                                          </p:stCondLst>
                                        </p:cTn>
                                        <p:tgtEl>
                                          <p:spTgt spid="8"/>
                                        </p:tgtEl>
                                        <p:attrNameLst>
                                          <p:attrName>style.visibility</p:attrName>
                                        </p:attrNameLst>
                                      </p:cBhvr>
                                      <p:to>
                                        <p:strVal val="hidden"/>
                                      </p:to>
                                    </p:set>
                                  </p:childTnLst>
                                </p:cTn>
                              </p:par>
                              <p:par>
                                <p:cTn id="105" presetID="25" presetClass="entr" presetSubtype="0" fill="hold" nodeType="with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0" dur="1000" fill="hold"/>
                                        <p:tgtEl>
                                          <p:spTgt spid="9"/>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9"/>
                                        </p:tgtEl>
                                      </p:cBhvr>
                                    </p:animEffect>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10"/>
                                        </p:tgtEl>
                                        <p:attrNameLst>
                                          <p:attrName>style.visibility</p:attrName>
                                        </p:attrNameLst>
                                      </p:cBhvr>
                                      <p:to>
                                        <p:strVal val="visible"/>
                                      </p:to>
                                    </p:set>
                                    <p:anim calcmode="lin" valueType="num">
                                      <p:cBhvr>
                                        <p:cTn id="1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22" dur="1000" fill="hold"/>
                                        <p:tgtEl>
                                          <p:spTgt spid="10"/>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chemeClr val="accent2">
                    <a:lumMod val="75000"/>
                  </a:schemeClr>
                </a:solidFill>
              </a:rPr>
              <a:t>Туризм</a:t>
            </a:r>
            <a:endParaRPr lang="uk-UA" dirty="0">
              <a:solidFill>
                <a:schemeClr val="accent2">
                  <a:lumMod val="75000"/>
                </a:schemeClr>
              </a:solidFill>
            </a:endParaRPr>
          </a:p>
        </p:txBody>
      </p:sp>
      <p:sp>
        <p:nvSpPr>
          <p:cNvPr id="3" name="Текст 2"/>
          <p:cNvSpPr>
            <a:spLocks noGrp="1"/>
          </p:cNvSpPr>
          <p:nvPr>
            <p:ph type="body" idx="2"/>
          </p:nvPr>
        </p:nvSpPr>
        <p:spPr>
          <a:xfrm>
            <a:off x="685800" y="1435100"/>
            <a:ext cx="3238128" cy="4572000"/>
          </a:xfrm>
        </p:spPr>
        <p:txBody>
          <a:bodyPr/>
          <a:lstStyle/>
          <a:p>
            <a:r>
              <a:rPr lang="ru-RU" dirty="0" smtClean="0"/>
              <a:t>Доходи </a:t>
            </a:r>
            <a:r>
              <a:rPr lang="ru-RU" dirty="0" err="1" smtClean="0"/>
              <a:t>від</a:t>
            </a:r>
            <a:r>
              <a:rPr lang="ru-RU" dirty="0" smtClean="0"/>
              <a:t> туризму </a:t>
            </a:r>
            <a:r>
              <a:rPr lang="ru-RU" dirty="0" err="1" smtClean="0"/>
              <a:t>Індії</a:t>
            </a:r>
            <a:r>
              <a:rPr lang="ru-RU" dirty="0" smtClean="0"/>
              <a:t> </a:t>
            </a:r>
            <a:r>
              <a:rPr lang="ru-RU" dirty="0" err="1" smtClean="0"/>
              <a:t>перевищують</a:t>
            </a:r>
            <a:r>
              <a:rPr lang="ru-RU" dirty="0" smtClean="0"/>
              <a:t> $3,1 млрд.</a:t>
            </a:r>
          </a:p>
          <a:p>
            <a:endParaRPr lang="ru-RU" dirty="0" smtClean="0"/>
          </a:p>
          <a:p>
            <a:endParaRPr lang="ru-RU" dirty="0" smtClean="0"/>
          </a:p>
          <a:p>
            <a:r>
              <a:rPr lang="ru-RU" dirty="0" smtClean="0"/>
              <a:t> </a:t>
            </a:r>
            <a:r>
              <a:rPr lang="uk-UA" dirty="0" smtClean="0"/>
              <a:t>Інтенсивно розвиваються в Індії різні види туризму - пізнавальний, рекреаційний, екологічний. </a:t>
            </a:r>
            <a:r>
              <a:rPr lang="ru-RU" dirty="0" smtClean="0"/>
              <a:t>Сама популярна в </a:t>
            </a:r>
            <a:r>
              <a:rPr lang="ru-RU" dirty="0" err="1" smtClean="0"/>
              <a:t>іноземних</a:t>
            </a:r>
            <a:r>
              <a:rPr lang="ru-RU" dirty="0" smtClean="0"/>
              <a:t> </a:t>
            </a:r>
            <a:r>
              <a:rPr lang="ru-RU" dirty="0" err="1" smtClean="0"/>
              <a:t>туристів</a:t>
            </a:r>
            <a:r>
              <a:rPr lang="ru-RU" dirty="0" smtClean="0"/>
              <a:t> </a:t>
            </a:r>
            <a:r>
              <a:rPr lang="ru-RU" dirty="0" err="1" smtClean="0"/>
              <a:t>індійська</a:t>
            </a:r>
            <a:r>
              <a:rPr lang="ru-RU" dirty="0" smtClean="0"/>
              <a:t> </a:t>
            </a:r>
            <a:r>
              <a:rPr lang="ru-RU" dirty="0" err="1" smtClean="0"/>
              <a:t>туристична</a:t>
            </a:r>
            <a:r>
              <a:rPr lang="ru-RU" dirty="0" smtClean="0"/>
              <a:t> </a:t>
            </a:r>
            <a:r>
              <a:rPr lang="ru-RU" dirty="0" err="1" smtClean="0"/>
              <a:t>дистинація</a:t>
            </a:r>
            <a:r>
              <a:rPr lang="ru-RU" dirty="0" smtClean="0"/>
              <a:t> - так званий "</a:t>
            </a:r>
            <a:r>
              <a:rPr lang="ru-RU" dirty="0" err="1" smtClean="0"/>
              <a:t>Золотий</a:t>
            </a:r>
            <a:r>
              <a:rPr lang="ru-RU" dirty="0" smtClean="0"/>
              <a:t> </a:t>
            </a:r>
            <a:r>
              <a:rPr lang="ru-RU" dirty="0" err="1" smtClean="0"/>
              <a:t>трикутник</a:t>
            </a:r>
            <a:r>
              <a:rPr lang="ru-RU" dirty="0" smtClean="0"/>
              <a:t>”   (</a:t>
            </a:r>
            <a:r>
              <a:rPr lang="uk-UA" dirty="0" smtClean="0"/>
              <a:t> з відвідуванням палацу Тадж-Махалу)</a:t>
            </a:r>
            <a:r>
              <a:rPr lang="ru-RU" dirty="0" smtClean="0"/>
              <a:t>, кути </a:t>
            </a:r>
            <a:r>
              <a:rPr lang="ru-RU" dirty="0" err="1" smtClean="0"/>
              <a:t>якого</a:t>
            </a:r>
            <a:r>
              <a:rPr lang="ru-RU" dirty="0" smtClean="0"/>
              <a:t> </a:t>
            </a:r>
            <a:r>
              <a:rPr lang="ru-RU" dirty="0" err="1" smtClean="0"/>
              <a:t>утворюють</a:t>
            </a:r>
            <a:r>
              <a:rPr lang="ru-RU" dirty="0" smtClean="0"/>
              <a:t> </a:t>
            </a:r>
            <a:r>
              <a:rPr lang="ru-RU" dirty="0" err="1" smtClean="0"/>
              <a:t>міста</a:t>
            </a:r>
            <a:r>
              <a:rPr lang="ru-RU" dirty="0" smtClean="0"/>
              <a:t> </a:t>
            </a:r>
            <a:r>
              <a:rPr lang="ru-RU" dirty="0" err="1" smtClean="0"/>
              <a:t>Делі</a:t>
            </a:r>
            <a:r>
              <a:rPr lang="ru-RU" dirty="0" smtClean="0"/>
              <a:t>, </a:t>
            </a:r>
            <a:r>
              <a:rPr lang="ru-RU" dirty="0" err="1" smtClean="0"/>
              <a:t>Агра</a:t>
            </a:r>
            <a:r>
              <a:rPr lang="ru-RU" dirty="0" smtClean="0"/>
              <a:t> </a:t>
            </a:r>
            <a:r>
              <a:rPr lang="ru-RU" dirty="0" err="1" smtClean="0"/>
              <a:t>і</a:t>
            </a:r>
            <a:r>
              <a:rPr lang="ru-RU" dirty="0" smtClean="0"/>
              <a:t> Джайпур.</a:t>
            </a:r>
            <a:r>
              <a:rPr lang="uk-UA" dirty="0" smtClean="0"/>
              <a:t> </a:t>
            </a:r>
            <a:endParaRPr lang="uk-UA" dirty="0"/>
          </a:p>
        </p:txBody>
      </p:sp>
      <p:pic>
        <p:nvPicPr>
          <p:cNvPr id="5" name="Содержимое 4" descr="1282206621_india_01.jpg"/>
          <p:cNvPicPr>
            <a:picLocks noGrp="1" noChangeAspect="1"/>
          </p:cNvPicPr>
          <p:nvPr>
            <p:ph sz="half" idx="1"/>
          </p:nvPr>
        </p:nvPicPr>
        <p:blipFill>
          <a:blip r:embed="rId2" cstate="print"/>
          <a:stretch>
            <a:fillRect/>
          </a:stretch>
        </p:blipFill>
        <p:spPr>
          <a:xfrm>
            <a:off x="755576" y="1124744"/>
            <a:ext cx="6647532" cy="5303624"/>
          </a:xfrm>
        </p:spPr>
      </p:pic>
      <p:pic>
        <p:nvPicPr>
          <p:cNvPr id="6" name="Рисунок 5" descr="india.jpg"/>
          <p:cNvPicPr>
            <a:picLocks noChangeAspect="1"/>
          </p:cNvPicPr>
          <p:nvPr/>
        </p:nvPicPr>
        <p:blipFill>
          <a:blip r:embed="rId3" cstate="print"/>
          <a:stretch>
            <a:fillRect/>
          </a:stretch>
        </p:blipFill>
        <p:spPr>
          <a:xfrm>
            <a:off x="395536" y="1052736"/>
            <a:ext cx="7380312" cy="5535234"/>
          </a:xfrm>
          <a:prstGeom prst="rect">
            <a:avLst/>
          </a:prstGeom>
        </p:spPr>
      </p:pic>
      <p:pic>
        <p:nvPicPr>
          <p:cNvPr id="7" name="Рисунок 6" descr="indiya.jpg"/>
          <p:cNvPicPr>
            <a:picLocks noChangeAspect="1"/>
          </p:cNvPicPr>
          <p:nvPr/>
        </p:nvPicPr>
        <p:blipFill>
          <a:blip r:embed="rId4" cstate="print"/>
          <a:stretch>
            <a:fillRect/>
          </a:stretch>
        </p:blipFill>
        <p:spPr>
          <a:xfrm>
            <a:off x="539552" y="1124744"/>
            <a:ext cx="5904656" cy="4680520"/>
          </a:xfrm>
          <a:prstGeom prst="rect">
            <a:avLst/>
          </a:prstGeom>
        </p:spPr>
      </p:pic>
      <p:pic>
        <p:nvPicPr>
          <p:cNvPr id="8" name="Рисунок 7" descr="india-1.jpg"/>
          <p:cNvPicPr>
            <a:picLocks noChangeAspect="1"/>
          </p:cNvPicPr>
          <p:nvPr/>
        </p:nvPicPr>
        <p:blipFill>
          <a:blip r:embed="rId5" cstate="print"/>
          <a:stretch>
            <a:fillRect/>
          </a:stretch>
        </p:blipFill>
        <p:spPr>
          <a:xfrm>
            <a:off x="323528" y="1412776"/>
            <a:ext cx="6429375" cy="4752528"/>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1+ppt_h/2"/>
                                          </p:val>
                                        </p:tav>
                                      </p:tavLst>
                                    </p:anim>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8"/>
                                        </p:tgtEl>
                                        <p:attrNameLst>
                                          <p:attrName>ppt_x</p:attrName>
                                        </p:attrNameLst>
                                      </p:cBhvr>
                                      <p:tavLst>
                                        <p:tav tm="0">
                                          <p:val>
                                            <p:strVal val="ppt_x"/>
                                          </p:val>
                                        </p:tav>
                                        <p:tav tm="100000">
                                          <p:val>
                                            <p:strVal val="ppt_x"/>
                                          </p:val>
                                        </p:tav>
                                      </p:tavLst>
                                    </p:anim>
                                    <p:anim calcmode="lin" valueType="num">
                                      <p:cBhvr additive="base">
                                        <p:cTn id="53" dur="500"/>
                                        <p:tgtEl>
                                          <p:spTgt spid="8"/>
                                        </p:tgtEl>
                                        <p:attrNameLst>
                                          <p:attrName>ppt_y</p:attrName>
                                        </p:attrNameLst>
                                      </p:cBhvr>
                                      <p:tavLst>
                                        <p:tav tm="0">
                                          <p:val>
                                            <p:strVal val="ppt_y"/>
                                          </p:val>
                                        </p:tav>
                                        <p:tav tm="100000">
                                          <p:val>
                                            <p:strVal val="1+ppt_h/2"/>
                                          </p:val>
                                        </p:tav>
                                      </p:tavLst>
                                    </p:anim>
                                    <p:set>
                                      <p:cBhvr>
                                        <p:cTn id="54" dur="1" fill="hold">
                                          <p:stCondLst>
                                            <p:cond delay="499"/>
                                          </p:stCondLst>
                                        </p:cTn>
                                        <p:tgtEl>
                                          <p:spTgt spid="8"/>
                                        </p:tgtEl>
                                        <p:attrNameLst>
                                          <p:attrName>style.visibility</p:attrName>
                                        </p:attrNameLst>
                                      </p:cBhvr>
                                      <p:to>
                                        <p:strVal val="hidden"/>
                                      </p:to>
                                    </p:set>
                                  </p:childTnLst>
                                </p:cTn>
                              </p:par>
                              <p:par>
                                <p:cTn id="55" presetID="25"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0" dur="1000" fill="hold"/>
                                        <p:tgtEl>
                                          <p:spTgt spid="7"/>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accent2">
                    <a:lumMod val="75000"/>
                  </a:schemeClr>
                </a:solidFill>
              </a:rPr>
              <a:t>Зовнішньоекономічні зв’язки</a:t>
            </a:r>
            <a:endParaRPr lang="uk-UA" dirty="0">
              <a:solidFill>
                <a:schemeClr val="accent2">
                  <a:lumMod val="75000"/>
                </a:schemeClr>
              </a:solidFill>
            </a:endParaRPr>
          </a:p>
        </p:txBody>
      </p:sp>
      <p:sp>
        <p:nvSpPr>
          <p:cNvPr id="3" name="Текст 2"/>
          <p:cNvSpPr>
            <a:spLocks noGrp="1"/>
          </p:cNvSpPr>
          <p:nvPr>
            <p:ph type="body" idx="2"/>
          </p:nvPr>
        </p:nvSpPr>
        <p:spPr>
          <a:xfrm>
            <a:off x="1403648" y="1412776"/>
            <a:ext cx="4894312" cy="4572000"/>
          </a:xfrm>
        </p:spPr>
        <p:txBody>
          <a:bodyPr>
            <a:normAutofit/>
          </a:bodyPr>
          <a:lstStyle/>
          <a:p>
            <a:r>
              <a:rPr lang="uk-UA" dirty="0" smtClean="0">
                <a:solidFill>
                  <a:schemeClr val="accent6">
                    <a:lumMod val="60000"/>
                    <a:lumOff val="40000"/>
                  </a:schemeClr>
                </a:solidFill>
              </a:rPr>
              <a:t>Експорт:</a:t>
            </a:r>
          </a:p>
          <a:p>
            <a:r>
              <a:rPr lang="uk-UA" dirty="0" smtClean="0"/>
              <a:t>чай,руди металів,вироби з бавовни,джуту,продукти сільського господарства, шкіряні вироби, рис, пшеницю, насіння олійних культур, вату, джут, чай, каву, прянощі, цукрову тростину й цукор, молочну продукцію, тканини, продукти харчування, сталь, транспортне устаткування, цемент, машини, програмне забезпечення.</a:t>
            </a:r>
          </a:p>
          <a:p>
            <a:r>
              <a:rPr lang="uk-UA" b="1" dirty="0" smtClean="0">
                <a:solidFill>
                  <a:schemeClr val="accent6">
                    <a:lumMod val="60000"/>
                    <a:lumOff val="40000"/>
                  </a:schemeClr>
                </a:solidFill>
              </a:rPr>
              <a:t>Імпорт:</a:t>
            </a:r>
          </a:p>
          <a:p>
            <a:r>
              <a:rPr lang="uk-UA" b="1" dirty="0" smtClean="0">
                <a:solidFill>
                  <a:schemeClr val="accent6">
                    <a:lumMod val="60000"/>
                    <a:lumOff val="40000"/>
                  </a:schemeClr>
                </a:solidFill>
              </a:rPr>
              <a:t> </a:t>
            </a:r>
            <a:r>
              <a:rPr lang="uk-UA" dirty="0" smtClean="0"/>
              <a:t>нафта і нафтопродукти ,машини і прилади ,продукти хімії,добрива, золото, срібло, необроблене каміння (особливо алмази</a:t>
            </a:r>
            <a:endParaRPr lang="uk-UA" dirty="0" smtClean="0">
              <a:solidFill>
                <a:schemeClr val="accent6">
                  <a:lumMod val="60000"/>
                  <a:lumOff val="40000"/>
                </a:schemeClr>
              </a:solidFill>
            </a:endParaRPr>
          </a:p>
          <a:p>
            <a:endParaRPr lang="uk-UA" b="1" dirty="0">
              <a:solidFill>
                <a:schemeClr val="accent6">
                  <a:lumMod val="60000"/>
                  <a:lumOff val="40000"/>
                </a:schemeClr>
              </a:solidFill>
            </a:endParaRPr>
          </a:p>
        </p:txBody>
      </p:sp>
    </p:spTree>
  </p:cSld>
  <p:clrMapOvr>
    <a:masterClrMapping/>
  </p:clrMapOvr>
  <p:transition>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7393490" cy="5245680"/>
          </a:xfrm>
        </p:spPr>
        <p:txBody>
          <a:bodyPr>
            <a:normAutofit fontScale="92500" lnSpcReduction="10000"/>
          </a:bodyPr>
          <a:lstStyle/>
          <a:p>
            <a:pPr>
              <a:buClr>
                <a:schemeClr val="accent2">
                  <a:lumMod val="75000"/>
                </a:schemeClr>
              </a:buClr>
              <a:buFont typeface="Wingdings" pitchFamily="2" charset="2"/>
              <a:buChar char="q"/>
            </a:pPr>
            <a:r>
              <a:rPr lang="uk-UA" dirty="0" smtClean="0"/>
              <a:t>Індія є батьківщиною шахів. Колись вони називалися «</a:t>
            </a:r>
            <a:r>
              <a:rPr lang="uk-UA" dirty="0" err="1" smtClean="0"/>
              <a:t>чатуранга</a:t>
            </a:r>
            <a:r>
              <a:rPr lang="uk-UA" dirty="0" smtClean="0"/>
              <a:t>», що означає в перекладі з санскриту «чотири роду військ», якими колись були слони, кавалерія, коні, колісниці і піші солдати.</a:t>
            </a:r>
          </a:p>
          <a:p>
            <a:pPr>
              <a:buClr>
                <a:schemeClr val="accent2">
                  <a:lumMod val="75000"/>
                </a:schemeClr>
              </a:buClr>
              <a:buFont typeface="Wingdings" pitchFamily="2" charset="2"/>
              <a:buChar char="q"/>
            </a:pPr>
            <a:r>
              <a:rPr lang="ru-RU" dirty="0" err="1" smtClean="0"/>
              <a:t>Індія</a:t>
            </a:r>
            <a:r>
              <a:rPr lang="ru-RU" dirty="0" smtClean="0"/>
              <a:t> - </a:t>
            </a:r>
            <a:r>
              <a:rPr lang="ru-RU" dirty="0" err="1" smtClean="0"/>
              <a:t>надзвичайно</a:t>
            </a:r>
            <a:r>
              <a:rPr lang="ru-RU" dirty="0" smtClean="0"/>
              <a:t> миролюбива держава, яка </a:t>
            </a:r>
            <a:r>
              <a:rPr lang="ru-RU" dirty="0" err="1" smtClean="0"/>
              <a:t>ніколи</a:t>
            </a:r>
            <a:r>
              <a:rPr lang="ru-RU" dirty="0" smtClean="0"/>
              <a:t> не </a:t>
            </a:r>
            <a:r>
              <a:rPr lang="ru-RU" dirty="0" err="1" smtClean="0"/>
              <a:t>вторгалася</a:t>
            </a:r>
            <a:r>
              <a:rPr lang="ru-RU" dirty="0" smtClean="0"/>
              <a:t> в </a:t>
            </a:r>
            <a:r>
              <a:rPr lang="ru-RU" dirty="0" err="1" smtClean="0"/>
              <a:t>інші</a:t>
            </a:r>
            <a:r>
              <a:rPr lang="ru-RU" dirty="0" smtClean="0"/>
              <a:t> </a:t>
            </a:r>
            <a:r>
              <a:rPr lang="ru-RU" dirty="0" err="1" smtClean="0"/>
              <a:t>країні</a:t>
            </a:r>
            <a:r>
              <a:rPr lang="ru-RU" dirty="0" smtClean="0"/>
              <a:t> за </a:t>
            </a:r>
            <a:r>
              <a:rPr lang="ru-RU" dirty="0" err="1" smtClean="0"/>
              <a:t>останні</a:t>
            </a:r>
            <a:r>
              <a:rPr lang="ru-RU" dirty="0" smtClean="0"/>
              <a:t> 100000 </a:t>
            </a:r>
            <a:r>
              <a:rPr lang="ru-RU" dirty="0" err="1" smtClean="0"/>
              <a:t>років</a:t>
            </a:r>
            <a:r>
              <a:rPr lang="ru-RU" dirty="0" smtClean="0"/>
              <a:t> </a:t>
            </a:r>
            <a:r>
              <a:rPr lang="ru-RU" dirty="0" err="1" smtClean="0"/>
              <a:t>історії</a:t>
            </a:r>
            <a:r>
              <a:rPr lang="ru-RU" dirty="0" smtClean="0"/>
              <a:t>.</a:t>
            </a:r>
          </a:p>
          <a:p>
            <a:pPr>
              <a:buClr>
                <a:schemeClr val="accent2">
                  <a:lumMod val="75000"/>
                </a:schemeClr>
              </a:buClr>
              <a:buFont typeface="Wingdings" pitchFamily="2" charset="2"/>
              <a:buChar char="q"/>
            </a:pPr>
            <a:r>
              <a:rPr lang="uk-UA" dirty="0" err="1" smtClean="0"/>
              <a:t>Сушрута</a:t>
            </a:r>
            <a:r>
              <a:rPr lang="uk-UA" dirty="0" smtClean="0"/>
              <a:t> вважається  батьком хірургії. Більше ніж 2600 років тому </a:t>
            </a:r>
            <a:r>
              <a:rPr lang="uk-UA" dirty="0" err="1" smtClean="0"/>
              <a:t>Сушрута</a:t>
            </a:r>
            <a:r>
              <a:rPr lang="uk-UA" dirty="0" smtClean="0"/>
              <a:t> і його команда проводили складні операції, такі як катаракта, протези кінцівок, кесарів розтини, переломи, операції по видаленню сечових каменів, операції пластичної хірургії та хірургії мозку.</a:t>
            </a:r>
          </a:p>
          <a:p>
            <a:pPr>
              <a:buClr>
                <a:schemeClr val="accent2">
                  <a:lumMod val="75000"/>
                </a:schemeClr>
              </a:buClr>
              <a:buFont typeface="Wingdings" pitchFamily="2" charset="2"/>
              <a:buChar char="q"/>
            </a:pPr>
            <a:r>
              <a:rPr lang="ru-RU" dirty="0" smtClean="0"/>
              <a:t>Законом заборонено </a:t>
            </a:r>
            <a:r>
              <a:rPr lang="ru-RU" dirty="0" err="1" smtClean="0"/>
              <a:t>вивозити</a:t>
            </a:r>
            <a:r>
              <a:rPr lang="ru-RU" dirty="0" smtClean="0"/>
              <a:t> </a:t>
            </a:r>
            <a:r>
              <a:rPr lang="ru-RU" dirty="0" err="1" smtClean="0"/>
              <a:t>або</a:t>
            </a:r>
            <a:r>
              <a:rPr lang="ru-RU" dirty="0" smtClean="0"/>
              <a:t> </a:t>
            </a:r>
            <a:r>
              <a:rPr lang="ru-RU" dirty="0" err="1" smtClean="0"/>
              <a:t>ввозити</a:t>
            </a:r>
            <a:r>
              <a:rPr lang="ru-RU" dirty="0" smtClean="0"/>
              <a:t> в </a:t>
            </a:r>
            <a:r>
              <a:rPr lang="ru-RU" dirty="0" err="1" smtClean="0"/>
              <a:t>країну</a:t>
            </a:r>
            <a:r>
              <a:rPr lang="ru-RU" dirty="0" smtClean="0"/>
              <a:t> </a:t>
            </a:r>
            <a:r>
              <a:rPr lang="ru-RU" dirty="0" err="1" smtClean="0"/>
              <a:t>індійську</a:t>
            </a:r>
            <a:r>
              <a:rPr lang="ru-RU" dirty="0" smtClean="0"/>
              <a:t> валюту (</a:t>
            </a:r>
            <a:r>
              <a:rPr lang="ru-RU" dirty="0" err="1" smtClean="0"/>
              <a:t>рупії</a:t>
            </a:r>
            <a:r>
              <a:rPr lang="ru-RU" dirty="0" smtClean="0"/>
              <a:t>)</a:t>
            </a:r>
          </a:p>
          <a:p>
            <a:pPr>
              <a:buClr>
                <a:schemeClr val="accent2">
                  <a:lumMod val="75000"/>
                </a:schemeClr>
              </a:buClr>
              <a:buFont typeface="Wingdings" pitchFamily="2" charset="2"/>
              <a:buChar char="q"/>
            </a:pPr>
            <a:r>
              <a:rPr lang="uk-UA" dirty="0" smtClean="0"/>
              <a:t>Багато індійські жінки ніколи не вимовляють ім'я свого чоловіка вголос, так як це вважається проявом неповаги до нього. Коли вони до нього звертаються, вони використовують слова, що виражає непрямі звернення, такі як «привіт», «дивися сюди» і так далі. Також вони звертаються до нього, як до батька своїх дітей.</a:t>
            </a:r>
            <a:endParaRPr lang="ru-RU" dirty="0" smtClean="0"/>
          </a:p>
          <a:p>
            <a:pPr>
              <a:buFont typeface="Arial" pitchFamily="34" charset="0"/>
              <a:buChar char="•"/>
            </a:pPr>
            <a:endParaRPr lang="uk-UA" dirty="0" smtClean="0"/>
          </a:p>
          <a:p>
            <a:pPr>
              <a:buFont typeface="Arial" pitchFamily="34" charset="0"/>
              <a:buChar char="•"/>
            </a:pPr>
            <a:endParaRPr lang="uk-UA" dirty="0"/>
          </a:p>
        </p:txBody>
      </p:sp>
      <p:sp>
        <p:nvSpPr>
          <p:cNvPr id="3" name="Заголовок 2"/>
          <p:cNvSpPr>
            <a:spLocks noGrp="1"/>
          </p:cNvSpPr>
          <p:nvPr>
            <p:ph type="title"/>
          </p:nvPr>
        </p:nvSpPr>
        <p:spPr/>
        <p:txBody>
          <a:bodyPr/>
          <a:lstStyle/>
          <a:p>
            <a:r>
              <a:rPr lang="uk-UA" dirty="0" smtClean="0"/>
              <a:t>Цікаві факти</a:t>
            </a:r>
            <a:endParaRPr lang="uk-UA" dirty="0"/>
          </a:p>
        </p:txBody>
      </p:sp>
    </p:spTree>
  </p:cSld>
  <p:clrMapOvr>
    <a:masterClrMapping/>
  </p:clrMapOvr>
  <p:transition>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75000"/>
                  </a:schemeClr>
                </a:solidFill>
              </a:rPr>
              <a:t>Географічне положення і рельєф</a:t>
            </a:r>
            <a:endParaRPr lang="uk-UA" dirty="0">
              <a:solidFill>
                <a:schemeClr val="accent2">
                  <a:lumMod val="75000"/>
                </a:schemeClr>
              </a:solidFill>
            </a:endParaRPr>
          </a:p>
        </p:txBody>
      </p:sp>
      <p:sp>
        <p:nvSpPr>
          <p:cNvPr id="3" name="Текст 2"/>
          <p:cNvSpPr>
            <a:spLocks noGrp="1"/>
          </p:cNvSpPr>
          <p:nvPr>
            <p:ph type="body" idx="2"/>
          </p:nvPr>
        </p:nvSpPr>
        <p:spPr>
          <a:xfrm>
            <a:off x="685800" y="1435100"/>
            <a:ext cx="3598168" cy="4658196"/>
          </a:xfrm>
        </p:spPr>
        <p:txBody>
          <a:bodyPr>
            <a:normAutofit fontScale="92500" lnSpcReduction="10000"/>
          </a:bodyPr>
          <a:lstStyle/>
          <a:p>
            <a:r>
              <a:rPr lang="uk-UA" dirty="0" smtClean="0"/>
              <a:t>Індія розташована на півдні Євразійського континенту, на півострові </a:t>
            </a:r>
            <a:r>
              <a:rPr lang="uk-UA" dirty="0" err="1" smtClean="0"/>
              <a:t>Індостан</a:t>
            </a:r>
            <a:r>
              <a:rPr lang="uk-UA" dirty="0" smtClean="0"/>
              <a:t>, омивається Індійським океаном.</a:t>
            </a:r>
          </a:p>
          <a:p>
            <a:r>
              <a:rPr lang="uk-UA" dirty="0" smtClean="0"/>
              <a:t>Має кордон з Пакистаном , Китаєм, Непалом і       Бутаном , </a:t>
            </a:r>
            <a:r>
              <a:rPr lang="uk-UA" dirty="0" err="1" smtClean="0"/>
              <a:t>Бангладешом</a:t>
            </a:r>
            <a:r>
              <a:rPr lang="uk-UA" dirty="0" smtClean="0"/>
              <a:t>  і М'янмою, Мальдівами, Шрі-Ланкою та Індонезією.</a:t>
            </a:r>
          </a:p>
          <a:p>
            <a:r>
              <a:rPr lang="uk-UA" dirty="0" smtClean="0"/>
              <a:t>До складу Індії входять Андаманські і </a:t>
            </a:r>
            <a:r>
              <a:rPr lang="uk-UA" dirty="0" err="1" smtClean="0"/>
              <a:t>Нікобарські</a:t>
            </a:r>
            <a:r>
              <a:rPr lang="uk-UA" dirty="0" smtClean="0"/>
              <a:t> острови, </a:t>
            </a:r>
            <a:r>
              <a:rPr lang="uk-UA" dirty="0" err="1" smtClean="0"/>
              <a:t>острови</a:t>
            </a:r>
            <a:r>
              <a:rPr lang="uk-UA" dirty="0" smtClean="0"/>
              <a:t> </a:t>
            </a:r>
            <a:r>
              <a:rPr lang="uk-UA" dirty="0" err="1" smtClean="0"/>
              <a:t>Лакшадвіп</a:t>
            </a:r>
            <a:r>
              <a:rPr lang="uk-UA" dirty="0" smtClean="0"/>
              <a:t>.</a:t>
            </a:r>
            <a:endParaRPr lang="uk-UA" sz="2200" dirty="0" smtClean="0"/>
          </a:p>
          <a:p>
            <a:r>
              <a:rPr lang="uk-UA" sz="2200" dirty="0" smtClean="0">
                <a:solidFill>
                  <a:schemeClr val="accent2"/>
                </a:solidFill>
              </a:rPr>
              <a:t>Рельєф: </a:t>
            </a:r>
          </a:p>
          <a:p>
            <a:r>
              <a:rPr lang="uk-UA" dirty="0" smtClean="0"/>
              <a:t>гірська країна Гімалаї,пустеля Тар, плато Декан,річкові долини </a:t>
            </a:r>
            <a:r>
              <a:rPr lang="uk-UA" dirty="0" err="1" smtClean="0"/>
              <a:t>Ґанґу</a:t>
            </a:r>
            <a:r>
              <a:rPr lang="uk-UA" dirty="0" smtClean="0"/>
              <a:t>, Інду, Брахмапутри.</a:t>
            </a:r>
          </a:p>
          <a:p>
            <a:r>
              <a:rPr lang="uk-UA" dirty="0" smtClean="0"/>
              <a:t>Найвища точка 8611 м.</a:t>
            </a:r>
          </a:p>
          <a:p>
            <a:endParaRPr lang="uk-UA" dirty="0" smtClean="0"/>
          </a:p>
          <a:p>
            <a:endParaRPr lang="uk-UA" dirty="0"/>
          </a:p>
        </p:txBody>
      </p:sp>
      <p:pic>
        <p:nvPicPr>
          <p:cNvPr id="5" name="Содержимое 4" descr="468.gif"/>
          <p:cNvPicPr>
            <a:picLocks noGrp="1" noChangeAspect="1"/>
          </p:cNvPicPr>
          <p:nvPr>
            <p:ph sz="half" idx="1"/>
          </p:nvPr>
        </p:nvPicPr>
        <p:blipFill>
          <a:blip r:embed="rId2" cstate="print"/>
          <a:stretch>
            <a:fillRect/>
          </a:stretch>
        </p:blipFill>
        <p:spPr>
          <a:xfrm>
            <a:off x="4211960" y="1196752"/>
            <a:ext cx="5237301" cy="5561853"/>
          </a:xfrm>
        </p:spPr>
      </p:pic>
    </p:spTree>
  </p:cSld>
  <p:clrMapOvr>
    <a:masterClrMapping/>
  </p:clrMapOvr>
  <p:transition>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32656"/>
            <a:ext cx="8229600" cy="1162050"/>
          </a:xfrm>
        </p:spPr>
        <p:txBody>
          <a:bodyPr/>
          <a:lstStyle/>
          <a:p>
            <a:r>
              <a:rPr lang="uk-UA" dirty="0" smtClean="0">
                <a:solidFill>
                  <a:schemeClr val="accent2">
                    <a:lumMod val="75000"/>
                  </a:schemeClr>
                </a:solidFill>
              </a:rPr>
              <a:t>Клімат</a:t>
            </a:r>
            <a:endParaRPr lang="uk-UA" dirty="0">
              <a:solidFill>
                <a:schemeClr val="accent2">
                  <a:lumMod val="75000"/>
                </a:schemeClr>
              </a:solidFill>
            </a:endParaRPr>
          </a:p>
        </p:txBody>
      </p:sp>
      <p:sp>
        <p:nvSpPr>
          <p:cNvPr id="3" name="Текст 2"/>
          <p:cNvSpPr>
            <a:spLocks noGrp="1"/>
          </p:cNvSpPr>
          <p:nvPr>
            <p:ph type="body" idx="2"/>
          </p:nvPr>
        </p:nvSpPr>
        <p:spPr>
          <a:xfrm>
            <a:off x="1475656" y="1412776"/>
            <a:ext cx="5902424" cy="4680520"/>
          </a:xfrm>
        </p:spPr>
        <p:txBody>
          <a:bodyPr>
            <a:normAutofit/>
          </a:bodyPr>
          <a:lstStyle/>
          <a:p>
            <a:r>
              <a:rPr lang="uk-UA" dirty="0" smtClean="0">
                <a:solidFill>
                  <a:schemeClr val="accent1"/>
                </a:solidFill>
              </a:rPr>
              <a:t>Три сезони:</a:t>
            </a:r>
          </a:p>
          <a:p>
            <a:pPr>
              <a:buFont typeface="Arial" pitchFamily="34" charset="0"/>
              <a:buChar char="•"/>
            </a:pPr>
            <a:r>
              <a:rPr lang="uk-UA" dirty="0" smtClean="0"/>
              <a:t> сухий прохолодний - з жовтня по березень +12…+25°С</a:t>
            </a:r>
            <a:r>
              <a:rPr lang="en-US" dirty="0" smtClean="0"/>
              <a:t>;</a:t>
            </a:r>
            <a:endParaRPr lang="uk-UA" dirty="0" smtClean="0"/>
          </a:p>
          <a:p>
            <a:pPr>
              <a:buFont typeface="Arial" pitchFamily="34" charset="0"/>
              <a:buChar char="•"/>
            </a:pPr>
            <a:r>
              <a:rPr lang="uk-UA" dirty="0" smtClean="0"/>
              <a:t> сухий жаркий - з квітня по червень +35…+40°С </a:t>
            </a:r>
            <a:r>
              <a:rPr lang="en-US" dirty="0" smtClean="0"/>
              <a:t>;</a:t>
            </a:r>
            <a:r>
              <a:rPr lang="uk-UA" dirty="0" smtClean="0"/>
              <a:t> </a:t>
            </a:r>
          </a:p>
          <a:p>
            <a:pPr>
              <a:buFont typeface="Arial" pitchFamily="34" charset="0"/>
              <a:buChar char="•"/>
            </a:pPr>
            <a:r>
              <a:rPr lang="uk-UA" dirty="0" smtClean="0"/>
              <a:t>вологий жаркий - з липня по вересень+25…+30°С</a:t>
            </a:r>
          </a:p>
          <a:p>
            <a:endParaRPr lang="uk-UA" dirty="0" smtClean="0"/>
          </a:p>
          <a:p>
            <a:r>
              <a:rPr lang="uk-UA" dirty="0" err="1" smtClean="0"/>
              <a:t>Опади-</a:t>
            </a:r>
            <a:r>
              <a:rPr lang="uk-UA" dirty="0" smtClean="0"/>
              <a:t> 500-1000 мм</a:t>
            </a:r>
            <a:r>
              <a:rPr lang="en-US" dirty="0" smtClean="0"/>
              <a:t>/</a:t>
            </a:r>
            <a:r>
              <a:rPr lang="uk-UA" dirty="0" smtClean="0"/>
              <a:t>рік</a:t>
            </a:r>
          </a:p>
          <a:p>
            <a:endParaRPr lang="uk-UA" dirty="0"/>
          </a:p>
        </p:txBody>
      </p:sp>
      <p:pic>
        <p:nvPicPr>
          <p:cNvPr id="13" name="Содержимое 12" descr="image001.gif"/>
          <p:cNvPicPr>
            <a:picLocks noGrp="1" noChangeAspect="1"/>
          </p:cNvPicPr>
          <p:nvPr>
            <p:ph sz="half" idx="1"/>
          </p:nvPr>
        </p:nvPicPr>
        <p:blipFill>
          <a:blip r:embed="rId2" cstate="print"/>
          <a:stretch>
            <a:fillRect/>
          </a:stretch>
        </p:blipFill>
        <p:spPr>
          <a:xfrm>
            <a:off x="1475656" y="1124744"/>
            <a:ext cx="5708023" cy="4824536"/>
          </a:xfrm>
        </p:spPr>
        <p:style>
          <a:lnRef idx="2">
            <a:schemeClr val="accent6"/>
          </a:lnRef>
          <a:fillRef idx="1">
            <a:schemeClr val="lt1"/>
          </a:fillRef>
          <a:effectRef idx="0">
            <a:schemeClr val="accent6"/>
          </a:effectRef>
          <a:fontRef idx="minor">
            <a:schemeClr val="dk1"/>
          </a:fontRef>
        </p:style>
      </p:pic>
      <p:pic>
        <p:nvPicPr>
          <p:cNvPr id="14" name="Рисунок 13" descr="tmax.png"/>
          <p:cNvPicPr>
            <a:picLocks noChangeAspect="1"/>
          </p:cNvPicPr>
          <p:nvPr/>
        </p:nvPicPr>
        <p:blipFill>
          <a:blip r:embed="rId3" cstate="print"/>
          <a:stretch>
            <a:fillRect/>
          </a:stretch>
        </p:blipFill>
        <p:spPr>
          <a:xfrm>
            <a:off x="1475656" y="1772816"/>
            <a:ext cx="5551347" cy="3375819"/>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5" end="5"/>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0" dur="1000" fill="hold"/>
                                        <p:tgtEl>
                                          <p:spTgt spid="1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par>
                                <p:cTn id="51" presetID="25"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6" dur="1000" fill="hold"/>
                                        <p:tgtEl>
                                          <p:spTgt spid="1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chemeClr val="accent2">
                    <a:lumMod val="75000"/>
                  </a:schemeClr>
                </a:solidFill>
              </a:rPr>
              <a:t>Корисні копалини </a:t>
            </a:r>
            <a:endParaRPr lang="uk-UA" dirty="0">
              <a:solidFill>
                <a:schemeClr val="accent2">
                  <a:lumMod val="75000"/>
                </a:schemeClr>
              </a:solidFill>
            </a:endParaRPr>
          </a:p>
        </p:txBody>
      </p:sp>
      <p:sp>
        <p:nvSpPr>
          <p:cNvPr id="3" name="Текст 2"/>
          <p:cNvSpPr>
            <a:spLocks noGrp="1"/>
          </p:cNvSpPr>
          <p:nvPr>
            <p:ph type="body" idx="2"/>
          </p:nvPr>
        </p:nvSpPr>
        <p:spPr>
          <a:xfrm>
            <a:off x="685800" y="1435100"/>
            <a:ext cx="3166120" cy="4572000"/>
          </a:xfrm>
        </p:spPr>
        <p:txBody>
          <a:bodyPr>
            <a:normAutofit/>
          </a:bodyPr>
          <a:lstStyle/>
          <a:p>
            <a:r>
              <a:rPr lang="uk-UA" dirty="0" smtClean="0"/>
              <a:t>Індія  має значні запаси руд заліза, алюмінію, титану, рідкісних металів, слюди. У її надрах є також родовища нафти, вугілля, руд золота, міді, свинцю і цинку, бариту, флюориту, графіту, кіаніту, гіпсу, солей, фосфатів. Багатством Індії є родовища золота та дорогоцінного каміння – алмазів, рубінів, сапфірів, смарагдів. </a:t>
            </a:r>
            <a:endParaRPr lang="uk-UA" dirty="0"/>
          </a:p>
        </p:txBody>
      </p:sp>
      <p:pic>
        <p:nvPicPr>
          <p:cNvPr id="5" name="Содержимое 4" descr="2926_7.jpg"/>
          <p:cNvPicPr>
            <a:picLocks noGrp="1" noChangeAspect="1"/>
          </p:cNvPicPr>
          <p:nvPr>
            <p:ph sz="half" idx="1"/>
          </p:nvPr>
        </p:nvPicPr>
        <p:blipFill>
          <a:blip r:embed="rId2" cstate="print"/>
          <a:stretch>
            <a:fillRect/>
          </a:stretch>
        </p:blipFill>
        <p:spPr>
          <a:xfrm>
            <a:off x="3657600" y="2924944"/>
            <a:ext cx="5486400" cy="3660213"/>
          </a:xfrm>
        </p:spPr>
      </p:pic>
    </p:spTree>
  </p:cSld>
  <p:clrMapOvr>
    <a:masterClrMapping/>
  </p:clrMapOvr>
  <p:transition>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75000"/>
                  </a:schemeClr>
                </a:solidFill>
              </a:rPr>
              <a:t> Населення</a:t>
            </a:r>
            <a:endParaRPr lang="uk-UA" dirty="0">
              <a:solidFill>
                <a:schemeClr val="accent2">
                  <a:lumMod val="75000"/>
                </a:schemeClr>
              </a:solidFill>
            </a:endParaRPr>
          </a:p>
        </p:txBody>
      </p:sp>
      <p:sp>
        <p:nvSpPr>
          <p:cNvPr id="3" name="Текст 2"/>
          <p:cNvSpPr>
            <a:spLocks noGrp="1"/>
          </p:cNvSpPr>
          <p:nvPr>
            <p:ph type="body" idx="2"/>
          </p:nvPr>
        </p:nvSpPr>
        <p:spPr>
          <a:xfrm>
            <a:off x="323528" y="1412776"/>
            <a:ext cx="4102224" cy="4730204"/>
          </a:xfrm>
        </p:spPr>
        <p:txBody>
          <a:bodyPr>
            <a:normAutofit fontScale="92500" lnSpcReduction="20000"/>
          </a:bodyPr>
          <a:lstStyle/>
          <a:p>
            <a:r>
              <a:rPr lang="uk-UA" sz="2300" dirty="0" smtClean="0"/>
              <a:t>Станом на 2011 рік населення Індії становило 1,21 </a:t>
            </a:r>
            <a:r>
              <a:rPr lang="uk-UA" sz="2300" dirty="0" err="1" smtClean="0"/>
              <a:t>млрд</a:t>
            </a:r>
            <a:endParaRPr lang="uk-UA" sz="2300" dirty="0" smtClean="0"/>
          </a:p>
          <a:p>
            <a:r>
              <a:rPr lang="uk-UA" sz="2300" b="1" dirty="0" smtClean="0">
                <a:solidFill>
                  <a:schemeClr val="accent6">
                    <a:lumMod val="60000"/>
                    <a:lumOff val="40000"/>
                  </a:schemeClr>
                </a:solidFill>
              </a:rPr>
              <a:t>Структура населення за віком та за статтю</a:t>
            </a:r>
            <a:r>
              <a:rPr lang="uk-UA" sz="2300" b="1" dirty="0" smtClean="0"/>
              <a:t> </a:t>
            </a:r>
            <a:r>
              <a:rPr lang="uk-UA" sz="2300" dirty="0" smtClean="0"/>
              <a:t/>
            </a:r>
            <a:br>
              <a:rPr lang="uk-UA" sz="2300" dirty="0" smtClean="0"/>
            </a:br>
            <a:r>
              <a:rPr lang="uk-UA" sz="2300" dirty="0" smtClean="0"/>
              <a:t>До 14 років - 33,1%, від 15 до 64 років - 62,2%, 65 </a:t>
            </a:r>
            <a:r>
              <a:rPr lang="uk-UA" sz="2300" dirty="0" err="1" smtClean="0"/>
              <a:t>років</a:t>
            </a:r>
            <a:r>
              <a:rPr lang="uk-UA" sz="2300" dirty="0" smtClean="0"/>
              <a:t> і більше - 4,7% населення. </a:t>
            </a:r>
            <a:br>
              <a:rPr lang="uk-UA" sz="2300" dirty="0" smtClean="0"/>
            </a:br>
            <a:r>
              <a:rPr lang="uk-UA" sz="2300" dirty="0" smtClean="0"/>
              <a:t> </a:t>
            </a:r>
          </a:p>
          <a:p>
            <a:r>
              <a:rPr lang="uk-UA" sz="2300" b="1" dirty="0" smtClean="0">
                <a:solidFill>
                  <a:schemeClr val="accent6">
                    <a:lumMod val="60000"/>
                    <a:lumOff val="40000"/>
                  </a:schemeClr>
                </a:solidFill>
              </a:rPr>
              <a:t>Демографічні показники</a:t>
            </a:r>
          </a:p>
          <a:p>
            <a:r>
              <a:rPr lang="uk-UA" sz="2300" dirty="0" smtClean="0"/>
              <a:t>Середня тривалість життя - 62,86 років (жінок - 62 роки, чоловіків - 64 роки) </a:t>
            </a:r>
            <a:br>
              <a:rPr lang="uk-UA" sz="2300" dirty="0" smtClean="0"/>
            </a:br>
            <a:r>
              <a:rPr lang="uk-UA" sz="2300" dirty="0" smtClean="0"/>
              <a:t>Середня кількість дітей у однієї жінки - 3</a:t>
            </a:r>
            <a:r>
              <a:rPr lang="uk-UA" dirty="0" smtClean="0"/>
              <a:t> </a:t>
            </a:r>
          </a:p>
          <a:p>
            <a:r>
              <a:rPr lang="uk-UA" b="1" dirty="0" smtClean="0"/>
              <a:t> </a:t>
            </a:r>
            <a:r>
              <a:rPr lang="uk-UA" dirty="0" smtClean="0"/>
              <a:t/>
            </a:r>
            <a:br>
              <a:rPr lang="uk-UA" dirty="0" smtClean="0"/>
            </a:br>
            <a:endParaRPr lang="uk-UA" dirty="0"/>
          </a:p>
        </p:txBody>
      </p:sp>
      <p:pic>
        <p:nvPicPr>
          <p:cNvPr id="5" name="Содержимое 4" descr="indianwomen.jpg"/>
          <p:cNvPicPr>
            <a:picLocks noGrp="1" noChangeAspect="1"/>
          </p:cNvPicPr>
          <p:nvPr>
            <p:ph sz="half" idx="1"/>
          </p:nvPr>
        </p:nvPicPr>
        <p:blipFill>
          <a:blip r:embed="rId2" cstate="print"/>
          <a:stretch>
            <a:fillRect/>
          </a:stretch>
        </p:blipFill>
        <p:spPr>
          <a:xfrm>
            <a:off x="5087938" y="3861048"/>
            <a:ext cx="4056062" cy="2787621"/>
          </a:xfrm>
        </p:spPr>
      </p:pic>
      <p:pic>
        <p:nvPicPr>
          <p:cNvPr id="6" name="Рисунок 5" descr="47899eac507b1025cbdf9eb38eac7ec81.jpg"/>
          <p:cNvPicPr>
            <a:picLocks noChangeAspect="1"/>
          </p:cNvPicPr>
          <p:nvPr/>
        </p:nvPicPr>
        <p:blipFill>
          <a:blip r:embed="rId3" cstate="print"/>
          <a:stretch>
            <a:fillRect/>
          </a:stretch>
        </p:blipFill>
        <p:spPr>
          <a:xfrm>
            <a:off x="0" y="116632"/>
            <a:ext cx="6501232" cy="4870698"/>
          </a:xfrm>
          <a:prstGeom prst="rect">
            <a:avLst/>
          </a:prstGeom>
        </p:spPr>
      </p:pic>
      <p:pic>
        <p:nvPicPr>
          <p:cNvPr id="7" name="Рисунок 6" descr="0de0f55f15_197588.jpg"/>
          <p:cNvPicPr>
            <a:picLocks noChangeAspect="1"/>
          </p:cNvPicPr>
          <p:nvPr/>
        </p:nvPicPr>
        <p:blipFill>
          <a:blip r:embed="rId4" cstate="print"/>
          <a:stretch>
            <a:fillRect/>
          </a:stretch>
        </p:blipFill>
        <p:spPr>
          <a:xfrm>
            <a:off x="3429000" y="2924944"/>
            <a:ext cx="5715000" cy="3810000"/>
          </a:xfrm>
          <a:prstGeom prst="rect">
            <a:avLst/>
          </a:prstGeom>
        </p:spPr>
      </p:pic>
      <p:pic>
        <p:nvPicPr>
          <p:cNvPr id="8" name="Рисунок 7" descr="b9ccf382e4_147302.jpg"/>
          <p:cNvPicPr>
            <a:picLocks noChangeAspect="1"/>
          </p:cNvPicPr>
          <p:nvPr/>
        </p:nvPicPr>
        <p:blipFill>
          <a:blip r:embed="rId5" cstate="print"/>
          <a:stretch>
            <a:fillRect/>
          </a:stretch>
        </p:blipFill>
        <p:spPr>
          <a:xfrm>
            <a:off x="107504" y="1268760"/>
            <a:ext cx="5905500" cy="3810000"/>
          </a:xfrm>
          <a:prstGeom prst="rect">
            <a:avLst/>
          </a:prstGeom>
        </p:spPr>
      </p:pic>
      <p:sp>
        <p:nvSpPr>
          <p:cNvPr id="9" name="TextBox 8"/>
          <p:cNvSpPr txBox="1"/>
          <p:nvPr/>
        </p:nvSpPr>
        <p:spPr>
          <a:xfrm>
            <a:off x="6372200" y="404664"/>
            <a:ext cx="2520280" cy="2308324"/>
          </a:xfrm>
          <a:prstGeom prst="rect">
            <a:avLst/>
          </a:prstGeom>
          <a:noFill/>
        </p:spPr>
        <p:txBody>
          <a:bodyPr wrap="square" rtlCol="0">
            <a:spAutoFit/>
          </a:bodyPr>
          <a:lstStyle/>
          <a:p>
            <a:r>
              <a:rPr lang="uk-UA" dirty="0" smtClean="0"/>
              <a:t>Індія - багатонаціональна держава:</a:t>
            </a:r>
          </a:p>
          <a:p>
            <a:r>
              <a:rPr lang="uk-UA" dirty="0" smtClean="0"/>
              <a:t>70%- населення </a:t>
            </a:r>
            <a:r>
              <a:rPr lang="uk-UA" dirty="0" err="1" smtClean="0"/>
              <a:t>індоарійського</a:t>
            </a:r>
            <a:r>
              <a:rPr lang="uk-UA" dirty="0" smtClean="0"/>
              <a:t> походження</a:t>
            </a:r>
          </a:p>
          <a:p>
            <a:r>
              <a:rPr lang="uk-UA" dirty="0" smtClean="0"/>
              <a:t>25%- дравіди і монголи</a:t>
            </a:r>
          </a:p>
          <a:p>
            <a:r>
              <a:rPr lang="uk-UA" dirty="0" smtClean="0"/>
              <a:t>3%- інші етноси</a:t>
            </a:r>
            <a:endParaRPr lang="uk-UA" dirty="0"/>
          </a:p>
        </p:txBody>
      </p:sp>
      <p:sp>
        <p:nvSpPr>
          <p:cNvPr id="10" name="TextBox 9"/>
          <p:cNvSpPr txBox="1"/>
          <p:nvPr/>
        </p:nvSpPr>
        <p:spPr>
          <a:xfrm>
            <a:off x="323528" y="5517232"/>
            <a:ext cx="280831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t>71 % населення </a:t>
            </a:r>
            <a:r>
              <a:rPr lang="ru-RU" dirty="0" err="1" smtClean="0"/>
              <a:t>Індії</a:t>
            </a:r>
            <a:r>
              <a:rPr lang="ru-RU" dirty="0" smtClean="0"/>
              <a:t> </a:t>
            </a:r>
            <a:r>
              <a:rPr lang="ru-RU" dirty="0" err="1" smtClean="0"/>
              <a:t>живе</a:t>
            </a:r>
            <a:r>
              <a:rPr lang="ru-RU" dirty="0" smtClean="0"/>
              <a:t> в селах </a:t>
            </a:r>
            <a:r>
              <a:rPr lang="ru-RU" dirty="0" err="1" smtClean="0"/>
              <a:t>і</a:t>
            </a:r>
            <a:r>
              <a:rPr lang="ru-RU" dirty="0" smtClean="0"/>
              <a:t> </a:t>
            </a:r>
            <a:r>
              <a:rPr lang="ru-RU" dirty="0" err="1" smtClean="0"/>
              <a:t>лише</a:t>
            </a:r>
            <a:r>
              <a:rPr lang="ru-RU" dirty="0" smtClean="0"/>
              <a:t> 29 % – </a:t>
            </a:r>
            <a:r>
              <a:rPr lang="ru-RU" dirty="0" err="1" smtClean="0"/>
              <a:t>жителі</a:t>
            </a:r>
            <a:r>
              <a:rPr lang="ru-RU" dirty="0" smtClean="0"/>
              <a:t> </a:t>
            </a:r>
            <a:r>
              <a:rPr lang="ru-RU" dirty="0" err="1" smtClean="0"/>
              <a:t>міст</a:t>
            </a:r>
            <a:endParaRPr lang="uk-UA" dirty="0"/>
          </a:p>
        </p:txBody>
      </p:sp>
      <p:pic>
        <p:nvPicPr>
          <p:cNvPr id="11" name="Рисунок 10" descr="645px-Dravidische_Sprachen_Verbreitung.png"/>
          <p:cNvPicPr>
            <a:picLocks noChangeAspect="1"/>
          </p:cNvPicPr>
          <p:nvPr/>
        </p:nvPicPr>
        <p:blipFill>
          <a:blip r:embed="rId6" cstate="print"/>
          <a:stretch>
            <a:fillRect/>
          </a:stretch>
        </p:blipFill>
        <p:spPr>
          <a:xfrm>
            <a:off x="179512" y="-963488"/>
            <a:ext cx="8748464" cy="8124542"/>
          </a:xfrm>
          <a:prstGeom prst="rect">
            <a:avLst/>
          </a:prstGeom>
        </p:spPr>
      </p:pic>
      <p:sp>
        <p:nvSpPr>
          <p:cNvPr id="13" name="TextBox 12"/>
          <p:cNvSpPr txBox="1"/>
          <p:nvPr/>
        </p:nvSpPr>
        <p:spPr>
          <a:xfrm>
            <a:off x="467544" y="5661248"/>
            <a:ext cx="201622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uk-UA" dirty="0" smtClean="0"/>
              <a:t>Розповсюдження </a:t>
            </a:r>
            <a:r>
              <a:rPr lang="uk-UA" dirty="0" err="1" smtClean="0"/>
              <a:t>дравідійських</a:t>
            </a:r>
            <a:r>
              <a:rPr lang="uk-UA" dirty="0" smtClean="0"/>
              <a:t> народів</a:t>
            </a:r>
            <a:endParaRPr lang="uk-UA" dirty="0"/>
          </a:p>
        </p:txBody>
      </p:sp>
      <p:pic>
        <p:nvPicPr>
          <p:cNvPr id="15" name="Рисунок 14" descr="781px-Kutia_kondh_woman_3.jpg"/>
          <p:cNvPicPr>
            <a:picLocks noChangeAspect="1"/>
          </p:cNvPicPr>
          <p:nvPr/>
        </p:nvPicPr>
        <p:blipFill>
          <a:blip r:embed="rId7" cstate="print"/>
          <a:stretch>
            <a:fillRect/>
          </a:stretch>
        </p:blipFill>
        <p:spPr>
          <a:xfrm>
            <a:off x="108585" y="0"/>
            <a:ext cx="8926830" cy="6858000"/>
          </a:xfrm>
          <a:prstGeom prst="rect">
            <a:avLst/>
          </a:prstGeom>
          <a:solidFill>
            <a:srgbClr val="FFFFFF">
              <a:shade val="85000"/>
            </a:srgbClr>
          </a:solidFill>
          <a:ln w="1905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1+ppt_h/2"/>
                                          </p:val>
                                        </p:tav>
                                      </p:tavLst>
                                    </p:anim>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6" dur="1000" fill="hold"/>
                                        <p:tgtEl>
                                          <p:spTgt spid="9"/>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8" dur="1000" fill="hold"/>
                                        <p:tgtEl>
                                          <p:spTgt spid="10"/>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10"/>
                                        </p:tgtEl>
                                        <p:attrNameLst>
                                          <p:attrName>ppt_x</p:attrName>
                                        </p:attrNameLst>
                                      </p:cBhvr>
                                      <p:tavLst>
                                        <p:tav tm="0">
                                          <p:val>
                                            <p:strVal val="ppt_x"/>
                                          </p:val>
                                        </p:tav>
                                        <p:tav tm="100000">
                                          <p:val>
                                            <p:strVal val="ppt_x"/>
                                          </p:val>
                                        </p:tav>
                                      </p:tavLst>
                                    </p:anim>
                                    <p:anim calcmode="lin" valueType="num">
                                      <p:cBhvr additive="base">
                                        <p:cTn id="77" dur="500"/>
                                        <p:tgtEl>
                                          <p:spTgt spid="10"/>
                                        </p:tgtEl>
                                        <p:attrNameLst>
                                          <p:attrName>ppt_y</p:attrName>
                                        </p:attrNameLst>
                                      </p:cBhvr>
                                      <p:tavLst>
                                        <p:tav tm="0">
                                          <p:val>
                                            <p:strVal val="ppt_y"/>
                                          </p:val>
                                        </p:tav>
                                        <p:tav tm="100000">
                                          <p:val>
                                            <p:strVal val="1+ppt_h/2"/>
                                          </p:val>
                                        </p:tav>
                                      </p:tavLst>
                                    </p:anim>
                                    <p:set>
                                      <p:cBhvr>
                                        <p:cTn id="78" dur="1" fill="hold">
                                          <p:stCondLst>
                                            <p:cond delay="499"/>
                                          </p:stCondLst>
                                        </p:cTn>
                                        <p:tgtEl>
                                          <p:spTgt spid="10"/>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8"/>
                                        </p:tgtEl>
                                        <p:attrNameLst>
                                          <p:attrName>ppt_x</p:attrName>
                                        </p:attrNameLst>
                                      </p:cBhvr>
                                      <p:tavLst>
                                        <p:tav tm="0">
                                          <p:val>
                                            <p:strVal val="ppt_x"/>
                                          </p:val>
                                        </p:tav>
                                        <p:tav tm="100000">
                                          <p:val>
                                            <p:strVal val="ppt_x"/>
                                          </p:val>
                                        </p:tav>
                                      </p:tavLst>
                                    </p:anim>
                                    <p:anim calcmode="lin" valueType="num">
                                      <p:cBhvr additive="base">
                                        <p:cTn id="81" dur="500"/>
                                        <p:tgtEl>
                                          <p:spTgt spid="8"/>
                                        </p:tgtEl>
                                        <p:attrNameLst>
                                          <p:attrName>ppt_y</p:attrName>
                                        </p:attrNameLst>
                                      </p:cBhvr>
                                      <p:tavLst>
                                        <p:tav tm="0">
                                          <p:val>
                                            <p:strVal val="ppt_y"/>
                                          </p:val>
                                        </p:tav>
                                        <p:tav tm="100000">
                                          <p:val>
                                            <p:strVal val="1+ppt_h/2"/>
                                          </p:val>
                                        </p:tav>
                                      </p:tavLst>
                                    </p:anim>
                                    <p:set>
                                      <p:cBhvr>
                                        <p:cTn id="82" dur="1" fill="hold">
                                          <p:stCondLst>
                                            <p:cond delay="499"/>
                                          </p:stCondLst>
                                        </p:cTn>
                                        <p:tgtEl>
                                          <p:spTgt spid="8"/>
                                        </p:tgtEl>
                                        <p:attrNameLst>
                                          <p:attrName>style.visibility</p:attrName>
                                        </p:attrNameLst>
                                      </p:cBhvr>
                                      <p:to>
                                        <p:strVal val="hidden"/>
                                      </p:to>
                                    </p:set>
                                  </p:childTnLst>
                                </p:cTn>
                              </p:par>
                              <p:par>
                                <p:cTn id="83" presetID="25"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8" dur="1000" fill="hold"/>
                                        <p:tgtEl>
                                          <p:spTgt spid="11"/>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0" dur="1000" fill="hold"/>
                                        <p:tgtEl>
                                          <p:spTgt spid="1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5" presetClass="entr" presetSubtype="0" fill="hold" nodeType="click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2" dur="1000" fill="hold"/>
                                        <p:tgtEl>
                                          <p:spTgt spid="15"/>
                                        </p:tgtEl>
                                        <p:attrNameLst>
                                          <p:attrName>ppt_h</p:attrName>
                                        </p:attrNameLst>
                                      </p:cBhvr>
                                      <p:tavLst>
                                        <p:tav tm="0">
                                          <p:val>
                                            <p:strVal val="#ppt_h"/>
                                          </p:val>
                                        </p:tav>
                                        <p:tav tm="100000">
                                          <p:val>
                                            <p:strVal val="#ppt_h"/>
                                          </p:val>
                                        </p:tav>
                                      </p:tavLst>
                                    </p:anim>
                                    <p:anim calcmode="lin" valueType="num">
                                      <p:cBhvr>
                                        <p:cTn id="11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1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1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16"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836712"/>
            <a:ext cx="6465912" cy="3420992"/>
          </a:xfrm>
        </p:spPr>
        <p:txBody>
          <a:bodyPr/>
          <a:lstStyle/>
          <a:p>
            <a:r>
              <a:rPr lang="ru-RU" sz="32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Чисельність</a:t>
            </a:r>
            <a:r>
              <a:rPr lang="ru-RU" sz="32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трудових</a:t>
            </a:r>
            <a:r>
              <a:rPr lang="ru-RU" sz="32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ресурсів</a:t>
            </a:r>
            <a:r>
              <a:rPr lang="ru-RU" sz="32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32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Індії</a:t>
            </a:r>
            <a:r>
              <a:rPr lang="ru-RU" sz="32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становить 523,5 </a:t>
            </a:r>
            <a:r>
              <a:rPr lang="ru-RU" sz="32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млн</a:t>
            </a:r>
            <a:r>
              <a:rPr lang="ru-RU" sz="32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чол</a:t>
            </a:r>
            <a:r>
              <a:rPr lang="ru-RU" sz="32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b="1"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із</a:t>
            </a:r>
            <a:r>
              <a:rPr lang="ru-RU"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них </a:t>
            </a:r>
            <a:r>
              <a:rPr lang="ru-RU" sz="3200" b="1"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безробітних</a:t>
            </a:r>
            <a:r>
              <a:rPr lang="ru-RU"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ru-RU" sz="3200"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майже</a:t>
            </a:r>
            <a:r>
              <a:rPr lang="ru-RU"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10%.</a:t>
            </a:r>
            <a:br>
              <a:rPr lang="ru-RU"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uk-UA" dirty="0"/>
          </a:p>
        </p:txBody>
      </p:sp>
      <p:pic>
        <p:nvPicPr>
          <p:cNvPr id="3" name="Рисунок 2" descr="0017-017-Struktura-zajnjatost-naselennja.jpg"/>
          <p:cNvPicPr>
            <a:picLocks noChangeAspect="1"/>
          </p:cNvPicPr>
          <p:nvPr/>
        </p:nvPicPr>
        <p:blipFill>
          <a:blip r:embed="rId2" cstate="print"/>
          <a:stretch>
            <a:fillRect/>
          </a:stretch>
        </p:blipFill>
        <p:spPr>
          <a:xfrm>
            <a:off x="251520" y="0"/>
            <a:ext cx="9144000" cy="6858000"/>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3672408" cy="1162050"/>
          </a:xfrm>
        </p:spPr>
        <p:txBody>
          <a:bodyPr/>
          <a:lstStyle/>
          <a:p>
            <a:pPr algn="ctr"/>
            <a:r>
              <a:rPr lang="uk-UA" dirty="0" smtClean="0">
                <a:solidFill>
                  <a:schemeClr val="accent2">
                    <a:lumMod val="75000"/>
                  </a:schemeClr>
                </a:solidFill>
              </a:rPr>
              <a:t>Релігія</a:t>
            </a:r>
            <a:endParaRPr lang="uk-UA" dirty="0">
              <a:solidFill>
                <a:schemeClr val="accent2">
                  <a:lumMod val="75000"/>
                </a:schemeClr>
              </a:solidFill>
            </a:endParaRPr>
          </a:p>
        </p:txBody>
      </p:sp>
      <p:sp>
        <p:nvSpPr>
          <p:cNvPr id="3" name="Текст 2"/>
          <p:cNvSpPr>
            <a:spLocks noGrp="1"/>
          </p:cNvSpPr>
          <p:nvPr>
            <p:ph type="body" idx="2"/>
          </p:nvPr>
        </p:nvSpPr>
        <p:spPr>
          <a:xfrm>
            <a:off x="1115616" y="764704"/>
            <a:ext cx="2514600" cy="2713980"/>
          </a:xfrm>
        </p:spPr>
        <p:txBody>
          <a:bodyPr/>
          <a:lstStyle/>
          <a:p>
            <a:r>
              <a:rPr lang="ru-RU" dirty="0" err="1" smtClean="0"/>
              <a:t>Індуїсти</a:t>
            </a:r>
            <a:r>
              <a:rPr lang="ru-RU" dirty="0" smtClean="0"/>
              <a:t> - 82,6%, </a:t>
            </a:r>
            <a:r>
              <a:rPr lang="ru-RU" dirty="0" err="1" smtClean="0"/>
              <a:t>мусульмани</a:t>
            </a:r>
            <a:r>
              <a:rPr lang="ru-RU" dirty="0" smtClean="0"/>
              <a:t> - 12,2%, </a:t>
            </a:r>
            <a:r>
              <a:rPr lang="ru-RU" dirty="0" err="1" smtClean="0"/>
              <a:t>християни</a:t>
            </a:r>
            <a:r>
              <a:rPr lang="ru-RU" dirty="0" smtClean="0"/>
              <a:t> - 2.34%, сикхи - 1,94%, </a:t>
            </a:r>
            <a:r>
              <a:rPr lang="ru-RU" dirty="0" err="1" smtClean="0"/>
              <a:t>буддисти</a:t>
            </a:r>
            <a:r>
              <a:rPr lang="ru-RU" dirty="0" smtClean="0"/>
              <a:t> - 0,76%, </a:t>
            </a:r>
            <a:r>
              <a:rPr lang="ru-RU" dirty="0" err="1" smtClean="0"/>
              <a:t>джайністи</a:t>
            </a:r>
            <a:r>
              <a:rPr lang="ru-RU" dirty="0" smtClean="0"/>
              <a:t> - 0,4%, </a:t>
            </a:r>
            <a:endParaRPr lang="uk-UA" dirty="0"/>
          </a:p>
        </p:txBody>
      </p:sp>
      <p:pic>
        <p:nvPicPr>
          <p:cNvPr id="5" name="Содержимое 4" descr="8f640156f7a8.jpg"/>
          <p:cNvPicPr>
            <a:picLocks noGrp="1" noChangeAspect="1"/>
          </p:cNvPicPr>
          <p:nvPr>
            <p:ph sz="half" idx="1"/>
          </p:nvPr>
        </p:nvPicPr>
        <p:blipFill>
          <a:blip r:embed="rId2" cstate="print"/>
          <a:stretch>
            <a:fillRect/>
          </a:stretch>
        </p:blipFill>
        <p:spPr>
          <a:xfrm>
            <a:off x="5004048" y="620688"/>
            <a:ext cx="3442996" cy="4572000"/>
          </a:xfrm>
        </p:spPr>
      </p:pic>
      <p:pic>
        <p:nvPicPr>
          <p:cNvPr id="7" name="Рисунок 6" descr="200804122323570.jpg"/>
          <p:cNvPicPr>
            <a:picLocks noChangeAspect="1"/>
          </p:cNvPicPr>
          <p:nvPr/>
        </p:nvPicPr>
        <p:blipFill>
          <a:blip r:embed="rId3" cstate="print"/>
          <a:stretch>
            <a:fillRect/>
          </a:stretch>
        </p:blipFill>
        <p:spPr>
          <a:xfrm>
            <a:off x="1403648" y="2636912"/>
            <a:ext cx="3096344" cy="4026272"/>
          </a:xfrm>
          <a:prstGeom prst="rect">
            <a:avLst/>
          </a:prstGeom>
        </p:spPr>
      </p:pic>
      <p:pic>
        <p:nvPicPr>
          <p:cNvPr id="10" name="Рисунок 9" descr="tirthankar.jpg"/>
          <p:cNvPicPr>
            <a:picLocks noChangeAspect="1"/>
          </p:cNvPicPr>
          <p:nvPr/>
        </p:nvPicPr>
        <p:blipFill>
          <a:blip r:embed="rId4" cstate="print"/>
          <a:stretch>
            <a:fillRect/>
          </a:stretch>
        </p:blipFill>
        <p:spPr>
          <a:xfrm>
            <a:off x="2555776" y="2636912"/>
            <a:ext cx="5791200" cy="3733800"/>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5974432" cy="1162050"/>
          </a:xfrm>
        </p:spPr>
        <p:txBody>
          <a:bodyPr/>
          <a:lstStyle/>
          <a:p>
            <a:r>
              <a:rPr lang="uk-UA" dirty="0" smtClean="0">
                <a:solidFill>
                  <a:schemeClr val="accent2">
                    <a:lumMod val="75000"/>
                  </a:schemeClr>
                </a:solidFill>
              </a:rPr>
              <a:t>Економіка</a:t>
            </a:r>
            <a:endParaRPr lang="uk-UA" dirty="0">
              <a:solidFill>
                <a:schemeClr val="accent2">
                  <a:lumMod val="75000"/>
                </a:schemeClr>
              </a:solidFill>
            </a:endParaRPr>
          </a:p>
        </p:txBody>
      </p:sp>
      <p:sp>
        <p:nvSpPr>
          <p:cNvPr id="3" name="Текст 2"/>
          <p:cNvSpPr>
            <a:spLocks noGrp="1"/>
          </p:cNvSpPr>
          <p:nvPr>
            <p:ph type="body" idx="2"/>
          </p:nvPr>
        </p:nvSpPr>
        <p:spPr>
          <a:xfrm>
            <a:off x="685800" y="1435100"/>
            <a:ext cx="3382144" cy="3794100"/>
          </a:xfrm>
        </p:spPr>
        <p:txBody>
          <a:bodyPr>
            <a:normAutofit/>
          </a:bodyPr>
          <a:lstStyle/>
          <a:p>
            <a:r>
              <a:rPr lang="uk-UA" dirty="0" smtClean="0"/>
              <a:t>Індія – аграрно-індустріальна країна.</a:t>
            </a:r>
          </a:p>
          <a:p>
            <a:r>
              <a:rPr lang="ru-RU" dirty="0" err="1" smtClean="0"/>
              <a:t>Сільське</a:t>
            </a:r>
            <a:r>
              <a:rPr lang="ru-RU" dirty="0" smtClean="0"/>
              <a:t> </a:t>
            </a:r>
            <a:r>
              <a:rPr lang="ru-RU" dirty="0" err="1" smtClean="0"/>
              <a:t>господарство</a:t>
            </a:r>
            <a:r>
              <a:rPr lang="ru-RU" dirty="0" smtClean="0"/>
              <a:t> </a:t>
            </a:r>
            <a:r>
              <a:rPr lang="ru-RU" dirty="0" err="1" smtClean="0"/>
              <a:t>залишається</a:t>
            </a:r>
            <a:r>
              <a:rPr lang="ru-RU" dirty="0" smtClean="0"/>
              <a:t> основною ланкою </a:t>
            </a:r>
            <a:r>
              <a:rPr lang="ru-RU" dirty="0" err="1" smtClean="0"/>
              <a:t>економіки</a:t>
            </a:r>
            <a:r>
              <a:rPr lang="ru-RU" dirty="0" smtClean="0"/>
              <a:t>.</a:t>
            </a:r>
          </a:p>
          <a:p>
            <a:r>
              <a:rPr lang="ru-RU" dirty="0" smtClean="0"/>
              <a:t>Вона </a:t>
            </a:r>
            <a:r>
              <a:rPr lang="ru-RU" dirty="0" err="1" smtClean="0"/>
              <a:t>посідає</a:t>
            </a:r>
            <a:r>
              <a:rPr lang="ru-RU" dirty="0" smtClean="0"/>
              <a:t> 4-е </a:t>
            </a:r>
            <a:r>
              <a:rPr lang="ru-RU" dirty="0" err="1" smtClean="0"/>
              <a:t>місце</a:t>
            </a:r>
            <a:r>
              <a:rPr lang="ru-RU" dirty="0" smtClean="0"/>
              <a:t> у </a:t>
            </a:r>
            <a:r>
              <a:rPr lang="uk-UA" dirty="0" err="1" smtClean="0"/>
              <a:t>світіза</a:t>
            </a:r>
            <a:r>
              <a:rPr lang="uk-UA" dirty="0" smtClean="0"/>
              <a:t> показником ВВП(понад 3 трлн дол.)</a:t>
            </a:r>
            <a:r>
              <a:rPr lang="ru-RU" dirty="0" smtClean="0"/>
              <a:t> </a:t>
            </a:r>
          </a:p>
          <a:p>
            <a:endParaRPr lang="uk-UA" dirty="0" smtClean="0"/>
          </a:p>
          <a:p>
            <a:endParaRPr lang="uk-UA" sz="2000" dirty="0"/>
          </a:p>
        </p:txBody>
      </p:sp>
      <p:pic>
        <p:nvPicPr>
          <p:cNvPr id="7" name="Содержимое 6" descr="220px-Jawaharlal_Nehru_Trust_Port.jpg"/>
          <p:cNvPicPr>
            <a:picLocks noGrp="1" noChangeAspect="1"/>
          </p:cNvPicPr>
          <p:nvPr>
            <p:ph sz="half" idx="1"/>
          </p:nvPr>
        </p:nvPicPr>
        <p:blipFill>
          <a:blip r:embed="rId2" cstate="print"/>
          <a:stretch>
            <a:fillRect/>
          </a:stretch>
        </p:blipFill>
        <p:spPr>
          <a:xfrm>
            <a:off x="4211960" y="2852936"/>
            <a:ext cx="4603981" cy="3452986"/>
          </a:xfrm>
        </p:spPr>
      </p:pic>
    </p:spTree>
  </p:cSld>
  <p:clrMapOvr>
    <a:masterClrMapping/>
  </p:clrMapOvr>
  <p:transition>
    <p:cover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572</TotalTime>
  <Words>1005</Words>
  <Application>Microsoft Office PowerPoint</Application>
  <PresentationFormat>Экран (4:3)</PresentationFormat>
  <Paragraphs>138</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Метро</vt:lpstr>
      <vt:lpstr>Індія</vt:lpstr>
      <vt:lpstr>Основні відомості:</vt:lpstr>
      <vt:lpstr>Географічне положення і рельєф</vt:lpstr>
      <vt:lpstr>Клімат</vt:lpstr>
      <vt:lpstr>Корисні копалини </vt:lpstr>
      <vt:lpstr> Населення</vt:lpstr>
      <vt:lpstr>Чисельність трудових ресурсів в Індії становить 523,5 млн чол., із них безробітних – майже 10%. </vt:lpstr>
      <vt:lpstr>Релігія</vt:lpstr>
      <vt:lpstr>Економіка</vt:lpstr>
      <vt:lpstr>Галузі промисловість</vt:lpstr>
      <vt:lpstr>  Чорна металургія</vt:lpstr>
      <vt:lpstr>Харчова галузь промисловості</vt:lpstr>
      <vt:lpstr>Текстильна промисловість</vt:lpstr>
      <vt:lpstr>Хімічна промисловість</vt:lpstr>
      <vt:lpstr>Фармацевтична промисловість  </vt:lpstr>
      <vt:lpstr>Гумова промисловість Індії </vt:lpstr>
      <vt:lpstr>Машинобудування</vt:lpstr>
      <vt:lpstr>Кольорова металургія</vt:lpstr>
      <vt:lpstr>Нафтопереробна</vt:lpstr>
      <vt:lpstr>Енергетика </vt:lpstr>
      <vt:lpstr>Сільське господарство</vt:lpstr>
      <vt:lpstr>Рослинництво</vt:lpstr>
      <vt:lpstr>Тваринництво</vt:lpstr>
      <vt:lpstr>Транспорт</vt:lpstr>
      <vt:lpstr>Туризм</vt:lpstr>
      <vt:lpstr>Зовнішньоекономічні зв’язки</vt:lpstr>
      <vt:lpstr>Цікаві факти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Індія</dc:title>
  <dc:creator>Doc</dc:creator>
  <cp:lastModifiedBy>Doc</cp:lastModifiedBy>
  <cp:revision>63</cp:revision>
  <dcterms:created xsi:type="dcterms:W3CDTF">2013-02-09T10:53:55Z</dcterms:created>
  <dcterms:modified xsi:type="dcterms:W3CDTF">2013-02-12T19:43:00Z</dcterms:modified>
</cp:coreProperties>
</file>