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73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1" r:id="rId18"/>
    <p:sldId id="26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8A52E-FB9C-4675-A01F-86C70B508D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CDF045-1298-47C9-B18E-121C7C5F4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B70B-3C01-495B-AFD4-81597D8C1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35266E-6CDE-46CC-84D4-AA4FED542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3E3EE-BD9B-4EEB-94A6-C89D1CF5D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CC3C7-0EF0-4E41-903B-0645E4ECA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7548B-2858-4B4A-9A1E-2F521A5715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17143-0B87-475E-B67E-2FDBF7905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6D7C1C-9F8D-4913-87C3-72E484F37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8B3097-C4AB-422A-934A-39F3E63D8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3DEE48-D15F-48A0-9B1B-0C11270C5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1F4C568-B384-4090-B88E-B2343127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4%D0%B5%D0%B2%D0%B8%D0%B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71638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87538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58" name="Picture 10" descr="500px-Coat_of_arms_of_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349500"/>
            <a:ext cx="2376488" cy="2319338"/>
          </a:xfrm>
          <a:prstGeom prst="rect">
            <a:avLst/>
          </a:prstGeom>
          <a:noFill/>
        </p:spPr>
      </p:pic>
      <p:pic>
        <p:nvPicPr>
          <p:cNvPr id="2059" name="Picture 11" descr="800px-Flag_of_Vietn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492375"/>
            <a:ext cx="2951163" cy="1966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92275" y="1337102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dirty="0" err="1" smtClean="0">
                <a:hlinkClick r:id="rId4" tooltip="Девиз"/>
              </a:rPr>
              <a:t>Девіз</a:t>
            </a:r>
            <a:r>
              <a:rPr lang="ru-RU" sz="2400" dirty="0"/>
              <a:t>: </a:t>
            </a:r>
            <a:r>
              <a:rPr lang="ru-RU" sz="2400" i="1" dirty="0"/>
              <a:t>«</a:t>
            </a:r>
            <a:r>
              <a:rPr lang="vi-VN" sz="2400" i="1" dirty="0"/>
              <a:t>Ðộc lập, tự do, hạnh phúc</a:t>
            </a:r>
            <a:r>
              <a:rPr lang="ru-RU" sz="2400" i="1" dirty="0"/>
              <a:t> </a:t>
            </a:r>
          </a:p>
          <a:p>
            <a:pPr algn="ctr"/>
            <a:r>
              <a:rPr lang="ru-RU" sz="2400" i="1" dirty="0" smtClean="0"/>
              <a:t>(</a:t>
            </a:r>
            <a:r>
              <a:rPr lang="ru-RU" sz="2400" i="1" dirty="0" err="1" smtClean="0"/>
              <a:t>Незалежн</a:t>
            </a:r>
            <a:r>
              <a:rPr lang="uk-UA" sz="2400" i="1" dirty="0" err="1" smtClean="0"/>
              <a:t>ість</a:t>
            </a:r>
            <a:r>
              <a:rPr lang="uk-UA" sz="2400" i="1" dirty="0" smtClean="0"/>
              <a:t>, свобода, щастя</a:t>
            </a:r>
            <a:r>
              <a:rPr lang="ru-RU" sz="2400" i="1" dirty="0" smtClean="0"/>
              <a:t>)»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786322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	</a:t>
            </a:r>
            <a:r>
              <a:rPr lang="vi-VN" dirty="0" smtClean="0"/>
              <a:t>В'єтнам (в'єтн. </a:t>
            </a:r>
            <a:r>
              <a:rPr lang="en-US" dirty="0" err="1" smtClean="0"/>
              <a:t>Việt</a:t>
            </a:r>
            <a:r>
              <a:rPr lang="en-US" dirty="0" smtClean="0"/>
              <a:t> Nam), </a:t>
            </a:r>
            <a:r>
              <a:rPr lang="vi-VN" dirty="0" smtClean="0"/>
              <a:t>офіційна назва Соціалісти́чна Республіка В'єтнам, країна в південно-східній Азії, на узбережжі Південно-Китайського моря, межує на півночі з Китаєм, на півдні та заході з Камбоджею і Лаосом; омивається Південно-китайським морем (затока Тонкін).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28604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 smtClean="0">
                <a:solidFill>
                  <a:srgbClr val="FF3300"/>
                </a:solidFill>
                <a:cs typeface="Aharoni" pitchFamily="2" charset="-79"/>
              </a:rPr>
              <a:t>В'єтнам</a:t>
            </a:r>
            <a:endParaRPr lang="ru-RU" sz="5400" dirty="0">
              <a:solidFill>
                <a:srgbClr val="FF33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vietnam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5724525" cy="4457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85720" y="500042"/>
            <a:ext cx="307183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Клімат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14290"/>
            <a:ext cx="29289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субекваторіального</a:t>
            </a:r>
            <a:r>
              <a:rPr lang="ru-RU" dirty="0" smtClean="0"/>
              <a:t> </a:t>
            </a:r>
            <a:r>
              <a:rPr lang="ru-RU" dirty="0" err="1" smtClean="0"/>
              <a:t>мусонного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силу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протяжності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r>
              <a:rPr lang="ru-RU" dirty="0" smtClean="0"/>
              <a:t>, </a:t>
            </a:r>
            <a:r>
              <a:rPr lang="ru-RU" dirty="0" err="1" smtClean="0"/>
              <a:t>кліматичні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розрізняються</a:t>
            </a:r>
            <a:r>
              <a:rPr lang="ru-RU" dirty="0" smtClean="0"/>
              <a:t>. Зима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спекотна</a:t>
            </a:r>
            <a:r>
              <a:rPr lang="ru-RU" dirty="0" smtClean="0"/>
              <a:t> (26 ° С),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прохолодна</a:t>
            </a:r>
            <a:r>
              <a:rPr lang="ru-RU" dirty="0" smtClean="0"/>
              <a:t> (15 ° С),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знижуються</a:t>
            </a:r>
            <a:r>
              <a:rPr lang="ru-RU" dirty="0" smtClean="0"/>
              <a:t> до 1 ° С </a:t>
            </a:r>
            <a:r>
              <a:rPr lang="ru-RU" dirty="0" err="1" smtClean="0"/>
              <a:t>з-за</a:t>
            </a:r>
            <a:r>
              <a:rPr lang="ru-RU" dirty="0" smtClean="0"/>
              <a:t> </a:t>
            </a:r>
            <a:r>
              <a:rPr lang="ru-RU" dirty="0" err="1" smtClean="0"/>
              <a:t>проникнення</a:t>
            </a:r>
            <a:r>
              <a:rPr lang="ru-RU" dirty="0" smtClean="0"/>
              <a:t> холодного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Китаю. У горах на </a:t>
            </a:r>
            <a:r>
              <a:rPr lang="ru-RU" dirty="0" err="1" smtClean="0"/>
              <a:t>висоті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1500 м </a:t>
            </a:r>
            <a:r>
              <a:rPr lang="ru-RU" dirty="0" err="1" smtClean="0"/>
              <a:t>трапляються</a:t>
            </a:r>
            <a:r>
              <a:rPr lang="ru-RU" dirty="0" smtClean="0"/>
              <a:t> заморозки.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07207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Режим </a:t>
            </a:r>
            <a:r>
              <a:rPr lang="ru-RU" dirty="0" err="1" smtClean="0"/>
              <a:t>випадання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по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. Зима суха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волога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, а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 smtClean="0"/>
              <a:t>мусонні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 </a:t>
            </a:r>
            <a:r>
              <a:rPr lang="ru-RU" dirty="0" err="1" smtClean="0"/>
              <a:t>поливають</a:t>
            </a:r>
            <a:r>
              <a:rPr lang="ru-RU" dirty="0" smtClean="0"/>
              <a:t> всю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В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літа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початку </a:t>
            </a:r>
            <a:r>
              <a:rPr lang="ru-RU" dirty="0" err="1" smtClean="0"/>
              <a:t>осені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</a:t>
            </a:r>
            <a:r>
              <a:rPr lang="ru-RU" dirty="0" err="1" smtClean="0"/>
              <a:t>відвідують</a:t>
            </a:r>
            <a:r>
              <a:rPr lang="ru-RU" dirty="0" smtClean="0"/>
              <a:t> </a:t>
            </a:r>
            <a:r>
              <a:rPr lang="ru-RU" dirty="0" err="1" smtClean="0"/>
              <a:t>руйнівної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тайфуни</a:t>
            </a:r>
            <a:r>
              <a:rPr lang="ru-RU" dirty="0" smtClean="0"/>
              <a:t>. На </a:t>
            </a:r>
            <a:r>
              <a:rPr lang="ru-RU" dirty="0" err="1" smtClean="0"/>
              <a:t>навітряних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 у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випадає</a:t>
            </a:r>
            <a:r>
              <a:rPr lang="ru-RU" dirty="0" smtClean="0"/>
              <a:t> 2500-3000 мм </a:t>
            </a:r>
            <a:r>
              <a:rPr lang="ru-RU" dirty="0" err="1" smtClean="0"/>
              <a:t>опадів</a:t>
            </a:r>
            <a:r>
              <a:rPr lang="ru-RU" dirty="0" smtClean="0"/>
              <a:t>, на </a:t>
            </a:r>
            <a:r>
              <a:rPr lang="ru-RU" dirty="0" err="1" smtClean="0"/>
              <a:t>Підвітряних</a:t>
            </a:r>
            <a:r>
              <a:rPr lang="ru-RU" dirty="0" smtClean="0"/>
              <a:t> - 700-900 мм.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500034" y="0"/>
            <a:ext cx="2571768" cy="92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Економіка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70" name="Picture 6" descr="viet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997200"/>
            <a:ext cx="4349750" cy="3087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271" name="Picture 7" descr="hanoiriceresearchinstit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97200"/>
            <a:ext cx="4319587" cy="3108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857232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Переваги</a:t>
            </a:r>
            <a:r>
              <a:rPr lang="ru-RU" dirty="0" smtClean="0"/>
              <a:t>: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r>
              <a:rPr lang="ru-RU" dirty="0" err="1" smtClean="0"/>
              <a:t>Нерозвідані</a:t>
            </a:r>
            <a:r>
              <a:rPr lang="ru-RU" dirty="0" smtClean="0"/>
              <a:t> запаси газу. Молода, добре </a:t>
            </a:r>
            <a:r>
              <a:rPr lang="ru-RU" dirty="0" err="1" smtClean="0"/>
              <a:t>освічена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дешева </a:t>
            </a:r>
            <a:r>
              <a:rPr lang="ru-RU" dirty="0" err="1" smtClean="0"/>
              <a:t>робоча</a:t>
            </a:r>
            <a:r>
              <a:rPr lang="ru-RU" dirty="0" smtClean="0"/>
              <a:t> сила. </a:t>
            </a:r>
            <a:r>
              <a:rPr lang="ru-RU" dirty="0" err="1" smtClean="0"/>
              <a:t>Розвинена</a:t>
            </a:r>
            <a:r>
              <a:rPr lang="ru-RU" dirty="0" smtClean="0"/>
              <a:t> легка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великий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ремісничих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Недоліки</a:t>
            </a:r>
            <a:r>
              <a:rPr lang="ru-RU" dirty="0" smtClean="0"/>
              <a:t>: слабо </a:t>
            </a:r>
            <a:r>
              <a:rPr lang="ru-RU" dirty="0" err="1" smtClean="0"/>
              <a:t>розвинена</a:t>
            </a:r>
            <a:r>
              <a:rPr lang="ru-RU" dirty="0" smtClean="0"/>
              <a:t> структура </a:t>
            </a:r>
            <a:r>
              <a:rPr lang="ru-RU" dirty="0" err="1" smtClean="0"/>
              <a:t>економіки</a:t>
            </a:r>
            <a:r>
              <a:rPr lang="ru-RU" dirty="0" smtClean="0"/>
              <a:t>.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бюрократизація</a:t>
            </a:r>
            <a:r>
              <a:rPr lang="ru-RU" dirty="0" smtClean="0"/>
              <a:t>. Сильна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Триваюча</a:t>
            </a:r>
            <a:r>
              <a:rPr lang="ru-RU" dirty="0" smtClean="0"/>
              <a:t> ненависть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індивідуалізму</a:t>
            </a:r>
            <a:r>
              <a:rPr lang="ru-RU" dirty="0" smtClean="0"/>
              <a:t> та духу </a:t>
            </a:r>
            <a:r>
              <a:rPr lang="ru-RU" dirty="0" err="1" smtClean="0"/>
              <a:t>підприємництва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. </a:t>
            </a:r>
            <a:r>
              <a:rPr lang="ru-RU" dirty="0" err="1" smtClean="0"/>
              <a:t>Корупція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вьетна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349500"/>
            <a:ext cx="3810000" cy="381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357167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за 2007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Приріст</a:t>
            </a:r>
            <a:r>
              <a:rPr lang="ru-RU" dirty="0" smtClean="0"/>
              <a:t> ВВП - 8.44%. </a:t>
            </a:r>
            <a:r>
              <a:rPr lang="ru-RU" dirty="0" err="1" smtClean="0"/>
              <a:t>Приріст</a:t>
            </a:r>
            <a:r>
              <a:rPr lang="ru-RU" dirty="0" smtClean="0"/>
              <a:t> у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та </a:t>
            </a:r>
            <a:r>
              <a:rPr lang="ru-RU" dirty="0" err="1" smtClean="0"/>
              <a:t>будівництві</a:t>
            </a:r>
            <a:r>
              <a:rPr lang="ru-RU" dirty="0" smtClean="0"/>
              <a:t> - 10.6%,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- 8.7%.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держбюджету</a:t>
            </a:r>
            <a:r>
              <a:rPr lang="ru-RU" dirty="0" smtClean="0"/>
              <a:t> - 5%. </a:t>
            </a:r>
            <a:r>
              <a:rPr lang="ru-RU" dirty="0" err="1" smtClean="0"/>
              <a:t>Інфляція</a:t>
            </a:r>
            <a:r>
              <a:rPr lang="ru-RU" dirty="0" smtClean="0"/>
              <a:t> - 12.6% (у 2008 р. </a:t>
            </a:r>
            <a:r>
              <a:rPr lang="ru-RU" dirty="0" err="1" smtClean="0"/>
              <a:t>інфляція</a:t>
            </a:r>
            <a:r>
              <a:rPr lang="ru-RU" dirty="0" smtClean="0"/>
              <a:t> </a:t>
            </a:r>
            <a:r>
              <a:rPr lang="ru-RU" dirty="0" err="1" smtClean="0"/>
              <a:t>склала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25%). Створено 1.7 млн.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мест.Проізведено</a:t>
            </a:r>
            <a:r>
              <a:rPr lang="ru-RU" dirty="0" smtClean="0"/>
              <a:t> у млн. тонн: сира </a:t>
            </a:r>
            <a:r>
              <a:rPr lang="ru-RU" dirty="0" err="1" smtClean="0"/>
              <a:t>нафта</a:t>
            </a:r>
            <a:r>
              <a:rPr lang="ru-RU" dirty="0" smtClean="0"/>
              <a:t> 15.52, </a:t>
            </a:r>
            <a:r>
              <a:rPr lang="ru-RU" dirty="0" err="1" smtClean="0"/>
              <a:t>кам'яне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сталь 4.25, цемент 36.4, </a:t>
            </a:r>
            <a:r>
              <a:rPr lang="ru-RU" dirty="0" err="1" smtClean="0"/>
              <a:t>папір</a:t>
            </a:r>
            <a:r>
              <a:rPr lang="ru-RU" dirty="0" smtClean="0"/>
              <a:t> 1.2.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вироблено</a:t>
            </a:r>
            <a:r>
              <a:rPr lang="ru-RU" dirty="0" smtClean="0"/>
              <a:t> 1.8 млрд. </a:t>
            </a:r>
            <a:r>
              <a:rPr lang="ru-RU" dirty="0" err="1" smtClean="0"/>
              <a:t>літрів</a:t>
            </a:r>
            <a:r>
              <a:rPr lang="ru-RU" dirty="0" smtClean="0"/>
              <a:t> пива, 4.3 млрд. </a:t>
            </a:r>
            <a:r>
              <a:rPr lang="ru-RU" dirty="0" err="1" smtClean="0"/>
              <a:t>пачок</a:t>
            </a:r>
            <a:r>
              <a:rPr lang="ru-RU" dirty="0" smtClean="0"/>
              <a:t> сигарет.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311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15-ти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став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найпомітніших</a:t>
            </a:r>
            <a:r>
              <a:rPr lang="ru-RU" dirty="0" smtClean="0"/>
              <a:t> </a:t>
            </a:r>
            <a:r>
              <a:rPr lang="ru-RU" dirty="0" err="1" smtClean="0"/>
              <a:t>експортерів</a:t>
            </a:r>
            <a:r>
              <a:rPr lang="ru-RU" dirty="0" smtClean="0"/>
              <a:t> у США.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стали </a:t>
            </a:r>
            <a:r>
              <a:rPr lang="ru-RU" dirty="0" err="1" smtClean="0"/>
              <a:t>відчуватися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уменьшаться.Вместе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при </a:t>
            </a:r>
            <a:r>
              <a:rPr lang="ru-RU" dirty="0" err="1" smtClean="0"/>
              <a:t>зменшенні</a:t>
            </a:r>
            <a:r>
              <a:rPr lang="ru-RU" dirty="0" smtClean="0"/>
              <a:t> </a:t>
            </a:r>
            <a:r>
              <a:rPr lang="ru-RU" dirty="0" err="1" smtClean="0"/>
              <a:t>валових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, у </a:t>
            </a:r>
            <a:r>
              <a:rPr lang="ru-RU" dirty="0" err="1" smtClean="0"/>
              <a:t>в'єтнамських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з'явитися</a:t>
            </a:r>
            <a:r>
              <a:rPr lang="ru-RU" dirty="0" smtClean="0"/>
              <a:t> шанс </a:t>
            </a:r>
            <a:r>
              <a:rPr lang="ru-RU" dirty="0" err="1" smtClean="0"/>
              <a:t>зайняти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витіснення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КНР, </a:t>
            </a:r>
            <a:r>
              <a:rPr lang="ru-RU" dirty="0" err="1" smtClean="0"/>
              <a:t>Індії</a:t>
            </a:r>
            <a:r>
              <a:rPr lang="ru-RU" dirty="0" smtClean="0"/>
              <a:t>, Мексики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меншій</a:t>
            </a:r>
            <a:r>
              <a:rPr lang="ru-RU" dirty="0" smtClean="0"/>
              <a:t> </a:t>
            </a:r>
            <a:r>
              <a:rPr lang="ru-RU" dirty="0" err="1" smtClean="0"/>
              <a:t>себестімості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Строительство моста через Меко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6481763" cy="2686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285728"/>
            <a:ext cx="8215370" cy="355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Експорт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імпорт</a:t>
            </a:r>
            <a:r>
              <a:rPr lang="ru-RU" sz="2800" dirty="0" smtClean="0"/>
              <a:t> </a:t>
            </a:r>
          </a:p>
          <a:p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: сира </a:t>
            </a:r>
            <a:r>
              <a:rPr lang="ru-RU" dirty="0" err="1" smtClean="0"/>
              <a:t>нафта</a:t>
            </a:r>
            <a:r>
              <a:rPr lang="ru-RU" dirty="0" smtClean="0"/>
              <a:t>, текстиль, </a:t>
            </a:r>
            <a:r>
              <a:rPr lang="ru-RU" dirty="0" err="1" smtClean="0"/>
              <a:t>шкіряне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r>
              <a:rPr lang="ru-RU" dirty="0" err="1" smtClean="0"/>
              <a:t>морепродукти.В</a:t>
            </a:r>
            <a:r>
              <a:rPr lang="ru-RU" dirty="0" smtClean="0"/>
              <a:t> 2006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експортовано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на $ 39.6 </a:t>
            </a:r>
            <a:r>
              <a:rPr lang="ru-RU" dirty="0" err="1" smtClean="0"/>
              <a:t>мільярдів</a:t>
            </a:r>
            <a:r>
              <a:rPr lang="ru-RU" dirty="0" smtClean="0"/>
              <a:t>. 20%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йшло</a:t>
            </a:r>
            <a:r>
              <a:rPr lang="ru-RU" dirty="0" smtClean="0"/>
              <a:t> в США, 18% - в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Союзу, 13% - до </a:t>
            </a:r>
            <a:r>
              <a:rPr lang="ru-RU" dirty="0" err="1" smtClean="0"/>
              <a:t>Японії</a:t>
            </a:r>
            <a:r>
              <a:rPr lang="ru-RU" dirty="0" smtClean="0"/>
              <a:t>. </a:t>
            </a:r>
            <a:r>
              <a:rPr lang="ru-RU" dirty="0" err="1" smtClean="0"/>
              <a:t>Питома</a:t>
            </a:r>
            <a:r>
              <a:rPr lang="ru-RU" dirty="0" smtClean="0"/>
              <a:t> вага в </a:t>
            </a:r>
            <a:r>
              <a:rPr lang="ru-RU" dirty="0" err="1" smtClean="0"/>
              <a:t>експорті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неухильно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.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нарощується</a:t>
            </a:r>
            <a:r>
              <a:rPr lang="ru-RU" dirty="0" smtClean="0"/>
              <a:t> </a:t>
            </a:r>
            <a:r>
              <a:rPr lang="ru-RU" dirty="0" err="1" smtClean="0"/>
              <a:t>експорт</a:t>
            </a:r>
            <a:r>
              <a:rPr lang="ru-RU" dirty="0" smtClean="0"/>
              <a:t> чаю. </a:t>
            </a:r>
          </a:p>
          <a:p>
            <a:r>
              <a:rPr lang="ru-RU" dirty="0" err="1" smtClean="0"/>
              <a:t>Вєтнамська</a:t>
            </a:r>
            <a:r>
              <a:rPr lang="ru-RU" dirty="0" smtClean="0"/>
              <a:t> рис став </a:t>
            </a:r>
            <a:r>
              <a:rPr lang="ru-RU" dirty="0" err="1" smtClean="0"/>
              <a:t>поставлятися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в 70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перевищив</a:t>
            </a:r>
            <a:r>
              <a:rPr lang="ru-RU" dirty="0" smtClean="0"/>
              <a:t> </a:t>
            </a:r>
            <a:r>
              <a:rPr lang="ru-RU" dirty="0" err="1" smtClean="0"/>
              <a:t>експорт</a:t>
            </a:r>
            <a:r>
              <a:rPr lang="ru-RU" dirty="0" smtClean="0"/>
              <a:t> рису. У 2007 р.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обійшов</a:t>
            </a:r>
            <a:r>
              <a:rPr lang="ru-RU" dirty="0" smtClean="0"/>
              <a:t> </a:t>
            </a:r>
            <a:r>
              <a:rPr lang="ru-RU" dirty="0" err="1" smtClean="0"/>
              <a:t>Таїланд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Індонезію</a:t>
            </a:r>
            <a:r>
              <a:rPr lang="ru-RU" dirty="0" smtClean="0"/>
              <a:t> в ПСА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мебелі.По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горіхів</a:t>
            </a:r>
            <a:r>
              <a:rPr lang="ru-RU" dirty="0" smtClean="0"/>
              <a:t> </a:t>
            </a:r>
            <a:r>
              <a:rPr lang="ru-RU" dirty="0" err="1" smtClean="0"/>
              <a:t>кешью-В'єтнам</a:t>
            </a:r>
            <a:r>
              <a:rPr lang="ru-RU" dirty="0" smtClean="0"/>
              <a:t> </a:t>
            </a:r>
            <a:r>
              <a:rPr lang="ru-RU" dirty="0" err="1" smtClean="0"/>
              <a:t>тримається</a:t>
            </a:r>
            <a:r>
              <a:rPr lang="ru-RU" dirty="0" smtClean="0"/>
              <a:t> на 1-му </a:t>
            </a:r>
            <a:r>
              <a:rPr lang="ru-RU" dirty="0" err="1" smtClean="0"/>
              <a:t>місці</a:t>
            </a:r>
            <a:r>
              <a:rPr lang="ru-RU" dirty="0" smtClean="0"/>
              <a:t>.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тримає</a:t>
            </a:r>
            <a:r>
              <a:rPr lang="ru-RU" dirty="0" smtClean="0"/>
              <a:t> половину </a:t>
            </a:r>
            <a:r>
              <a:rPr lang="ru-RU" dirty="0" err="1" smtClean="0"/>
              <a:t>світового</a:t>
            </a:r>
            <a:r>
              <a:rPr lang="ru-RU" dirty="0" smtClean="0"/>
              <a:t> ринку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перцю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ціни</a:t>
            </a:r>
            <a:r>
              <a:rPr lang="ru-RU" dirty="0" smtClean="0"/>
              <a:t>. У 2007 р.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перцю</a:t>
            </a:r>
            <a:r>
              <a:rPr lang="ru-RU" dirty="0" smtClean="0"/>
              <a:t> </a:t>
            </a:r>
            <a:r>
              <a:rPr lang="ru-RU" dirty="0" err="1" smtClean="0"/>
              <a:t>подвоївся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4286256"/>
            <a:ext cx="1928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Інфраструктурним</a:t>
            </a:r>
            <a:r>
              <a:rPr lang="ru-RU" dirty="0" smtClean="0"/>
              <a:t> проектам </a:t>
            </a:r>
            <a:r>
              <a:rPr lang="ru-RU" dirty="0" err="1" smtClean="0"/>
              <a:t>приділяється</a:t>
            </a:r>
            <a:r>
              <a:rPr lang="ru-RU" dirty="0" smtClean="0"/>
              <a:t> велика </a:t>
            </a:r>
            <a:r>
              <a:rPr lang="ru-RU" dirty="0" err="1" smtClean="0"/>
              <a:t>увага</a:t>
            </a:r>
            <a:r>
              <a:rPr lang="ru-RU" dirty="0" smtClean="0"/>
              <a:t>. </a:t>
            </a:r>
            <a:r>
              <a:rPr lang="ru-RU" dirty="0" err="1" smtClean="0"/>
              <a:t>Будівництво</a:t>
            </a:r>
            <a:r>
              <a:rPr lang="ru-RU" dirty="0" smtClean="0"/>
              <a:t> мосту через Меконг.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album_image_1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97200"/>
            <a:ext cx="5435600" cy="3622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3582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Деревообробка</a:t>
            </a:r>
            <a:r>
              <a:rPr lang="ru-RU" sz="2800" dirty="0" smtClean="0"/>
              <a:t> </a:t>
            </a:r>
          </a:p>
          <a:p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статей </a:t>
            </a:r>
            <a:r>
              <a:rPr lang="ru-RU" dirty="0" err="1" smtClean="0"/>
              <a:t>в'єтнамського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деревообробки</a:t>
            </a:r>
            <a:r>
              <a:rPr lang="ru-RU" dirty="0" smtClean="0"/>
              <a:t>.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$ 1 млрд.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експортує</a:t>
            </a:r>
            <a:r>
              <a:rPr lang="ru-RU" dirty="0" smtClean="0"/>
              <a:t> </a:t>
            </a:r>
            <a:r>
              <a:rPr lang="ru-RU" dirty="0" err="1" smtClean="0"/>
              <a:t>лісопродукцію</a:t>
            </a:r>
            <a:r>
              <a:rPr lang="ru-RU" dirty="0" smtClean="0"/>
              <a:t> у 120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імпортер</a:t>
            </a:r>
            <a:r>
              <a:rPr lang="ru-RU" dirty="0" smtClean="0"/>
              <a:t> - США,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Японія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Евросоюза.Основние</a:t>
            </a:r>
            <a:r>
              <a:rPr lang="ru-RU" dirty="0" smtClean="0"/>
              <a:t> </a:t>
            </a:r>
            <a:r>
              <a:rPr lang="ru-RU" dirty="0" err="1" smtClean="0"/>
              <a:t>деревообробні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/>
              <a:t>Бінь</a:t>
            </a:r>
            <a:r>
              <a:rPr lang="ru-RU" dirty="0" smtClean="0"/>
              <a:t> </a:t>
            </a:r>
            <a:r>
              <a:rPr lang="ru-RU" dirty="0" err="1" smtClean="0"/>
              <a:t>Дуонг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200 </a:t>
            </a:r>
            <a:r>
              <a:rPr lang="ru-RU" dirty="0" err="1" smtClean="0"/>
              <a:t>деревообробних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, 64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іноземними</a:t>
            </a:r>
            <a:r>
              <a:rPr lang="ru-RU" dirty="0" smtClean="0"/>
              <a:t> </a:t>
            </a:r>
            <a:r>
              <a:rPr lang="ru-RU" dirty="0" err="1" smtClean="0"/>
              <a:t>інвестиціями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2928934"/>
            <a:ext cx="292892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Машинобудування</a:t>
            </a:r>
            <a:endParaRPr lang="ru-RU" sz="2400" dirty="0" smtClean="0"/>
          </a:p>
          <a:p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новою </a:t>
            </a:r>
            <a:r>
              <a:rPr lang="ru-RU" dirty="0" err="1" smtClean="0"/>
              <a:t>галуззю</a:t>
            </a:r>
            <a:r>
              <a:rPr lang="ru-RU" dirty="0" smtClean="0"/>
              <a:t>. Великих </a:t>
            </a:r>
            <a:r>
              <a:rPr lang="ru-RU" dirty="0" err="1" smtClean="0"/>
              <a:t>успіхів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суднобудування</a:t>
            </a:r>
            <a:r>
              <a:rPr lang="ru-RU" dirty="0" smtClean="0"/>
              <a:t>.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5-е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за тоннажем </a:t>
            </a:r>
            <a:r>
              <a:rPr lang="ru-RU" dirty="0" err="1" smtClean="0"/>
              <a:t>споруджуваних</a:t>
            </a:r>
            <a:r>
              <a:rPr lang="ru-RU" dirty="0" smtClean="0"/>
              <a:t> </a:t>
            </a:r>
            <a:r>
              <a:rPr lang="ru-RU" dirty="0" err="1" smtClean="0"/>
              <a:t>судів</a:t>
            </a:r>
            <a:r>
              <a:rPr lang="ru-RU" dirty="0" smtClean="0"/>
              <a:t>, </a:t>
            </a:r>
            <a:r>
              <a:rPr lang="ru-RU" dirty="0" err="1" smtClean="0"/>
              <a:t>випереджаючи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, </a:t>
            </a:r>
            <a:r>
              <a:rPr lang="ru-RU" dirty="0" err="1" smtClean="0"/>
              <a:t>Росії</a:t>
            </a:r>
            <a:r>
              <a:rPr lang="ru-RU" dirty="0" smtClean="0"/>
              <a:t>. </a:t>
            </a:r>
            <a:r>
              <a:rPr lang="ru-RU" dirty="0" err="1" smtClean="0"/>
              <a:t>Автомобілів</a:t>
            </a:r>
            <a:r>
              <a:rPr lang="ru-RU" dirty="0" smtClean="0"/>
              <a:t> проводиться 80 тис. на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все - на </a:t>
            </a:r>
            <a:r>
              <a:rPr lang="ru-RU" dirty="0" err="1" smtClean="0"/>
              <a:t>спільних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0907Ec24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14356"/>
            <a:ext cx="4427538" cy="571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Сільське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господарство</a:t>
            </a:r>
            <a:endParaRPr lang="ru-RU" sz="2400" dirty="0" smtClean="0"/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сільськогосподарська</a:t>
            </a:r>
            <a:r>
              <a:rPr lang="ru-RU" dirty="0" smtClean="0"/>
              <a:t> культура у </a:t>
            </a:r>
            <a:r>
              <a:rPr lang="ru-RU" dirty="0" err="1" smtClean="0"/>
              <a:t>В'єтнамі</a:t>
            </a:r>
            <a:r>
              <a:rPr lang="ru-RU" dirty="0" smtClean="0"/>
              <a:t> - рис,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на </a:t>
            </a:r>
            <a:r>
              <a:rPr lang="ru-RU" dirty="0" err="1" smtClean="0"/>
              <a:t>рівнинах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де-не-де</a:t>
            </a:r>
            <a:r>
              <a:rPr lang="ru-RU" dirty="0" smtClean="0"/>
              <a:t>, в </a:t>
            </a:r>
            <a:r>
              <a:rPr lang="ru-RU" dirty="0" err="1" smtClean="0"/>
              <a:t>гірській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. З 1990 р. по 2005 р. </a:t>
            </a:r>
            <a:r>
              <a:rPr lang="ru-RU" dirty="0" err="1" smtClean="0"/>
              <a:t>виробництво</a:t>
            </a:r>
            <a:r>
              <a:rPr lang="ru-RU" dirty="0" smtClean="0"/>
              <a:t> рису у </a:t>
            </a:r>
            <a:r>
              <a:rPr lang="ru-RU" sz="2000" dirty="0" err="1" smtClean="0"/>
              <a:t>В'єтнамі</a:t>
            </a:r>
            <a:r>
              <a:rPr lang="ru-RU" dirty="0" smtClean="0"/>
              <a:t> </a:t>
            </a:r>
            <a:r>
              <a:rPr lang="ru-RU" dirty="0" err="1" smtClean="0"/>
              <a:t>зросла</a:t>
            </a:r>
            <a:r>
              <a:rPr lang="ru-RU" dirty="0" smtClean="0"/>
              <a:t> </a:t>
            </a:r>
            <a:r>
              <a:rPr lang="ru-RU" dirty="0" err="1" smtClean="0"/>
              <a:t>втричі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dirty="0" err="1" smtClean="0"/>
              <a:t>кукурудза</a:t>
            </a:r>
            <a:r>
              <a:rPr lang="ru-RU" dirty="0" smtClean="0"/>
              <a:t>, </a:t>
            </a:r>
            <a:r>
              <a:rPr lang="ru-RU" dirty="0" err="1" smtClean="0"/>
              <a:t>горіхи</a:t>
            </a:r>
            <a:r>
              <a:rPr lang="ru-RU" dirty="0" smtClean="0"/>
              <a:t> </a:t>
            </a:r>
            <a:r>
              <a:rPr lang="ru-RU" dirty="0" err="1" smtClean="0"/>
              <a:t>кеш'ю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. Добре </a:t>
            </a:r>
            <a:r>
              <a:rPr lang="ru-RU" dirty="0" err="1" smtClean="0"/>
              <a:t>розвинене</a:t>
            </a:r>
            <a:r>
              <a:rPr lang="ru-RU" dirty="0" smtClean="0"/>
              <a:t> </a:t>
            </a:r>
            <a:r>
              <a:rPr lang="ru-RU" dirty="0" err="1" smtClean="0"/>
              <a:t>птахівництво</a:t>
            </a:r>
            <a:r>
              <a:rPr lang="ru-RU" dirty="0" smtClean="0"/>
              <a:t>, </a:t>
            </a:r>
            <a:r>
              <a:rPr lang="ru-RU" dirty="0" err="1" smtClean="0"/>
              <a:t>свинарство</a:t>
            </a:r>
            <a:r>
              <a:rPr lang="ru-RU" dirty="0" smtClean="0"/>
              <a:t>, </a:t>
            </a:r>
            <a:r>
              <a:rPr lang="ru-RU" dirty="0" err="1" smtClean="0"/>
              <a:t>бджільництво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Чайними</a:t>
            </a:r>
            <a:r>
              <a:rPr lang="ru-RU" dirty="0" smtClean="0"/>
              <a:t> </a:t>
            </a:r>
            <a:r>
              <a:rPr lang="ru-RU" dirty="0" err="1" smtClean="0"/>
              <a:t>плантаціями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125 тис. га в 33 </a:t>
            </a:r>
            <a:r>
              <a:rPr lang="ru-RU" dirty="0" err="1" smtClean="0"/>
              <a:t>провінціях</a:t>
            </a:r>
            <a:r>
              <a:rPr lang="ru-RU" dirty="0" smtClean="0"/>
              <a:t>, у </a:t>
            </a:r>
            <a:r>
              <a:rPr lang="ru-RU" dirty="0" err="1" smtClean="0"/>
              <a:t>чайній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</a:t>
            </a:r>
            <a:r>
              <a:rPr lang="ru-RU" dirty="0" err="1" smtClean="0"/>
              <a:t>півмільйона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r>
              <a:rPr lang="ru-RU" dirty="0" smtClean="0"/>
              <a:t>. 350 000 </a:t>
            </a:r>
            <a:r>
              <a:rPr lang="ru-RU" dirty="0" err="1" smtClean="0"/>
              <a:t>гектарів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</a:t>
            </a:r>
            <a:r>
              <a:rPr lang="ru-RU" dirty="0" err="1" smtClean="0"/>
              <a:t>горіхами</a:t>
            </a:r>
            <a:r>
              <a:rPr lang="ru-RU" dirty="0" smtClean="0"/>
              <a:t> кешью. Активно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рибальство</a:t>
            </a:r>
            <a:r>
              <a:rPr lang="ru-RU" dirty="0" smtClean="0"/>
              <a:t> та </a:t>
            </a:r>
            <a:r>
              <a:rPr lang="ru-RU" dirty="0" err="1" smtClean="0"/>
              <a:t>рибництво</a:t>
            </a:r>
            <a:r>
              <a:rPr lang="ru-RU" dirty="0" smtClean="0"/>
              <a:t>,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морепродуктів</a:t>
            </a:r>
            <a:r>
              <a:rPr lang="ru-RU" dirty="0" smtClean="0"/>
              <a:t>. </a:t>
            </a:r>
            <a:r>
              <a:rPr lang="ru-RU" dirty="0" err="1" smtClean="0"/>
              <a:t>Морепродукти</a:t>
            </a:r>
            <a:r>
              <a:rPr lang="ru-RU" dirty="0" smtClean="0"/>
              <a:t> у </a:t>
            </a:r>
            <a:r>
              <a:rPr lang="ru-RU" dirty="0" err="1" smtClean="0"/>
              <a:t>В'єтнамі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дешеві</a:t>
            </a:r>
            <a:r>
              <a:rPr lang="ru-RU" dirty="0" smtClean="0"/>
              <a:t>.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морепродуктів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$ 3,5 млрд.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sc_8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0408Ec0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276475"/>
            <a:ext cx="5715000" cy="4029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7867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Виробництво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одягу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взуття</a:t>
            </a:r>
            <a:r>
              <a:rPr lang="ru-RU" sz="2400" dirty="0" smtClean="0"/>
              <a:t> </a:t>
            </a:r>
          </a:p>
          <a:p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взуття</a:t>
            </a:r>
            <a:r>
              <a:rPr lang="ru-RU" dirty="0" smtClean="0"/>
              <a:t>, в основному, на </a:t>
            </a:r>
            <a:r>
              <a:rPr lang="ru-RU" dirty="0" err="1" smtClean="0"/>
              <a:t>експорт</a:t>
            </a:r>
            <a:r>
              <a:rPr lang="ru-RU" dirty="0" smtClean="0"/>
              <a:t>. </a:t>
            </a:r>
            <a:r>
              <a:rPr lang="ru-RU" dirty="0" err="1" smtClean="0"/>
              <a:t>Країни</a:t>
            </a:r>
            <a:r>
              <a:rPr lang="ru-RU" dirty="0" smtClean="0"/>
              <a:t> ЄС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робили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по </a:t>
            </a:r>
            <a:r>
              <a:rPr lang="ru-RU" dirty="0" err="1" smtClean="0"/>
              <a:t>огорожі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ринку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якісних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дешевих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марно</a:t>
            </a:r>
            <a:r>
              <a:rPr lang="ru-RU" dirty="0" smtClean="0"/>
              <a:t>.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диктує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покупці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в'єтнамських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3678233" cy="8127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Населення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19" name="Picture 7" descr="bud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789363"/>
            <a:ext cx="4716462" cy="2890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0" name="Picture 8" descr="vietnam_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66"/>
            <a:ext cx="4392613" cy="3241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1214422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Найчисленніша</a:t>
            </a:r>
            <a:r>
              <a:rPr lang="ru-RU" dirty="0" smtClean="0"/>
              <a:t> </a:t>
            </a:r>
            <a:r>
              <a:rPr lang="ru-RU" dirty="0" err="1" smtClean="0"/>
              <a:t>етнічна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- </a:t>
            </a:r>
            <a:r>
              <a:rPr lang="ru-RU" dirty="0" err="1" smtClean="0"/>
              <a:t>в'є</a:t>
            </a:r>
            <a:r>
              <a:rPr lang="ru-RU" dirty="0" smtClean="0"/>
              <a:t> (</a:t>
            </a:r>
            <a:r>
              <a:rPr lang="ru-RU" dirty="0" err="1" smtClean="0"/>
              <a:t>більше</a:t>
            </a:r>
            <a:r>
              <a:rPr lang="ru-RU" dirty="0" smtClean="0"/>
              <a:t> 85%).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</a:t>
            </a:r>
            <a:r>
              <a:rPr lang="ru-RU" dirty="0" err="1" smtClean="0"/>
              <a:t>китайці</a:t>
            </a:r>
            <a:r>
              <a:rPr lang="ru-RU" dirty="0" smtClean="0"/>
              <a:t>, </a:t>
            </a:r>
            <a:r>
              <a:rPr lang="ru-RU" dirty="0" err="1" smtClean="0"/>
              <a:t>тайці</a:t>
            </a:r>
            <a:r>
              <a:rPr lang="ru-RU" dirty="0" smtClean="0"/>
              <a:t>, </a:t>
            </a:r>
            <a:r>
              <a:rPr lang="ru-RU" dirty="0" err="1" smtClean="0"/>
              <a:t>кхмери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другіе.85%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сповідують</a:t>
            </a:r>
            <a:r>
              <a:rPr lang="ru-RU" dirty="0" smtClean="0"/>
              <a:t> буддизм </a:t>
            </a:r>
            <a:r>
              <a:rPr lang="ru-RU" dirty="0" err="1" smtClean="0"/>
              <a:t>Махаяни</a:t>
            </a:r>
            <a:r>
              <a:rPr lang="ru-RU" dirty="0" smtClean="0"/>
              <a:t>, 8% - </a:t>
            </a:r>
            <a:r>
              <a:rPr lang="ru-RU" dirty="0" err="1" smtClean="0"/>
              <a:t>християни</a:t>
            </a:r>
            <a:r>
              <a:rPr lang="ru-RU" dirty="0" smtClean="0"/>
              <a:t> (7% католики </a:t>
            </a:r>
            <a:r>
              <a:rPr lang="ru-RU" dirty="0" err="1" smtClean="0"/>
              <a:t>і</a:t>
            </a:r>
            <a:r>
              <a:rPr lang="ru-RU" dirty="0" smtClean="0"/>
              <a:t> 1% </a:t>
            </a:r>
            <a:r>
              <a:rPr lang="ru-RU" dirty="0" err="1" smtClean="0"/>
              <a:t>протестанти</a:t>
            </a:r>
            <a:r>
              <a:rPr lang="ru-RU" dirty="0" smtClean="0"/>
              <a:t>), 3% </a:t>
            </a:r>
            <a:r>
              <a:rPr lang="ru-RU" dirty="0" err="1" smtClean="0"/>
              <a:t>дотримуються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</a:t>
            </a:r>
            <a:r>
              <a:rPr lang="ru-RU" dirty="0" err="1" smtClean="0"/>
              <a:t>синкретичної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</a:t>
            </a:r>
            <a:r>
              <a:rPr lang="ru-RU" dirty="0" err="1" smtClean="0"/>
              <a:t>Као</a:t>
            </a:r>
            <a:r>
              <a:rPr lang="ru-RU" dirty="0" smtClean="0"/>
              <a:t> Дай.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78632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Діюча</a:t>
            </a:r>
            <a:r>
              <a:rPr lang="ru-RU" dirty="0" smtClean="0"/>
              <a:t> </a:t>
            </a:r>
            <a:r>
              <a:rPr lang="ru-RU" dirty="0" err="1" smtClean="0"/>
              <a:t>буддійська</a:t>
            </a:r>
            <a:r>
              <a:rPr lang="ru-RU" dirty="0" smtClean="0"/>
              <a:t> пагода в м. </a:t>
            </a:r>
            <a:r>
              <a:rPr lang="ru-RU" dirty="0" err="1" smtClean="0"/>
              <a:t>Хошіміне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0"/>
            <a:ext cx="4032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4037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33375"/>
            <a:ext cx="4567238" cy="6335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785794"/>
            <a:ext cx="3643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в </a:t>
            </a:r>
            <a:r>
              <a:rPr lang="ru-RU" dirty="0" err="1" smtClean="0"/>
              <a:t>уяві</a:t>
            </a:r>
            <a:r>
              <a:rPr lang="ru-RU" dirty="0" smtClean="0"/>
              <a:t> образ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обіймів</a:t>
            </a:r>
            <a:r>
              <a:rPr lang="ru-RU" dirty="0" smtClean="0"/>
              <a:t> </a:t>
            </a:r>
            <a:r>
              <a:rPr lang="ru-RU" dirty="0" err="1" smtClean="0"/>
              <a:t>десятиліттями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біжать</a:t>
            </a:r>
            <a:r>
              <a:rPr lang="ru-RU" dirty="0" smtClean="0"/>
              <a:t> в </a:t>
            </a:r>
            <a:r>
              <a:rPr lang="ru-RU" dirty="0" err="1" smtClean="0"/>
              <a:t>укриття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бомб, </a:t>
            </a:r>
            <a:r>
              <a:rPr lang="ru-RU" dirty="0" err="1" smtClean="0"/>
              <a:t>зенітки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б'ють</a:t>
            </a:r>
            <a:r>
              <a:rPr lang="ru-RU" dirty="0" smtClean="0"/>
              <a:t> в небо.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ж </a:t>
            </a:r>
            <a:r>
              <a:rPr lang="ru-RU" dirty="0" err="1" smtClean="0"/>
              <a:t>спливаючі</a:t>
            </a:r>
            <a:r>
              <a:rPr lang="ru-RU" dirty="0" smtClean="0"/>
              <a:t> в </a:t>
            </a:r>
            <a:r>
              <a:rPr lang="ru-RU" dirty="0" err="1" smtClean="0"/>
              <a:t>пам'яті</a:t>
            </a:r>
            <a:r>
              <a:rPr lang="ru-RU" dirty="0" smtClean="0"/>
              <a:t>,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мальовнича</a:t>
            </a:r>
            <a:r>
              <a:rPr lang="ru-RU" dirty="0" smtClean="0"/>
              <a:t> Бухта </a:t>
            </a:r>
            <a:r>
              <a:rPr lang="ru-RU" dirty="0" err="1" smtClean="0"/>
              <a:t>Халонг</a:t>
            </a:r>
            <a:r>
              <a:rPr lang="ru-RU" dirty="0" smtClean="0"/>
              <a:t>, </a:t>
            </a:r>
            <a:r>
              <a:rPr lang="ru-RU" dirty="0" err="1" smtClean="0"/>
              <a:t>селяни</a:t>
            </a:r>
            <a:r>
              <a:rPr lang="ru-RU" dirty="0" smtClean="0"/>
              <a:t> на </a:t>
            </a:r>
            <a:r>
              <a:rPr lang="ru-RU" dirty="0" err="1" smtClean="0"/>
              <a:t>безкрайніх</a:t>
            </a:r>
            <a:r>
              <a:rPr lang="ru-RU" dirty="0" smtClean="0"/>
              <a:t> </a:t>
            </a:r>
            <a:r>
              <a:rPr lang="ru-RU" dirty="0" err="1" smtClean="0"/>
              <a:t>рисових</a:t>
            </a:r>
            <a:r>
              <a:rPr lang="ru-RU" dirty="0" smtClean="0"/>
              <a:t> полях,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трикутні</a:t>
            </a:r>
            <a:r>
              <a:rPr lang="ru-RU" dirty="0" smtClean="0"/>
              <a:t> </a:t>
            </a:r>
            <a:r>
              <a:rPr lang="ru-RU" dirty="0" err="1" smtClean="0"/>
              <a:t>капелюхи</a:t>
            </a:r>
            <a:r>
              <a:rPr lang="ru-RU" dirty="0" smtClean="0"/>
              <a:t> ... </a:t>
            </a:r>
          </a:p>
          <a:p>
            <a:r>
              <a:rPr lang="ru-RU" dirty="0" err="1" smtClean="0"/>
              <a:t>Однак</a:t>
            </a:r>
            <a:r>
              <a:rPr lang="ru-RU" dirty="0" smtClean="0"/>
              <a:t> правдою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зуміла</a:t>
            </a:r>
            <a:r>
              <a:rPr lang="ru-RU" dirty="0" smtClean="0"/>
              <a:t> </a:t>
            </a:r>
            <a:r>
              <a:rPr lang="ru-RU" dirty="0" err="1" smtClean="0"/>
              <a:t>піднятися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розрухи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себе в </a:t>
            </a:r>
            <a:r>
              <a:rPr lang="ru-RU" dirty="0" err="1" smtClean="0"/>
              <a:t>якості</a:t>
            </a:r>
            <a:r>
              <a:rPr lang="ru-RU" dirty="0" smtClean="0"/>
              <a:t> потужного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торгового </a:t>
            </a:r>
            <a:r>
              <a:rPr lang="ru-RU" dirty="0" err="1" smtClean="0"/>
              <a:t>вузла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7115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/>
                </a:solidFill>
                <a:latin typeface="Monotype Corsiva" pitchFamily="66" charset="0"/>
              </a:rPr>
              <a:t>Соціалістична</a:t>
            </a: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Monotype Corsiva" pitchFamily="66" charset="0"/>
              </a:rPr>
              <a:t>Республіка</a:t>
            </a: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Monotype Corsiva" pitchFamily="66" charset="0"/>
              </a:rPr>
              <a:t>В'єтнам</a:t>
            </a: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err="1">
                <a:solidFill>
                  <a:schemeClr val="tx2"/>
                </a:solidFill>
                <a:latin typeface="Monotype Corsiva" pitchFamily="66" charset="0"/>
              </a:rPr>
              <a:t>Cộng Hòa</a:t>
            </a: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Monotype Corsiva" pitchFamily="66" charset="0"/>
              </a:rPr>
              <a:t>Xã</a:t>
            </a: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Monotype Corsiva" pitchFamily="66" charset="0"/>
              </a:rPr>
              <a:t>Hội Chủ Nghĩa</a:t>
            </a:r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Monotype Corsiva" pitchFamily="66" charset="0"/>
              </a:rPr>
              <a:t>Việt Nam</a:t>
            </a:r>
            <a:r>
              <a:rPr lang="ru-RU" sz="36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65" name="Picture 9" descr="vetn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412875"/>
            <a:ext cx="3333750" cy="2667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6" name="Picture 10" descr="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292600"/>
            <a:ext cx="3527425" cy="2357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164305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Дата </a:t>
            </a:r>
            <a:r>
              <a:rPr lang="ru-RU" dirty="0" err="1" smtClean="0"/>
              <a:t>незалежності</a:t>
            </a:r>
            <a:r>
              <a:rPr lang="ru-RU" dirty="0" smtClean="0"/>
              <a:t> 2 </a:t>
            </a:r>
            <a:r>
              <a:rPr lang="ru-RU" dirty="0" err="1" smtClean="0"/>
              <a:t>вересня</a:t>
            </a:r>
            <a:r>
              <a:rPr lang="ru-RU" dirty="0" smtClean="0"/>
              <a:t> 1945 (</a:t>
            </a:r>
            <a:r>
              <a:rPr lang="ru-RU" dirty="0" err="1" smtClean="0"/>
              <a:t>проголошена</a:t>
            </a:r>
            <a:r>
              <a:rPr lang="ru-RU" dirty="0" smtClean="0"/>
              <a:t>) </a:t>
            </a:r>
          </a:p>
          <a:p>
            <a:r>
              <a:rPr lang="ru-RU" dirty="0" smtClean="0"/>
              <a:t>1954 (</a:t>
            </a:r>
            <a:r>
              <a:rPr lang="ru-RU" dirty="0" err="1" smtClean="0"/>
              <a:t>Визнано</a:t>
            </a:r>
            <a:r>
              <a:rPr lang="ru-RU" dirty="0" smtClean="0"/>
              <a:t>)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Вєтнамська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Столиця</a:t>
            </a:r>
            <a:r>
              <a:rPr lang="ru-RU" dirty="0" smtClean="0"/>
              <a:t> Ханой </a:t>
            </a:r>
          </a:p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Хошімін</a:t>
            </a:r>
            <a:r>
              <a:rPr lang="ru-RU" dirty="0" smtClean="0"/>
              <a:t>, Ханой </a:t>
            </a:r>
          </a:p>
          <a:p>
            <a:r>
              <a:rPr lang="ru-RU" dirty="0" smtClean="0"/>
              <a:t>Форма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однопартійною</a:t>
            </a:r>
            <a:r>
              <a:rPr lang="ru-RU" dirty="0" smtClean="0"/>
              <a:t> системою </a:t>
            </a:r>
          </a:p>
          <a:p>
            <a:r>
              <a:rPr lang="ru-RU" dirty="0" smtClean="0"/>
              <a:t>Президент </a:t>
            </a:r>
            <a:r>
              <a:rPr lang="ru-RU" dirty="0" err="1" smtClean="0"/>
              <a:t>Нгуєн</a:t>
            </a:r>
            <a:r>
              <a:rPr lang="ru-RU" dirty="0" smtClean="0"/>
              <a:t> </a:t>
            </a:r>
            <a:r>
              <a:rPr lang="ru-RU" dirty="0" err="1" smtClean="0"/>
              <a:t>Мінь</a:t>
            </a:r>
            <a:r>
              <a:rPr lang="ru-RU" dirty="0" smtClean="0"/>
              <a:t> </a:t>
            </a:r>
            <a:r>
              <a:rPr lang="ru-RU" dirty="0" err="1" smtClean="0"/>
              <a:t>ЧіетПремьер-міністр</a:t>
            </a:r>
            <a:r>
              <a:rPr lang="ru-RU" dirty="0" smtClean="0"/>
              <a:t> </a:t>
            </a:r>
            <a:r>
              <a:rPr lang="ru-RU" dirty="0" err="1" smtClean="0"/>
              <a:t>Нгуен</a:t>
            </a:r>
            <a:r>
              <a:rPr lang="ru-RU" dirty="0" smtClean="0"/>
              <a:t> Тан </a:t>
            </a:r>
            <a:r>
              <a:rPr lang="ru-RU" dirty="0" err="1" smtClean="0"/>
              <a:t>ЗунгТерріторія</a:t>
            </a:r>
            <a:r>
              <a:rPr lang="ru-RU" dirty="0" smtClean="0"/>
              <a:t> 65-а у </a:t>
            </a:r>
            <a:r>
              <a:rPr lang="ru-RU" dirty="0" err="1" smtClean="0"/>
              <a:t>світі</a:t>
            </a:r>
            <a:r>
              <a:rPr lang="ru-RU" dirty="0" smtClean="0"/>
              <a:t> (329 560 км ²) </a:t>
            </a:r>
          </a:p>
          <a:p>
            <a:r>
              <a:rPr lang="ru-RU" dirty="0" smtClean="0"/>
              <a:t>1,3% </a:t>
            </a:r>
            <a:r>
              <a:rPr lang="ru-RU" dirty="0" err="1" smtClean="0"/>
              <a:t>водної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Населення</a:t>
            </a:r>
            <a:r>
              <a:rPr lang="ru-RU" dirty="0" smtClean="0"/>
              <a:t> • </a:t>
            </a:r>
            <a:r>
              <a:rPr lang="ru-RU" dirty="0" err="1" smtClean="0"/>
              <a:t>Всього</a:t>
            </a:r>
            <a:r>
              <a:rPr lang="ru-RU" dirty="0" smtClean="0"/>
              <a:t> (2005) 83535576 </a:t>
            </a:r>
            <a:r>
              <a:rPr lang="ru-RU" dirty="0" err="1" smtClean="0"/>
              <a:t>чол</a:t>
            </a:r>
            <a:r>
              <a:rPr lang="ru-RU" dirty="0" smtClean="0"/>
              <a:t>. • </a:t>
            </a:r>
            <a:r>
              <a:rPr lang="ru-RU" dirty="0" err="1" smtClean="0"/>
              <a:t>Щільність</a:t>
            </a:r>
            <a:r>
              <a:rPr lang="ru-RU" dirty="0" smtClean="0"/>
              <a:t> 13-е у </a:t>
            </a:r>
            <a:r>
              <a:rPr lang="ru-RU" dirty="0" err="1" smtClean="0"/>
              <a:t>світі</a:t>
            </a:r>
            <a:r>
              <a:rPr lang="ru-RU" dirty="0" smtClean="0"/>
              <a:t> 253 </a:t>
            </a:r>
            <a:r>
              <a:rPr lang="ru-RU" dirty="0" err="1" smtClean="0"/>
              <a:t>чол</a:t>
            </a:r>
            <a:r>
              <a:rPr lang="ru-RU" dirty="0" smtClean="0"/>
              <a:t>. / км ² </a:t>
            </a:r>
          </a:p>
          <a:p>
            <a:r>
              <a:rPr lang="ru-RU" dirty="0" smtClean="0"/>
              <a:t>ВВП $ 81,328 </a:t>
            </a:r>
            <a:r>
              <a:rPr lang="ru-RU" dirty="0" err="1" smtClean="0"/>
              <a:t>млрдВалюта</a:t>
            </a:r>
            <a:r>
              <a:rPr lang="ru-RU" dirty="0" smtClean="0"/>
              <a:t> </a:t>
            </a:r>
            <a:r>
              <a:rPr lang="ru-RU" dirty="0" err="1" smtClean="0"/>
              <a:t>в'єтнамських</a:t>
            </a:r>
            <a:r>
              <a:rPr lang="ru-RU" dirty="0" smtClean="0"/>
              <a:t> </a:t>
            </a:r>
            <a:r>
              <a:rPr lang="ru-RU" dirty="0" err="1" smtClean="0"/>
              <a:t>донгів</a:t>
            </a:r>
            <a:r>
              <a:rPr lang="ru-RU" dirty="0" smtClean="0"/>
              <a:t> (</a:t>
            </a:r>
            <a:r>
              <a:rPr lang="en-US" dirty="0" smtClean="0"/>
              <a:t>VND)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27han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383px-Рельеф_Вьетна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3952875" cy="6192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642918"/>
            <a:ext cx="4000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На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Лаосом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Камбоджею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-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Китаєм</a:t>
            </a:r>
            <a:r>
              <a:rPr lang="ru-RU" sz="2000" dirty="0" smtClean="0"/>
              <a:t>.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сходу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омивається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Південно-Китайським</a:t>
            </a:r>
            <a:r>
              <a:rPr lang="ru-RU" sz="2000" dirty="0" smtClean="0"/>
              <a:t> морем. </a:t>
            </a:r>
          </a:p>
          <a:p>
            <a:r>
              <a:rPr lang="ru-RU" sz="2000" dirty="0" err="1" smtClean="0"/>
              <a:t>В'єтнам</a:t>
            </a:r>
            <a:r>
              <a:rPr lang="ru-RU" sz="2000" dirty="0" smtClean="0"/>
              <a:t> </a:t>
            </a:r>
            <a:r>
              <a:rPr lang="ru-RU" sz="2000" dirty="0" err="1" smtClean="0"/>
              <a:t>ділиться</a:t>
            </a:r>
            <a:r>
              <a:rPr lang="ru-RU" sz="2000" dirty="0" smtClean="0"/>
              <a:t> на 59 </a:t>
            </a:r>
            <a:r>
              <a:rPr lang="ru-RU" sz="2000" dirty="0" err="1" smtClean="0"/>
              <a:t>провінцій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Назва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: «</a:t>
            </a:r>
            <a:r>
              <a:rPr lang="en-US" sz="2000" dirty="0" err="1" smtClean="0"/>
              <a:t>Việt</a:t>
            </a:r>
            <a:r>
              <a:rPr lang="en-US" sz="2000" dirty="0" smtClean="0"/>
              <a:t>» </a:t>
            </a:r>
            <a:r>
              <a:rPr lang="ru-RU" sz="2000" dirty="0" err="1" smtClean="0"/>
              <a:t>означає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титульну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націю</a:t>
            </a:r>
            <a:r>
              <a:rPr lang="ru-RU" sz="2000" dirty="0" smtClean="0"/>
              <a:t> - </a:t>
            </a:r>
            <a:r>
              <a:rPr lang="ru-RU" sz="2000" dirty="0" err="1" smtClean="0"/>
              <a:t>в'ється</a:t>
            </a:r>
            <a:r>
              <a:rPr lang="ru-RU" sz="2000" dirty="0" smtClean="0"/>
              <a:t>, а «</a:t>
            </a:r>
            <a:r>
              <a:rPr lang="en-US" sz="2000" dirty="0" smtClean="0"/>
              <a:t>Nam» - «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». 	</a:t>
            </a:r>
            <a:r>
              <a:rPr lang="ru-RU" sz="2000" dirty="0" err="1" smtClean="0"/>
              <a:t>Етимологія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взаємовідношенням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сусідом</a:t>
            </a:r>
            <a:r>
              <a:rPr lang="ru-RU" sz="2000" dirty="0" smtClean="0"/>
              <a:t> - </a:t>
            </a:r>
            <a:r>
              <a:rPr lang="ru-RU" sz="2000" dirty="0" err="1" smtClean="0"/>
              <a:t>Китаєм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вони, на </a:t>
            </a:r>
            <a:r>
              <a:rPr lang="ru-RU" sz="2000" dirty="0" err="1" smtClean="0"/>
              <a:t>відміну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«</a:t>
            </a:r>
            <a:r>
              <a:rPr lang="ru-RU" sz="2000" dirty="0" err="1" smtClean="0"/>
              <a:t>Південної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в'ється</a:t>
            </a:r>
            <a:r>
              <a:rPr lang="ru-RU" sz="2000" dirty="0" smtClean="0"/>
              <a:t>»,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: «</a:t>
            </a:r>
            <a:r>
              <a:rPr lang="ru-RU" sz="2000" dirty="0" err="1" smtClean="0"/>
              <a:t>Північна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19_Halon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141663"/>
            <a:ext cx="5257800" cy="3475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000108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Цивілізація</a:t>
            </a:r>
            <a:r>
              <a:rPr lang="ru-RU" dirty="0" smtClean="0"/>
              <a:t> </a:t>
            </a:r>
            <a:r>
              <a:rPr lang="ru-RU" dirty="0" err="1" smtClean="0"/>
              <a:t>в'єтів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в </a:t>
            </a:r>
            <a:r>
              <a:rPr lang="ru-RU" dirty="0" err="1" smtClean="0"/>
              <a:t>басейні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.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в </a:t>
            </a:r>
            <a:r>
              <a:rPr lang="en-US" dirty="0" smtClean="0"/>
              <a:t>III </a:t>
            </a:r>
            <a:r>
              <a:rPr lang="ru-RU" dirty="0" err="1" smtClean="0"/>
              <a:t>столітті</a:t>
            </a:r>
            <a:r>
              <a:rPr lang="ru-RU" dirty="0" smtClean="0"/>
              <a:t> до н. Е.. Король </a:t>
            </a:r>
            <a:r>
              <a:rPr lang="ru-RU" dirty="0" err="1" smtClean="0"/>
              <a:t>Хунг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старшим </a:t>
            </a:r>
            <a:r>
              <a:rPr lang="ru-RU" dirty="0" err="1" smtClean="0"/>
              <a:t>сином</a:t>
            </a:r>
            <a:r>
              <a:rPr lang="ru-RU" dirty="0" smtClean="0"/>
              <a:t> Дракона Лак Лонг </a:t>
            </a:r>
            <a:r>
              <a:rPr lang="ru-RU" dirty="0" err="1" smtClean="0"/>
              <a:t>Куанана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феї-птиці</a:t>
            </a:r>
            <a:r>
              <a:rPr lang="ru-RU" dirty="0" smtClean="0"/>
              <a:t> Ау Ко,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столицю</a:t>
            </a:r>
            <a:r>
              <a:rPr lang="ru-RU" dirty="0" smtClean="0"/>
              <a:t> в </a:t>
            </a:r>
            <a:r>
              <a:rPr lang="ru-RU" dirty="0" err="1" smtClean="0"/>
              <a:t>Фонг</a:t>
            </a:r>
            <a:r>
              <a:rPr lang="ru-RU" dirty="0" smtClean="0"/>
              <a:t> </a:t>
            </a:r>
            <a:r>
              <a:rPr lang="ru-RU" dirty="0" err="1" smtClean="0"/>
              <a:t>Тяу</a:t>
            </a:r>
            <a:r>
              <a:rPr lang="ru-RU" dirty="0" smtClean="0"/>
              <a:t> (</a:t>
            </a:r>
            <a:r>
              <a:rPr lang="ru-RU" dirty="0" err="1" smtClean="0"/>
              <a:t>нинішня</a:t>
            </a:r>
            <a:r>
              <a:rPr lang="ru-RU" dirty="0" smtClean="0"/>
              <a:t> </a:t>
            </a:r>
            <a:r>
              <a:rPr lang="ru-RU" dirty="0" err="1" smtClean="0"/>
              <a:t>провінція</a:t>
            </a:r>
            <a:r>
              <a:rPr lang="ru-RU" dirty="0" smtClean="0"/>
              <a:t> </a:t>
            </a:r>
            <a:r>
              <a:rPr lang="ru-RU" dirty="0" err="1" smtClean="0"/>
              <a:t>Вінь</a:t>
            </a:r>
            <a:r>
              <a:rPr lang="ru-RU" dirty="0" smtClean="0"/>
              <a:t> Фу), </a:t>
            </a:r>
            <a:r>
              <a:rPr lang="ru-RU" dirty="0" err="1" smtClean="0"/>
              <a:t>поклав</a:t>
            </a:r>
            <a:r>
              <a:rPr lang="ru-RU" dirty="0" smtClean="0"/>
              <a:t> початок </a:t>
            </a:r>
            <a:r>
              <a:rPr lang="ru-RU" dirty="0" err="1" smtClean="0"/>
              <a:t>династії</a:t>
            </a:r>
            <a:r>
              <a:rPr lang="ru-RU" dirty="0" smtClean="0"/>
              <a:t> </a:t>
            </a:r>
            <a:r>
              <a:rPr lang="ru-RU" dirty="0" err="1" smtClean="0"/>
              <a:t>Хунг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назвав свою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Ванланг</a:t>
            </a:r>
            <a:r>
              <a:rPr lang="ru-RU" dirty="0" smtClean="0"/>
              <a:t>. 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Королівство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100 року,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В'єтнам</a:t>
            </a:r>
            <a:r>
              <a:rPr lang="ru-RU" dirty="0" smtClean="0"/>
              <a:t> входив до складу Китаю.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04410" y="214290"/>
            <a:ext cx="2535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180px-Французский_Вьетн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692150"/>
            <a:ext cx="2665413" cy="576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58579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в </a:t>
            </a:r>
            <a:r>
              <a:rPr lang="ru-RU" dirty="0" err="1" smtClean="0"/>
              <a:t>колоніальну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штучно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три </a:t>
            </a:r>
            <a:r>
              <a:rPr lang="ru-RU" dirty="0" err="1" smtClean="0"/>
              <a:t>частини</a:t>
            </a:r>
            <a:r>
              <a:rPr lang="ru-RU" dirty="0" smtClean="0"/>
              <a:t> - </a:t>
            </a:r>
            <a:r>
              <a:rPr lang="ru-RU" dirty="0" err="1" smtClean="0"/>
              <a:t>колонію</a:t>
            </a:r>
            <a:r>
              <a:rPr lang="ru-RU" dirty="0" smtClean="0"/>
              <a:t> </a:t>
            </a:r>
            <a:r>
              <a:rPr lang="ru-RU" dirty="0" err="1" smtClean="0"/>
              <a:t>Кохінхіна</a:t>
            </a:r>
            <a:r>
              <a:rPr lang="ru-RU" dirty="0" smtClean="0"/>
              <a:t> (</a:t>
            </a:r>
            <a:r>
              <a:rPr lang="ru-RU" dirty="0" err="1" smtClean="0"/>
              <a:t>Південний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), </a:t>
            </a:r>
            <a:r>
              <a:rPr lang="ru-RU" dirty="0" err="1" smtClean="0"/>
              <a:t>протекторати</a:t>
            </a:r>
            <a:r>
              <a:rPr lang="ru-RU" dirty="0" smtClean="0"/>
              <a:t> Аннам (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Тонкін</a:t>
            </a:r>
            <a:r>
              <a:rPr lang="ru-RU" dirty="0" smtClean="0"/>
              <a:t> (</a:t>
            </a:r>
            <a:r>
              <a:rPr lang="ru-RU" dirty="0" err="1" smtClean="0"/>
              <a:t>Північний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) .. </a:t>
            </a:r>
          </a:p>
          <a:p>
            <a:r>
              <a:rPr lang="ru-RU" dirty="0" smtClean="0"/>
              <a:t>До 1930-х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, </a:t>
            </a:r>
            <a:r>
              <a:rPr lang="ru-RU" dirty="0" err="1" smtClean="0"/>
              <a:t>очолюване</a:t>
            </a:r>
            <a:r>
              <a:rPr lang="ru-RU" dirty="0" smtClean="0"/>
              <a:t> </a:t>
            </a:r>
            <a:r>
              <a:rPr lang="ru-RU" dirty="0" err="1" smtClean="0"/>
              <a:t>Комуністичною</a:t>
            </a:r>
            <a:r>
              <a:rPr lang="ru-RU" dirty="0" smtClean="0"/>
              <a:t> </a:t>
            </a:r>
            <a:r>
              <a:rPr lang="ru-RU" dirty="0" err="1" smtClean="0"/>
              <a:t>партією</a:t>
            </a:r>
            <a:r>
              <a:rPr lang="ru-RU" dirty="0" smtClean="0"/>
              <a:t> </a:t>
            </a:r>
            <a:r>
              <a:rPr lang="ru-RU" dirty="0" err="1" smtClean="0"/>
              <a:t>Індокитаю</a:t>
            </a:r>
            <a:r>
              <a:rPr lang="ru-RU" dirty="0" smtClean="0"/>
              <a:t> (</a:t>
            </a:r>
            <a:r>
              <a:rPr lang="ru-RU" dirty="0" err="1" smtClean="0"/>
              <a:t>лідер</a:t>
            </a:r>
            <a:r>
              <a:rPr lang="ru-RU" dirty="0" smtClean="0"/>
              <a:t> - Хо </a:t>
            </a:r>
            <a:r>
              <a:rPr lang="ru-RU" dirty="0" err="1" smtClean="0"/>
              <a:t>Ши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). У роки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захоплений</a:t>
            </a:r>
            <a:r>
              <a:rPr lang="ru-RU" dirty="0" smtClean="0"/>
              <a:t> </a:t>
            </a:r>
            <a:r>
              <a:rPr lang="ru-RU" dirty="0" err="1" smtClean="0"/>
              <a:t>японцями</a:t>
            </a:r>
            <a:r>
              <a:rPr lang="ru-RU" dirty="0" smtClean="0"/>
              <a:t>.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японці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змушені</a:t>
            </a:r>
            <a:r>
              <a:rPr lang="ru-RU" dirty="0" smtClean="0"/>
              <a:t> </a:t>
            </a:r>
            <a:r>
              <a:rPr lang="ru-RU" dirty="0" err="1" smtClean="0"/>
              <a:t>вивести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для </a:t>
            </a:r>
            <a:r>
              <a:rPr lang="ru-RU" dirty="0" err="1" smtClean="0"/>
              <a:t>посилення</a:t>
            </a:r>
            <a:r>
              <a:rPr lang="ru-RU" dirty="0" smtClean="0"/>
              <a:t> оборони </a:t>
            </a:r>
            <a:r>
              <a:rPr lang="ru-RU" dirty="0" err="1" smtClean="0"/>
              <a:t>Японії</a:t>
            </a:r>
            <a:r>
              <a:rPr lang="ru-RU" dirty="0" smtClean="0"/>
              <a:t> та </a:t>
            </a:r>
            <a:r>
              <a:rPr lang="ru-RU" dirty="0" err="1" smtClean="0"/>
              <a:t>Маньчжурії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Скориставшись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вакуумом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комуністи</a:t>
            </a:r>
            <a:r>
              <a:rPr lang="ru-RU" dirty="0" smtClean="0"/>
              <a:t> в </a:t>
            </a:r>
            <a:r>
              <a:rPr lang="ru-RU" dirty="0" err="1" smtClean="0"/>
              <a:t>серпні</a:t>
            </a:r>
            <a:r>
              <a:rPr lang="ru-RU" dirty="0" smtClean="0"/>
              <a:t> 1945 року </a:t>
            </a:r>
            <a:r>
              <a:rPr lang="ru-RU" dirty="0" err="1" smtClean="0"/>
              <a:t>ліквідували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 </a:t>
            </a:r>
            <a:r>
              <a:rPr lang="ru-RU" dirty="0" err="1" smtClean="0"/>
              <a:t>колоніальній</a:t>
            </a:r>
            <a:r>
              <a:rPr lang="ru-RU" dirty="0" smtClean="0"/>
              <a:t> </a:t>
            </a:r>
            <a:r>
              <a:rPr lang="ru-RU" dirty="0" err="1" smtClean="0"/>
              <a:t>адміністрації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2 </a:t>
            </a:r>
            <a:r>
              <a:rPr lang="ru-RU" dirty="0" err="1" smtClean="0"/>
              <a:t>вересня</a:t>
            </a:r>
            <a:r>
              <a:rPr lang="ru-RU" dirty="0" smtClean="0"/>
              <a:t> 1945 </a:t>
            </a:r>
            <a:r>
              <a:rPr lang="ru-RU" dirty="0" err="1" smtClean="0"/>
              <a:t>оприлюднили</a:t>
            </a:r>
            <a:r>
              <a:rPr lang="ru-RU" dirty="0" smtClean="0"/>
              <a:t> </a:t>
            </a:r>
            <a:r>
              <a:rPr lang="ru-RU" dirty="0" err="1" smtClean="0"/>
              <a:t>Декларацію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.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1945 року ввела </a:t>
            </a:r>
            <a:r>
              <a:rPr lang="ru-RU" dirty="0" err="1" smtClean="0"/>
              <a:t>війська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поклало</a:t>
            </a:r>
            <a:r>
              <a:rPr lang="ru-RU" dirty="0" smtClean="0"/>
              <a:t> початок «</a:t>
            </a:r>
            <a:r>
              <a:rPr lang="ru-RU" dirty="0" err="1" smtClean="0"/>
              <a:t>Війні</a:t>
            </a:r>
            <a:r>
              <a:rPr lang="ru-RU" dirty="0" smtClean="0"/>
              <a:t> Опору».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бійці</a:t>
            </a:r>
            <a:r>
              <a:rPr lang="ru-RU" dirty="0" smtClean="0"/>
              <a:t> </a:t>
            </a:r>
            <a:r>
              <a:rPr lang="ru-RU" dirty="0" err="1" smtClean="0"/>
              <a:t>В'єтмінь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партизанські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</a:t>
            </a:r>
            <a:r>
              <a:rPr lang="ru-RU" dirty="0" err="1" smtClean="0"/>
              <a:t>зуміли</a:t>
            </a:r>
            <a:r>
              <a:rPr lang="ru-RU" dirty="0" smtClean="0"/>
              <a:t> </a:t>
            </a:r>
            <a:r>
              <a:rPr lang="ru-RU" dirty="0" err="1" smtClean="0"/>
              <a:t>виснажити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французів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, посилившись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КНР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Союзу, </a:t>
            </a:r>
            <a:r>
              <a:rPr lang="ru-RU" dirty="0" err="1" smtClean="0"/>
              <a:t>завдали</a:t>
            </a:r>
            <a:r>
              <a:rPr lang="ru-RU" dirty="0" smtClean="0"/>
              <a:t> </a:t>
            </a:r>
            <a:r>
              <a:rPr lang="ru-RU" dirty="0" err="1" smtClean="0"/>
              <a:t>колоніальної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низку </a:t>
            </a:r>
            <a:r>
              <a:rPr lang="ru-RU" dirty="0" err="1" smtClean="0"/>
              <a:t>поразок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85725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Влітку</a:t>
            </a:r>
            <a:r>
              <a:rPr lang="ru-RU" sz="2000" dirty="0" smtClean="0"/>
              <a:t> 1954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підписані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Женевські</a:t>
            </a:r>
            <a:r>
              <a:rPr lang="ru-RU" sz="2000" dirty="0" smtClean="0"/>
              <a:t> угоди,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передбачали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В'єтнаму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виборів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сприяння</a:t>
            </a:r>
            <a:r>
              <a:rPr lang="ru-RU" sz="2000" dirty="0" smtClean="0"/>
              <a:t> США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зірвано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проголошена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Республіка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столицею в </a:t>
            </a:r>
            <a:r>
              <a:rPr lang="ru-RU" sz="2000" dirty="0" err="1" smtClean="0"/>
              <a:t>Сайгоні</a:t>
            </a:r>
            <a:r>
              <a:rPr lang="ru-RU" sz="2000" dirty="0" smtClean="0"/>
              <a:t>, яку </a:t>
            </a:r>
            <a:r>
              <a:rPr lang="ru-RU" sz="2000" dirty="0" err="1" smtClean="0"/>
              <a:t>очолив</a:t>
            </a:r>
            <a:r>
              <a:rPr lang="ru-RU" sz="2000" dirty="0" smtClean="0"/>
              <a:t> </a:t>
            </a:r>
            <a:r>
              <a:rPr lang="ru-RU" sz="2000" dirty="0" err="1" smtClean="0"/>
              <a:t>Нго</a:t>
            </a:r>
            <a:r>
              <a:rPr lang="ru-RU" sz="2000" dirty="0" smtClean="0"/>
              <a:t> </a:t>
            </a:r>
            <a:r>
              <a:rPr lang="ru-RU" sz="2000" dirty="0" err="1" smtClean="0"/>
              <a:t>Дінь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Зьем</a:t>
            </a:r>
            <a:r>
              <a:rPr lang="ru-RU" sz="2000" dirty="0" smtClean="0"/>
              <a:t>. У 1959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Демократичної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</a:t>
            </a:r>
            <a:r>
              <a:rPr lang="ru-RU" sz="2000" dirty="0" smtClean="0"/>
              <a:t> (ДРВ) </a:t>
            </a:r>
            <a:r>
              <a:rPr lang="ru-RU" sz="2000" dirty="0" err="1" smtClean="0"/>
              <a:t>прийшло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висновку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необхідність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силовим</a:t>
            </a:r>
            <a:r>
              <a:rPr lang="ru-RU" sz="2000" dirty="0" smtClean="0"/>
              <a:t> шляхом.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Національний</a:t>
            </a:r>
            <a:r>
              <a:rPr lang="ru-RU" sz="2000" dirty="0" smtClean="0"/>
              <a:t> фронт </a:t>
            </a:r>
            <a:r>
              <a:rPr lang="ru-RU" sz="2000" dirty="0" err="1" smtClean="0"/>
              <a:t>визволення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В'єтнаму</a:t>
            </a:r>
            <a:r>
              <a:rPr lang="ru-RU" sz="2000" dirty="0" smtClean="0"/>
              <a:t> (НФОЮВ,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як </a:t>
            </a:r>
            <a:r>
              <a:rPr lang="ru-RU" sz="2000" dirty="0" err="1" smtClean="0"/>
              <a:t>Вьетконг</a:t>
            </a:r>
            <a:r>
              <a:rPr lang="ru-RU" sz="2000" dirty="0" smtClean="0"/>
              <a:t>),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партизанськими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операціями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підривати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«сайгонского режиму». </a:t>
            </a:r>
          </a:p>
          <a:p>
            <a:r>
              <a:rPr lang="ru-RU" sz="2000" dirty="0" smtClean="0"/>
              <a:t>	До 1965 року НФОЮВ </a:t>
            </a:r>
            <a:r>
              <a:rPr lang="ru-RU" sz="2000" dirty="0" err="1" smtClean="0"/>
              <a:t>контролював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30%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В'єтнаму</a:t>
            </a:r>
            <a:r>
              <a:rPr lang="ru-RU" sz="2000" dirty="0" smtClean="0"/>
              <a:t>. США </a:t>
            </a:r>
            <a:r>
              <a:rPr lang="ru-RU" sz="2000" dirty="0" err="1" smtClean="0"/>
              <a:t>скористалися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Тонкінській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інцидентом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почали </a:t>
            </a:r>
            <a:r>
              <a:rPr lang="ru-RU" sz="2000" dirty="0" err="1" smtClean="0"/>
              <a:t>перекидання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Південний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боротьби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НФОЮВ. </a:t>
            </a:r>
            <a:r>
              <a:rPr lang="ru-RU" sz="2000" dirty="0" err="1" smtClean="0"/>
              <a:t>Почалася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війна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рішучі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партизанів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успішне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протистояння</a:t>
            </a:r>
            <a:r>
              <a:rPr lang="ru-RU" sz="2000" dirty="0" smtClean="0"/>
              <a:t> ДРВ </a:t>
            </a:r>
            <a:r>
              <a:rPr lang="ru-RU" sz="2000" dirty="0" err="1" smtClean="0"/>
              <a:t>авіанальоту</a:t>
            </a:r>
            <a:r>
              <a:rPr lang="ru-RU" sz="2000" dirty="0" smtClean="0"/>
              <a:t> (при </a:t>
            </a:r>
            <a:r>
              <a:rPr lang="ru-RU" sz="2000" dirty="0" err="1" smtClean="0"/>
              <a:t>значній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підтримці</a:t>
            </a:r>
            <a:r>
              <a:rPr lang="ru-RU" sz="2000" dirty="0" smtClean="0"/>
              <a:t> СРСР) </a:t>
            </a:r>
            <a:r>
              <a:rPr lang="ru-RU" sz="2000" dirty="0" err="1" smtClean="0"/>
              <a:t>змусили</a:t>
            </a:r>
            <a:r>
              <a:rPr lang="ru-RU" sz="2000" dirty="0" smtClean="0"/>
              <a:t> Вашингтон </a:t>
            </a:r>
            <a:r>
              <a:rPr lang="ru-RU" sz="2000" dirty="0" err="1" smtClean="0"/>
              <a:t>підписати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Паризькі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мирні</a:t>
            </a:r>
            <a:r>
              <a:rPr lang="ru-RU" sz="2000" dirty="0" smtClean="0"/>
              <a:t> угоди, за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американські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виводилися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В'єтнаму</a:t>
            </a:r>
            <a:r>
              <a:rPr lang="ru-RU" sz="2000" dirty="0" smtClean="0"/>
              <a:t>. 30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 1975 </a:t>
            </a:r>
            <a:r>
              <a:rPr lang="ru-RU" sz="2000" dirty="0" err="1" smtClean="0"/>
              <a:t>южновьетнамскіе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здали</a:t>
            </a:r>
            <a:r>
              <a:rPr lang="ru-RU" sz="2000" dirty="0" smtClean="0"/>
              <a:t> Сайгон,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завершено.</a:t>
            </a:r>
            <a:endParaRPr lang="ru-RU" sz="20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hin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85794"/>
            <a:ext cx="4570412" cy="3378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42148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У 1976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прийнята</a:t>
            </a:r>
            <a:r>
              <a:rPr lang="ru-RU" dirty="0" smtClean="0"/>
              <a:t> нова </a:t>
            </a: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Соціалістичної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В'єтнам</a:t>
            </a:r>
            <a:r>
              <a:rPr lang="ru-RU" dirty="0" smtClean="0"/>
              <a:t> (СРВ). </a:t>
            </a: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	У </a:t>
            </a:r>
            <a:r>
              <a:rPr lang="ru-RU" dirty="0" err="1" smtClean="0"/>
              <a:t>грудні</a:t>
            </a:r>
            <a:r>
              <a:rPr lang="ru-RU" dirty="0" smtClean="0"/>
              <a:t> 1978 року </a:t>
            </a:r>
            <a:r>
              <a:rPr lang="ru-RU" dirty="0" err="1" smtClean="0"/>
              <a:t>в'єтнамські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агресію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до </a:t>
            </a:r>
            <a:r>
              <a:rPr lang="ru-RU" dirty="0" err="1" smtClean="0"/>
              <a:t>Камбоджі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повалили режим Пол Пота,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різке</a:t>
            </a:r>
            <a:r>
              <a:rPr lang="ru-RU" dirty="0" smtClean="0"/>
              <a:t> </a:t>
            </a:r>
            <a:r>
              <a:rPr lang="ru-RU" dirty="0" err="1" smtClean="0"/>
              <a:t>невдоволення</a:t>
            </a:r>
            <a:r>
              <a:rPr lang="ru-RU" dirty="0" smtClean="0"/>
              <a:t> КНР.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навесні</a:t>
            </a:r>
            <a:r>
              <a:rPr lang="ru-RU" dirty="0" smtClean="0"/>
              <a:t> 1979 року </a:t>
            </a:r>
            <a:r>
              <a:rPr lang="ru-RU" dirty="0" err="1" smtClean="0"/>
              <a:t>сталася</a:t>
            </a:r>
            <a:r>
              <a:rPr lang="ru-RU" dirty="0" smtClean="0"/>
              <a:t> </a:t>
            </a:r>
            <a:r>
              <a:rPr lang="ru-RU" dirty="0" err="1" smtClean="0"/>
              <a:t>китайсько-в'єтнамська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. </a:t>
            </a:r>
            <a:r>
              <a:rPr lang="ru-RU" dirty="0" err="1" smtClean="0"/>
              <a:t>Дипломатичне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СРСР </a:t>
            </a:r>
            <a:r>
              <a:rPr lang="ru-RU" dirty="0" err="1" smtClean="0"/>
              <a:t>змусило</a:t>
            </a:r>
            <a:r>
              <a:rPr lang="ru-RU" dirty="0" smtClean="0"/>
              <a:t> КНР </a:t>
            </a:r>
            <a:r>
              <a:rPr lang="ru-RU" dirty="0" err="1" smtClean="0"/>
              <a:t>відмовитися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подальших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на </a:t>
            </a:r>
            <a:r>
              <a:rPr lang="ru-RU" dirty="0" err="1" smtClean="0"/>
              <a:t>китайсько-в'єтнамської</a:t>
            </a:r>
            <a:r>
              <a:rPr lang="ru-RU" dirty="0" smtClean="0"/>
              <a:t> </a:t>
            </a:r>
            <a:r>
              <a:rPr lang="ru-RU" dirty="0" err="1" smtClean="0"/>
              <a:t>кордоні</a:t>
            </a:r>
            <a:r>
              <a:rPr lang="ru-RU" dirty="0" smtClean="0"/>
              <a:t>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збройні</a:t>
            </a:r>
            <a:r>
              <a:rPr lang="ru-RU" dirty="0" smtClean="0"/>
              <a:t> </a:t>
            </a:r>
            <a:r>
              <a:rPr lang="ru-RU" dirty="0" err="1" smtClean="0"/>
              <a:t>інциденти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29198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</a:t>
            </a:r>
            <a:r>
              <a:rPr lang="ru-RU" dirty="0" err="1" smtClean="0"/>
              <a:t>даний</a:t>
            </a:r>
            <a:r>
              <a:rPr lang="ru-RU" dirty="0" smtClean="0"/>
              <a:t> час у </a:t>
            </a:r>
            <a:r>
              <a:rPr lang="ru-RU" dirty="0" err="1" smtClean="0"/>
              <a:t>В'єтнамі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часткова</a:t>
            </a:r>
            <a:r>
              <a:rPr lang="ru-RU" dirty="0" smtClean="0"/>
              <a:t> </a:t>
            </a:r>
            <a:r>
              <a:rPr lang="ru-RU" dirty="0" err="1" smtClean="0"/>
              <a:t>лібералізація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зарубіжними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при </a:t>
            </a:r>
            <a:r>
              <a:rPr lang="ru-RU" dirty="0" err="1" smtClean="0"/>
              <a:t>деякому</a:t>
            </a:r>
            <a:r>
              <a:rPr lang="ru-RU" dirty="0" smtClean="0"/>
              <a:t> </a:t>
            </a:r>
            <a:r>
              <a:rPr lang="ru-RU" dirty="0" err="1" smtClean="0"/>
              <a:t>ослабленні</a:t>
            </a:r>
            <a:r>
              <a:rPr lang="ru-RU" dirty="0" smtClean="0"/>
              <a:t> </a:t>
            </a:r>
            <a:r>
              <a:rPr lang="ru-RU" dirty="0" err="1" smtClean="0"/>
              <a:t>партійного</a:t>
            </a:r>
            <a:r>
              <a:rPr lang="ru-RU" dirty="0" smtClean="0"/>
              <a:t> контролю над </a:t>
            </a:r>
            <a:r>
              <a:rPr lang="ru-RU" dirty="0" err="1" smtClean="0"/>
              <a:t>усіма</a:t>
            </a:r>
            <a:r>
              <a:rPr lang="ru-RU" dirty="0" smtClean="0"/>
              <a:t> сферами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В'єтнам</a:t>
            </a:r>
            <a:r>
              <a:rPr lang="ru-RU" dirty="0" smtClean="0"/>
              <a:t> став </a:t>
            </a:r>
            <a:r>
              <a:rPr lang="ru-RU" dirty="0" err="1" smtClean="0"/>
              <a:t>повноправним</a:t>
            </a:r>
            <a:r>
              <a:rPr lang="ru-RU" dirty="0" smtClean="0"/>
              <a:t> членом </a:t>
            </a:r>
            <a:r>
              <a:rPr lang="ru-RU" dirty="0" err="1" smtClean="0"/>
              <a:t>Асоціації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(АСЕАН).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нормалізовані</a:t>
            </a:r>
            <a:r>
              <a:rPr lang="ru-RU" dirty="0" smtClean="0"/>
              <a:t> </a:t>
            </a:r>
            <a:r>
              <a:rPr lang="ru-RU" dirty="0" err="1" smtClean="0"/>
              <a:t>дипломатичні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США.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317816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Географія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3" name="Picture 7" descr="hanoi"/>
          <p:cNvPicPr>
            <a:picLocks noChangeAspect="1" noChangeArrowheads="1"/>
          </p:cNvPicPr>
          <p:nvPr/>
        </p:nvPicPr>
        <p:blipFill>
          <a:blip r:embed="rId2" cstate="print"/>
          <a:srcRect l="5215" t="3674" r="5446" b="5553"/>
          <a:stretch>
            <a:fillRect/>
          </a:stretch>
        </p:blipFill>
        <p:spPr bwMode="auto">
          <a:xfrm>
            <a:off x="6084888" y="1268413"/>
            <a:ext cx="2798762" cy="40338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072313" y="568166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Ханой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714356"/>
            <a:ext cx="54292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Більше</a:t>
            </a:r>
            <a:r>
              <a:rPr lang="ru-RU" dirty="0" smtClean="0"/>
              <a:t> 80%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низькі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середньовисотні</a:t>
            </a:r>
            <a:r>
              <a:rPr lang="ru-RU" dirty="0" smtClean="0"/>
              <a:t> гори.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простягаються</a:t>
            </a:r>
            <a:r>
              <a:rPr lang="ru-RU" dirty="0" smtClean="0"/>
              <a:t> </a:t>
            </a:r>
            <a:r>
              <a:rPr lang="ru-RU" dirty="0" err="1" smtClean="0"/>
              <a:t>брилові-складчасті</a:t>
            </a:r>
            <a:r>
              <a:rPr lang="ru-RU" dirty="0" smtClean="0"/>
              <a:t> </a:t>
            </a:r>
            <a:r>
              <a:rPr lang="ru-RU" dirty="0" err="1" smtClean="0"/>
              <a:t>хребти</a:t>
            </a:r>
            <a:r>
              <a:rPr lang="ru-RU" dirty="0" smtClean="0"/>
              <a:t>, </a:t>
            </a:r>
            <a:r>
              <a:rPr lang="ru-RU" dirty="0" err="1" smtClean="0"/>
              <a:t>розділені</a:t>
            </a:r>
            <a:r>
              <a:rPr lang="ru-RU" dirty="0" smtClean="0"/>
              <a:t> </a:t>
            </a:r>
            <a:r>
              <a:rPr lang="ru-RU" dirty="0" err="1" smtClean="0"/>
              <a:t>вузькими</a:t>
            </a:r>
            <a:r>
              <a:rPr lang="ru-RU" dirty="0" smtClean="0"/>
              <a:t>, </a:t>
            </a:r>
            <a:r>
              <a:rPr lang="ru-RU" dirty="0" err="1" smtClean="0"/>
              <a:t>глибокими</a:t>
            </a:r>
            <a:r>
              <a:rPr lang="ru-RU" dirty="0" smtClean="0"/>
              <a:t> </a:t>
            </a:r>
            <a:r>
              <a:rPr lang="ru-RU" dirty="0" err="1" smtClean="0"/>
              <a:t>поздовжніми</a:t>
            </a:r>
            <a:r>
              <a:rPr lang="ru-RU" dirty="0" smtClean="0"/>
              <a:t> долинами.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західного</a:t>
            </a:r>
            <a:r>
              <a:rPr lang="ru-RU" dirty="0" smtClean="0"/>
              <a:t> кордону </a:t>
            </a:r>
            <a:r>
              <a:rPr lang="ru-RU" dirty="0" err="1" smtClean="0"/>
              <a:t>простягаються</a:t>
            </a:r>
            <a:r>
              <a:rPr lang="ru-RU" dirty="0" smtClean="0"/>
              <a:t> </a:t>
            </a:r>
            <a:r>
              <a:rPr lang="ru-RU" dirty="0" err="1" smtClean="0"/>
              <a:t>Аннамскіе</a:t>
            </a:r>
            <a:r>
              <a:rPr lang="ru-RU" dirty="0" smtClean="0"/>
              <a:t> гори. У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цокольні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базальтові</a:t>
            </a:r>
            <a:r>
              <a:rPr lang="ru-RU" dirty="0" smtClean="0"/>
              <a:t> плато.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повноводні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</a:t>
            </a:r>
            <a:r>
              <a:rPr lang="ru-RU" dirty="0" err="1" smtClean="0"/>
              <a:t>Хонгха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Меконг </a:t>
            </a:r>
            <a:r>
              <a:rPr lang="ru-RU" dirty="0" err="1" smtClean="0"/>
              <a:t>закінчують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плин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, </a:t>
            </a:r>
            <a:r>
              <a:rPr lang="ru-RU" dirty="0" err="1" smtClean="0"/>
              <a:t>впадаючи</a:t>
            </a:r>
            <a:r>
              <a:rPr lang="ru-RU" dirty="0" smtClean="0"/>
              <a:t> в </a:t>
            </a:r>
            <a:r>
              <a:rPr lang="ru-RU" dirty="0" err="1" smtClean="0"/>
              <a:t>Південно-Китайське</a:t>
            </a:r>
            <a:r>
              <a:rPr lang="ru-RU" dirty="0" smtClean="0"/>
              <a:t> море. У низинах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дельті</a:t>
            </a:r>
            <a:r>
              <a:rPr lang="ru-RU" dirty="0" smtClean="0"/>
              <a:t> </a:t>
            </a:r>
            <a:r>
              <a:rPr lang="ru-RU" dirty="0" err="1" smtClean="0"/>
              <a:t>Хонгха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алювіально-дельтових</a:t>
            </a:r>
            <a:r>
              <a:rPr lang="ru-RU" dirty="0" smtClean="0"/>
              <a:t> </a:t>
            </a:r>
            <a:r>
              <a:rPr lang="ru-RU" dirty="0" err="1" smtClean="0"/>
              <a:t>рівнина</a:t>
            </a:r>
            <a:r>
              <a:rPr lang="ru-RU" dirty="0" smtClean="0"/>
              <a:t> </a:t>
            </a:r>
            <a:r>
              <a:rPr lang="ru-RU" dirty="0" err="1" smtClean="0"/>
              <a:t>Тонкінська</a:t>
            </a:r>
            <a:r>
              <a:rPr lang="ru-RU" dirty="0" smtClean="0"/>
              <a:t> затока. Тут же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(1100 </a:t>
            </a:r>
            <a:r>
              <a:rPr lang="ru-RU" dirty="0" err="1" smtClean="0"/>
              <a:t>чол</a:t>
            </a:r>
            <a:r>
              <a:rPr lang="ru-RU" dirty="0" smtClean="0"/>
              <a:t> / км ²)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В'єтнаму</a:t>
            </a:r>
            <a:r>
              <a:rPr lang="ru-RU" dirty="0" smtClean="0"/>
              <a:t> Ханой. Велика </a:t>
            </a:r>
            <a:r>
              <a:rPr lang="ru-RU" dirty="0" err="1" smtClean="0"/>
              <a:t>алювіально-дельтових</a:t>
            </a:r>
            <a:r>
              <a:rPr lang="ru-RU" dirty="0" smtClean="0"/>
              <a:t> </a:t>
            </a:r>
            <a:r>
              <a:rPr lang="ru-RU" dirty="0" err="1" smtClean="0"/>
              <a:t>рівнина</a:t>
            </a:r>
            <a:r>
              <a:rPr lang="ru-RU" dirty="0" smtClean="0"/>
              <a:t> </a:t>
            </a:r>
            <a:r>
              <a:rPr lang="ru-RU" dirty="0" err="1" smtClean="0"/>
              <a:t>Намбу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крайньому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в </a:t>
            </a:r>
            <a:r>
              <a:rPr lang="ru-RU" dirty="0" err="1" smtClean="0"/>
              <a:t>дельті</a:t>
            </a:r>
            <a:r>
              <a:rPr lang="ru-RU" dirty="0" smtClean="0"/>
              <a:t> Меконгу. Тут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(450 </a:t>
            </a:r>
            <a:r>
              <a:rPr lang="ru-RU" dirty="0" err="1" smtClean="0"/>
              <a:t>чол</a:t>
            </a:r>
            <a:r>
              <a:rPr lang="ru-RU" dirty="0" smtClean="0"/>
              <a:t> / км ²)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Хошімін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281</TotalTime>
  <Words>999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Школа № 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created xsi:type="dcterms:W3CDTF">2009-01-29T12:48:49Z</dcterms:created>
  <dcterms:modified xsi:type="dcterms:W3CDTF">2010-08-19T20:33:00Z</dcterms:modified>
</cp:coreProperties>
</file>