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4" y="438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76004-E243-4E39-8F60-D1156D05621D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5314-8E59-4FA4-82AC-7B83E3F0084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76004-E243-4E39-8F60-D1156D05621D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5314-8E59-4FA4-82AC-7B83E3F008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76004-E243-4E39-8F60-D1156D05621D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5314-8E59-4FA4-82AC-7B83E3F008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76004-E243-4E39-8F60-D1156D05621D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5314-8E59-4FA4-82AC-7B83E3F008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76004-E243-4E39-8F60-D1156D05621D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AD15314-8E59-4FA4-82AC-7B83E3F0084D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76004-E243-4E39-8F60-D1156D05621D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5314-8E59-4FA4-82AC-7B83E3F008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76004-E243-4E39-8F60-D1156D05621D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5314-8E59-4FA4-82AC-7B83E3F008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76004-E243-4E39-8F60-D1156D05621D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5314-8E59-4FA4-82AC-7B83E3F008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76004-E243-4E39-8F60-D1156D05621D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5314-8E59-4FA4-82AC-7B83E3F008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76004-E243-4E39-8F60-D1156D05621D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5314-8E59-4FA4-82AC-7B83E3F008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76004-E243-4E39-8F60-D1156D05621D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5314-8E59-4FA4-82AC-7B83E3F008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5176004-E243-4E39-8F60-D1156D05621D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AD15314-8E59-4FA4-82AC-7B83E3F0084D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692696"/>
            <a:ext cx="8229600" cy="2448272"/>
          </a:xfrm>
        </p:spPr>
        <p:txBody>
          <a:bodyPr/>
          <a:lstStyle/>
          <a:p>
            <a:r>
              <a:rPr lang="ru-RU" sz="5200" dirty="0" smtClean="0"/>
              <a:t>Электрометаллургия</a:t>
            </a:r>
            <a:endParaRPr lang="ru-RU" sz="5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7984" y="6271026"/>
            <a:ext cx="4888632" cy="576064"/>
          </a:xfrm>
        </p:spPr>
        <p:txBody>
          <a:bodyPr/>
          <a:lstStyle/>
          <a:p>
            <a:r>
              <a:rPr lang="ru-RU" dirty="0" smtClean="0"/>
              <a:t>Мария Высоцкая, 9-Б класс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5926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Электрометаллургия – метод получения металлов, основанный на электролизе, т. е. выделении металлов из растворов или расплавов их соединений.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556792"/>
            <a:ext cx="4680520" cy="5184576"/>
          </a:xfrm>
        </p:spPr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pPr marL="137160" indent="0">
              <a:buNone/>
            </a:pPr>
            <a:r>
              <a:rPr lang="ru-RU" dirty="0" smtClean="0"/>
              <a:t>Электролитическим </a:t>
            </a:r>
            <a:r>
              <a:rPr lang="ru-RU" dirty="0"/>
              <a:t>путём в промышленности получают многие металлы: алюминий, медь, магний, хром, титан и др. Например, для получения чистого алюминия в специальную металлическую ванну вливают расплавленную при 900 °С руду, содержащую алюминий в химически связанном виде (обычно в виде оксидов). В ванну опускают угольные стержни, которые служат анодами, а сама ванна – катодом. При прохождении тока через расплав на дне ванны выделяется жидкий алюминий, который сливают через отверстие внизу ванны.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492896"/>
            <a:ext cx="3888431" cy="3096344"/>
          </a:xfrm>
        </p:spPr>
      </p:pic>
    </p:spTree>
    <p:extLst>
      <p:ext uri="{BB962C8B-B14F-4D97-AF65-F5344CB8AC3E}">
        <p14:creationId xmlns:p14="http://schemas.microsoft.com/office/powerpoint/2010/main" val="4202592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dirty="0" smtClean="0"/>
              <a:t>История</a:t>
            </a:r>
            <a:endParaRPr lang="ru-RU" sz="5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2816"/>
            <a:ext cx="3528391" cy="4464496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28800"/>
            <a:ext cx="4038600" cy="5229200"/>
          </a:xfrm>
        </p:spPr>
        <p:txBody>
          <a:bodyPr>
            <a:normAutofit fontScale="55000" lnSpcReduction="20000"/>
          </a:bodyPr>
          <a:lstStyle/>
          <a:p>
            <a:pPr marL="137160" indent="0">
              <a:buNone/>
            </a:pPr>
            <a:r>
              <a:rPr lang="ru-RU" sz="3600" dirty="0"/>
              <a:t>В начале 19 века В. В. Петров увидел возможность получения при помощи электрической дуги чистых металлов из их оксидов (руд). Этот процесс восстановления металлов лежит в основе современной электрометаллургии. Первые дуговые электрические печи для восстановления из руд были построены в конце 1870 годов. Но электропечи расходуют очень много электроэнергии, поэтому их промышленное применение началось только тогда, когда стали строить мощные электростанции и была решена проблема передачи электрической энергии на расстояние.</a:t>
            </a:r>
            <a:r>
              <a:rPr lang="en-US" sz="3600" dirty="0"/>
              <a:t> </a:t>
            </a:r>
            <a:endParaRPr lang="ru-RU" sz="36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2794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dirty="0" smtClean="0"/>
              <a:t>Виды процессов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4581128"/>
            <a:ext cx="4040188" cy="2276872"/>
          </a:xfrm>
        </p:spPr>
        <p:txBody>
          <a:bodyPr>
            <a:normAutofit fontScale="47500" lnSpcReduction="20000"/>
          </a:bodyPr>
          <a:lstStyle/>
          <a:p>
            <a:r>
              <a:rPr lang="ru-RU" dirty="0">
                <a:latin typeface="Arial Black" panose="020B0A04020102020204" pitchFamily="34" charset="0"/>
              </a:rPr>
              <a:t>Фото из одноимённой статьи в «ЭСБЕ». Фиг. 11. Печь для электролиза расплавленных солей. — Фиг. 12. Прибор </a:t>
            </a:r>
            <a:r>
              <a:rPr lang="ru-RU" dirty="0" err="1">
                <a:latin typeface="Arial Black" panose="020B0A04020102020204" pitchFamily="34" charset="0"/>
              </a:rPr>
              <a:t>Borchers’a</a:t>
            </a:r>
            <a:r>
              <a:rPr lang="ru-RU" dirty="0">
                <a:latin typeface="Arial Black" panose="020B0A04020102020204" pitchFamily="34" charset="0"/>
              </a:rPr>
              <a:t> для получения металлического натрия. — Фиг. 13. Прибор </a:t>
            </a:r>
            <a:r>
              <a:rPr lang="ru-RU" dirty="0" err="1">
                <a:latin typeface="Arial Black" panose="020B0A04020102020204" pitchFamily="34" charset="0"/>
              </a:rPr>
              <a:t>Borchers’a</a:t>
            </a:r>
            <a:r>
              <a:rPr lang="ru-RU" dirty="0">
                <a:latin typeface="Arial Black" panose="020B0A04020102020204" pitchFamily="34" charset="0"/>
              </a:rPr>
              <a:t> для получения металлического натрия. — Фиг. 14. Прибор </a:t>
            </a:r>
            <a:r>
              <a:rPr lang="ru-RU" dirty="0" err="1">
                <a:latin typeface="Arial Black" panose="020B0A04020102020204" pitchFamily="34" charset="0"/>
              </a:rPr>
              <a:t>Borchers’a</a:t>
            </a:r>
            <a:r>
              <a:rPr lang="ru-RU" dirty="0">
                <a:latin typeface="Arial Black" panose="020B0A04020102020204" pitchFamily="34" charset="0"/>
              </a:rPr>
              <a:t> для получения магния. — — Фиг. 15. Печь </a:t>
            </a:r>
            <a:r>
              <a:rPr lang="ru-RU" dirty="0" err="1">
                <a:latin typeface="Arial Black" panose="020B0A04020102020204" pitchFamily="34" charset="0"/>
              </a:rPr>
              <a:t>Héroult</a:t>
            </a:r>
            <a:r>
              <a:rPr lang="ru-RU" dirty="0">
                <a:latin typeface="Arial Black" panose="020B0A04020102020204" pitchFamily="34" charset="0"/>
              </a:rPr>
              <a:t> для добывания алюминия. — Фиг. 16. Печь </a:t>
            </a:r>
            <a:r>
              <a:rPr lang="ru-RU" dirty="0" err="1">
                <a:latin typeface="Arial Black" panose="020B0A04020102020204" pitchFamily="34" charset="0"/>
              </a:rPr>
              <a:t>Kiliani</a:t>
            </a:r>
            <a:r>
              <a:rPr lang="ru-RU" dirty="0">
                <a:latin typeface="Arial Black" panose="020B0A04020102020204" pitchFamily="34" charset="0"/>
              </a:rPr>
              <a:t> для добывания алюминия. — Фиг. 17. Печь </a:t>
            </a:r>
            <a:r>
              <a:rPr lang="ru-RU" dirty="0" err="1">
                <a:latin typeface="Arial Black" panose="020B0A04020102020204" pitchFamily="34" charset="0"/>
              </a:rPr>
              <a:t>Stassano</a:t>
            </a:r>
            <a:r>
              <a:rPr lang="ru-RU" dirty="0">
                <a:latin typeface="Arial Black" panose="020B0A04020102020204" pitchFamily="34" charset="0"/>
              </a:rPr>
              <a:t>. — Фиг. 18. </a:t>
            </a:r>
            <a:r>
              <a:rPr lang="ru-RU" dirty="0" err="1" smtClean="0">
                <a:latin typeface="Arial Black" panose="020B0A04020102020204" pitchFamily="34" charset="0"/>
              </a:rPr>
              <a:t>Печ</a:t>
            </a:r>
            <a:r>
              <a:rPr lang="ru-RU" dirty="0" smtClean="0">
                <a:latin typeface="Arial Black" panose="020B0A04020102020204" pitchFamily="34" charset="0"/>
              </a:rPr>
              <a:t> ь </a:t>
            </a:r>
            <a:r>
              <a:rPr lang="ru-RU" dirty="0" err="1">
                <a:latin typeface="Arial Black" panose="020B0A04020102020204" pitchFamily="34" charset="0"/>
              </a:rPr>
              <a:t>Kyellin’a</a:t>
            </a:r>
            <a:r>
              <a:rPr lang="ru-RU" dirty="0">
                <a:latin typeface="Arial Black" panose="020B0A04020102020204" pitchFamily="34" charset="0"/>
              </a:rPr>
              <a:t>.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572000" y="980728"/>
            <a:ext cx="4041775" cy="153143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1340768"/>
            <a:ext cx="4040187" cy="3168351"/>
          </a:xfrm>
        </p:spPr>
      </p:pic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4008" y="1268760"/>
            <a:ext cx="4041775" cy="3763963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ru-RU" sz="1800" dirty="0"/>
              <a:t>В электрометаллургии используются электротермические и электрохимические процессы. Электротермические процессы используются для выделения металлов из руд и концентратов, производства и рафинирования чёрных и цветных металлов и сплавов на их основе (Электротермия). В этих процессах электрическая энергия является источником технологического тепла. Электрохимические процессы распространены в производстве чёрных и цветных металлов на основе электролиза водных растворов и расплавленных сред (</a:t>
            </a:r>
            <a:r>
              <a:rPr lang="ru-RU" sz="1800" dirty="0" smtClean="0"/>
              <a:t>Электрохимия).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5629847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/>
              <a:t>Индукционная плавка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85000" lnSpcReduction="20000"/>
          </a:bodyPr>
          <a:lstStyle/>
          <a:p>
            <a:pPr marL="137160" indent="0">
              <a:buNone/>
            </a:pPr>
            <a:r>
              <a:rPr lang="ru-RU" dirty="0"/>
              <a:t>Плавка стали в индукционной печи, осуществляемая в основном методом переплавки, сводится, как правило, к расплавлению шихты, </a:t>
            </a:r>
            <a:r>
              <a:rPr lang="ru-RU" dirty="0" err="1"/>
              <a:t>раскислению</a:t>
            </a:r>
            <a:r>
              <a:rPr lang="ru-RU" dirty="0"/>
              <a:t> металла и отпуску. Это обуславливает высокие требования к шихтовым материалам с содержанием вредных примесей (P, S). Выбор тигля (основной или кислый) обуславливается свойствами металла. Чтобы кремнезём футеровки не восстанавливался в процессе плавки, стали и сплавы с повышенным содержанием </a:t>
            </a:r>
            <a:r>
              <a:rPr lang="ru-RU" dirty="0" err="1"/>
              <a:t>Mn</a:t>
            </a:r>
            <a:r>
              <a:rPr lang="ru-RU" dirty="0"/>
              <a:t>, </a:t>
            </a:r>
            <a:r>
              <a:rPr lang="ru-RU" dirty="0" err="1"/>
              <a:t>Ti</a:t>
            </a:r>
            <a:r>
              <a:rPr lang="ru-RU" dirty="0"/>
              <a:t>, </a:t>
            </a:r>
            <a:r>
              <a:rPr lang="ru-RU" dirty="0" err="1" smtClean="0"/>
              <a:t>Al</a:t>
            </a:r>
            <a:r>
              <a:rPr lang="ru-RU" dirty="0"/>
              <a:t> выплавляют в основном тигле. Существенный недостаток индукционной плавки — холодные шлаки, которые нагреваются только от металла. В ряде конструкций этот недостаток устраняется путём плазменного нагрева поверхности металл-шлак, что позволяет также значительно ускорить расплавление шихты. В вакуумных индукционных печах выплавляют чистые металлы, стали и сплавы соответствующего назначения (Вакуумная плавка</a:t>
            </a:r>
            <a:r>
              <a:rPr lang="ru-RU" dirty="0" smtClean="0"/>
              <a:t>).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89031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/>
              <a:t>Индукционная плавка</a:t>
            </a:r>
            <a:endParaRPr lang="ru-RU" sz="4800" dirty="0"/>
          </a:p>
        </p:txBody>
      </p:sp>
      <p:pic>
        <p:nvPicPr>
          <p:cNvPr id="4" name="Индукционная плавка и разливка алюминиевых сплавов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39888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1609469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/>
          </a:bodyPr>
          <a:lstStyle/>
          <a:p>
            <a:r>
              <a:rPr lang="ru-RU" sz="4800" dirty="0" smtClean="0"/>
              <a:t>Электродуговая плавка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40560"/>
          </a:xfrm>
        </p:spPr>
        <p:txBody>
          <a:bodyPr>
            <a:normAutofit fontScale="92500" lnSpcReduction="20000"/>
          </a:bodyPr>
          <a:lstStyle/>
          <a:p>
            <a:pPr marL="137160" indent="0">
              <a:buNone/>
            </a:pPr>
            <a:r>
              <a:rPr lang="ru-RU" dirty="0"/>
              <a:t>Электросталь, предназначенная для дальнейшего передела, выплавляется главным образом в дуговых печах с основной футеровкой. Важные преимущества этих печей перед другими сталеплавильными агрегатами (возможность нагрева металла до высоких температур за счёт электрической дуги, обновляемая атмосфера в печи, меньший угар легирующих элементов, высокоосновные шлаки, обеспечивающие существенное снижение содержания серы) обусловили их использование для производства легированных высококачественных сталей — коррозионностойких, </a:t>
            </a:r>
            <a:r>
              <a:rPr lang="ru-RU" dirty="0" smtClean="0"/>
              <a:t>инструментальных</a:t>
            </a:r>
            <a:r>
              <a:rPr lang="ru-RU" dirty="0"/>
              <a:t> </a:t>
            </a:r>
            <a:r>
              <a:rPr lang="ru-RU" dirty="0" smtClean="0"/>
              <a:t>(в </a:t>
            </a:r>
            <a:r>
              <a:rPr lang="ru-RU" dirty="0"/>
              <a:t>том числе быстрорежущих), конструкционных</a:t>
            </a:r>
            <a:r>
              <a:rPr lang="ru-RU" dirty="0" smtClean="0"/>
              <a:t>, электротехнических</a:t>
            </a:r>
            <a:r>
              <a:rPr lang="ru-RU" dirty="0"/>
              <a:t>, жаропрочных и т. д., а также сплавов на никелевой основе.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75660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/>
              <a:t>Спасибо за внимание!</a:t>
            </a:r>
            <a:endParaRPr lang="ru-RU" sz="5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84784"/>
            <a:ext cx="4464495" cy="5112568"/>
          </a:xfrm>
        </p:spPr>
      </p:pic>
    </p:spTree>
    <p:extLst>
      <p:ext uri="{BB962C8B-B14F-4D97-AF65-F5344CB8AC3E}">
        <p14:creationId xmlns:p14="http://schemas.microsoft.com/office/powerpoint/2010/main" val="396467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86</TotalTime>
  <Words>253</Words>
  <Application>Microsoft Office PowerPoint</Application>
  <PresentationFormat>Экран (4:3)</PresentationFormat>
  <Paragraphs>17</Paragraphs>
  <Slides>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Апекс</vt:lpstr>
      <vt:lpstr>Электрометаллургия</vt:lpstr>
      <vt:lpstr>Электрометаллургия – метод получения металлов, основанный на электролизе, т. е. выделении металлов из растворов или расплавов их соединений.</vt:lpstr>
      <vt:lpstr>История</vt:lpstr>
      <vt:lpstr>Виды процессов</vt:lpstr>
      <vt:lpstr>Индукционная плавка</vt:lpstr>
      <vt:lpstr>Индукционная плавка</vt:lpstr>
      <vt:lpstr>Электродуговая плавка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Электрометаллургия</dc:title>
  <dc:creator>Lenovo</dc:creator>
  <cp:lastModifiedBy>Lenovo</cp:lastModifiedBy>
  <cp:revision>6</cp:revision>
  <dcterms:created xsi:type="dcterms:W3CDTF">2014-12-04T15:03:57Z</dcterms:created>
  <dcterms:modified xsi:type="dcterms:W3CDTF">2014-12-04T20:38:09Z</dcterms:modified>
</cp:coreProperties>
</file>