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21.10.2012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Проект збереження Чорного і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зовського морів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2040632"/>
          </a:xfrm>
        </p:spPr>
        <p:txBody>
          <a:bodyPr>
            <a:normAutofit fontScale="25000" lnSpcReduction="20000"/>
          </a:bodyPr>
          <a:lstStyle/>
          <a:p>
            <a:r>
              <a:rPr lang="ru-RU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Шторм утих. Молите бога, чтоб был обилен ваш улов:</a:t>
            </a:r>
          </a:p>
          <a:p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Трудна и пениста дорога по мутной зелени валов. </a:t>
            </a:r>
          </a:p>
          <a:p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Все холодней, все позже зори…</a:t>
            </a:r>
          </a:p>
          <a:p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Но знает кормчий ваш седой, что ходят по морю святые </a:t>
            </a:r>
          </a:p>
          <a:p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И носят звезды над водой.</a:t>
            </a:r>
          </a:p>
          <a:p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sz="4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Э.Багрицкий</a:t>
            </a:r>
            <a:r>
              <a:rPr lang="ru-RU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2239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6633"/>
            <a:ext cx="8640960" cy="280831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Контрол</a:t>
            </a:r>
            <a:r>
              <a:rPr lang="ru-RU" dirty="0" smtClean="0"/>
              <a:t> </a:t>
            </a:r>
            <a:r>
              <a:rPr lang="ru-RU" dirty="0" err="1"/>
              <a:t>забруднення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надходить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стоком </a:t>
            </a:r>
            <a:r>
              <a:rPr lang="ru-RU" dirty="0" err="1"/>
              <a:t>річок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басейнового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агрохімікатів</a:t>
            </a:r>
            <a:r>
              <a:rPr lang="ru-RU" dirty="0"/>
              <a:t> на </a:t>
            </a:r>
            <a:r>
              <a:rPr lang="ru-RU" dirty="0" err="1"/>
              <a:t>водозбірній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, </a:t>
            </a:r>
            <a:r>
              <a:rPr lang="ru-RU" dirty="0" err="1"/>
              <a:t>будівництво</a:t>
            </a:r>
            <a:r>
              <a:rPr lang="ru-RU" dirty="0"/>
              <a:t> та </a:t>
            </a:r>
            <a:r>
              <a:rPr lang="ru-RU" dirty="0" err="1"/>
              <a:t>реконструкцію</a:t>
            </a:r>
            <a:r>
              <a:rPr lang="ru-RU" dirty="0"/>
              <a:t> </a:t>
            </a:r>
            <a:r>
              <a:rPr lang="ru-RU" dirty="0" err="1"/>
              <a:t>каналізаційних</a:t>
            </a:r>
            <a:r>
              <a:rPr lang="ru-RU" dirty="0"/>
              <a:t> мереж та 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скидання</a:t>
            </a:r>
            <a:r>
              <a:rPr lang="ru-RU" dirty="0"/>
              <a:t> </a:t>
            </a:r>
            <a:r>
              <a:rPr lang="ru-RU" dirty="0" err="1"/>
              <a:t>забруднених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 у </a:t>
            </a:r>
            <a:r>
              <a:rPr lang="ru-RU" dirty="0" err="1"/>
              <a:t>річки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, </a:t>
            </a:r>
            <a:r>
              <a:rPr lang="ru-RU" dirty="0" err="1"/>
              <a:t>моніторинг</a:t>
            </a:r>
            <a:r>
              <a:rPr lang="ru-RU" dirty="0"/>
              <a:t> та контроль </a:t>
            </a:r>
            <a:r>
              <a:rPr lang="ru-RU" dirty="0" err="1"/>
              <a:t>якості</a:t>
            </a:r>
            <a:r>
              <a:rPr lang="ru-RU" dirty="0"/>
              <a:t> води </a:t>
            </a:r>
            <a:r>
              <a:rPr lang="ru-RU" dirty="0" err="1"/>
              <a:t>річок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впадають</a:t>
            </a:r>
            <a:r>
              <a:rPr lang="ru-RU" dirty="0"/>
              <a:t> в моря) </a:t>
            </a:r>
          </a:p>
        </p:txBody>
      </p:sp>
    </p:spTree>
    <p:extLst>
      <p:ext uri="{BB962C8B-B14F-4D97-AF65-F5344CB8AC3E}">
        <p14:creationId xmlns:p14="http://schemas.microsoft.com/office/powerpoint/2010/main" val="10111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04048" y="1700808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 з </a:t>
            </a:r>
            <a:r>
              <a:rPr lang="ru-RU" dirty="0" err="1"/>
              <a:t>точкових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(</a:t>
            </a:r>
            <a:r>
              <a:rPr lang="ru-RU" dirty="0" err="1"/>
              <a:t>реконструкція</a:t>
            </a:r>
            <a:r>
              <a:rPr lang="ru-RU" dirty="0"/>
              <a:t> 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 у </a:t>
            </a:r>
            <a:r>
              <a:rPr lang="ru-RU" dirty="0" err="1"/>
              <a:t>міських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пунктах, </a:t>
            </a:r>
            <a:r>
              <a:rPr lang="ru-RU" dirty="0" err="1"/>
              <a:t>зокрема</a:t>
            </a:r>
            <a:r>
              <a:rPr lang="ru-RU" dirty="0"/>
              <a:t>, в </a:t>
            </a:r>
            <a:r>
              <a:rPr lang="ru-RU" dirty="0" err="1"/>
              <a:t>Іллічівську</a:t>
            </a:r>
            <a:r>
              <a:rPr lang="ru-RU" dirty="0"/>
              <a:t>, </a:t>
            </a:r>
            <a:r>
              <a:rPr lang="ru-RU" dirty="0" err="1"/>
              <a:t>Одесі</a:t>
            </a:r>
            <a:r>
              <a:rPr lang="ru-RU" dirty="0"/>
              <a:t>, </a:t>
            </a:r>
            <a:r>
              <a:rPr lang="ru-RU" dirty="0" err="1"/>
              <a:t>Генічеську</a:t>
            </a:r>
            <a:r>
              <a:rPr lang="ru-RU" dirty="0"/>
              <a:t>, </a:t>
            </a:r>
            <a:r>
              <a:rPr lang="ru-RU" dirty="0" err="1"/>
              <a:t>Складовську</a:t>
            </a:r>
            <a:r>
              <a:rPr lang="ru-RU" dirty="0"/>
              <a:t>;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землекористувачів</a:t>
            </a:r>
            <a:r>
              <a:rPr lang="ru-RU" dirty="0"/>
              <a:t> та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водоохоронних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422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(</a:t>
            </a:r>
            <a:r>
              <a:rPr lang="ru-RU" dirty="0" err="1"/>
              <a:t>інвентаризація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,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контроль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в зонах </a:t>
            </a:r>
            <a:r>
              <a:rPr lang="ru-RU" dirty="0" err="1"/>
              <a:t>рекреації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242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88024" y="1556792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mtClean="0"/>
              <a:t>Удосконалення системи поводження з твердими відходами у прибережній смузі (будівництво нових сучасних полігонів в АР Крим, Донецькому регіоні; інвентаризація та ліквідація несанкціонованих звалищ; стимулювання підприємств з переробки відходів тощо)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7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контролю за </a:t>
            </a:r>
            <a:r>
              <a:rPr lang="ru-RU" dirty="0" err="1"/>
              <a:t>переміщенням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та </a:t>
            </a:r>
            <a:r>
              <a:rPr lang="ru-RU" dirty="0" err="1"/>
              <a:t>матеріалів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забрудненню</a:t>
            </a:r>
            <a:r>
              <a:rPr lang="ru-RU" dirty="0"/>
              <a:t> з суден </a:t>
            </a:r>
          </a:p>
        </p:txBody>
      </p:sp>
    </p:spTree>
    <p:extLst>
      <p:ext uri="{BB962C8B-B14F-4D97-AF65-F5344CB8AC3E}">
        <p14:creationId xmlns:p14="http://schemas.microsoft.com/office/powerpoint/2010/main" val="27778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25893"/>
            <a:ext cx="8784976" cy="3645024"/>
          </a:xfrm>
        </p:spPr>
        <p:txBody>
          <a:bodyPr/>
          <a:lstStyle/>
          <a:p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аварійним</a:t>
            </a:r>
            <a:r>
              <a:rPr lang="ru-RU" dirty="0"/>
              <a:t> </a:t>
            </a:r>
            <a:r>
              <a:rPr lang="ru-RU" dirty="0" err="1"/>
              <a:t>ситуаціям</a:t>
            </a:r>
            <a:r>
              <a:rPr lang="ru-RU" dirty="0"/>
              <a:t> в </a:t>
            </a:r>
            <a:r>
              <a:rPr lang="ru-RU" dirty="0" err="1"/>
              <a:t>регіоні</a:t>
            </a:r>
            <a:r>
              <a:rPr lang="ru-RU" dirty="0"/>
              <a:t> (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та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підвищеної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, </a:t>
            </a:r>
            <a:r>
              <a:rPr lang="ru-RU" dirty="0" err="1"/>
              <a:t>підготовча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для </a:t>
            </a:r>
            <a:r>
              <a:rPr lang="ru-RU" dirty="0" err="1"/>
              <a:t>запровадження</a:t>
            </a:r>
            <a:r>
              <a:rPr lang="ru-RU" dirty="0"/>
              <a:t> Плану </a:t>
            </a:r>
            <a:r>
              <a:rPr lang="ru-RU" dirty="0" err="1"/>
              <a:t>дій</a:t>
            </a:r>
            <a:r>
              <a:rPr lang="ru-RU" dirty="0"/>
              <a:t> при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на </a:t>
            </a:r>
            <a:r>
              <a:rPr lang="ru-RU" dirty="0" err="1"/>
              <a:t>Чорному</a:t>
            </a:r>
            <a:r>
              <a:rPr lang="ru-RU" dirty="0"/>
              <a:t> </a:t>
            </a:r>
            <a:r>
              <a:rPr lang="ru-RU" dirty="0" err="1"/>
              <a:t>морі</a:t>
            </a:r>
            <a:r>
              <a:rPr lang="ru-RU" dirty="0"/>
              <a:t>,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аварій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8611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260649"/>
            <a:ext cx="4038600" cy="2880320"/>
          </a:xfrm>
        </p:spPr>
        <p:txBody>
          <a:bodyPr/>
          <a:lstStyle/>
          <a:p>
            <a:r>
              <a:rPr lang="ru-RU" dirty="0" err="1"/>
              <a:t>Захист</a:t>
            </a:r>
            <a:r>
              <a:rPr lang="ru-RU" dirty="0"/>
              <a:t> та </a:t>
            </a:r>
            <a:r>
              <a:rPr lang="ru-RU" dirty="0" err="1"/>
              <a:t>невиснажливе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біо</a:t>
            </a:r>
            <a:r>
              <a:rPr lang="ru-RU" dirty="0"/>
              <a:t>- та ландшафтного </a:t>
            </a:r>
            <a:r>
              <a:rPr lang="ru-RU" dirty="0" err="1"/>
              <a:t>різноманіття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7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3645024"/>
            <a:ext cx="3466728" cy="3057203"/>
          </a:xfrm>
        </p:spPr>
        <p:txBody>
          <a:bodyPr/>
          <a:lstStyle/>
          <a:p>
            <a:r>
              <a:rPr lang="ru-RU" dirty="0" err="1"/>
              <a:t>Охорона</a:t>
            </a:r>
            <a:r>
              <a:rPr lang="ru-RU" dirty="0"/>
              <a:t> земель та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інтегрованого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у </a:t>
            </a:r>
            <a:r>
              <a:rPr lang="ru-RU" dirty="0" err="1"/>
              <a:t>прибережній</a:t>
            </a:r>
            <a:r>
              <a:rPr lang="ru-RU" dirty="0"/>
              <a:t> </a:t>
            </a:r>
            <a:r>
              <a:rPr lang="ru-RU" dirty="0" err="1"/>
              <a:t>смузі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63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88156" y="2967335"/>
            <a:ext cx="5367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 за увагу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88156" y="2967335"/>
            <a:ext cx="5367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 за увагу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03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6016" y="332656"/>
            <a:ext cx="4042792" cy="514543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Чорне</a:t>
            </a:r>
            <a:r>
              <a:rPr lang="ru-RU" dirty="0"/>
              <a:t> і </a:t>
            </a:r>
            <a:r>
              <a:rPr lang="ru-RU" dirty="0" err="1"/>
              <a:t>Азовське</a:t>
            </a:r>
            <a:r>
              <a:rPr lang="ru-RU" dirty="0"/>
              <a:t> моря — </a:t>
            </a:r>
            <a:r>
              <a:rPr lang="ru-RU" dirty="0" err="1"/>
              <a:t>найвіддаленіші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океану.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водозбірного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самих </a:t>
            </a:r>
            <a:r>
              <a:rPr lang="ru-RU" dirty="0" err="1"/>
              <a:t>морів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зумовило</a:t>
            </a:r>
            <a:r>
              <a:rPr lang="ru-RU" dirty="0"/>
              <a:t> </a:t>
            </a:r>
            <a:r>
              <a:rPr lang="ru-RU" dirty="0" err="1"/>
              <a:t>надзвичайну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десятиріч</a:t>
            </a:r>
            <a:r>
              <a:rPr lang="ru-RU" dirty="0"/>
              <a:t> </a:t>
            </a:r>
            <a:r>
              <a:rPr lang="ru-RU" dirty="0" err="1"/>
              <a:t>відбувалися</a:t>
            </a:r>
            <a:r>
              <a:rPr lang="ru-RU" dirty="0"/>
              <a:t> </a:t>
            </a:r>
            <a:r>
              <a:rPr lang="ru-RU" dirty="0" err="1"/>
              <a:t>евтрофікаційні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шельфу </a:t>
            </a:r>
            <a:r>
              <a:rPr lang="ru-RU" dirty="0" err="1"/>
              <a:t>токсичними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абразія</a:t>
            </a:r>
            <a:r>
              <a:rPr lang="ru-RU" dirty="0"/>
              <a:t> </a:t>
            </a:r>
            <a:r>
              <a:rPr lang="ru-RU" dirty="0" err="1"/>
              <a:t>берегів</a:t>
            </a:r>
            <a:r>
              <a:rPr lang="ru-RU" dirty="0"/>
              <a:t>,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біологічного</a:t>
            </a:r>
            <a:r>
              <a:rPr lang="ru-RU" dirty="0"/>
              <a:t> </a:t>
            </a:r>
            <a:r>
              <a:rPr lang="ru-RU" dirty="0" err="1"/>
              <a:t>різноманіття</a:t>
            </a:r>
            <a:r>
              <a:rPr lang="ru-RU" dirty="0"/>
              <a:t> і </a:t>
            </a:r>
            <a:r>
              <a:rPr lang="ru-RU" dirty="0" err="1"/>
              <a:t>рибних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рекреаційних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4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7931224" cy="564949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До Азово-</a:t>
            </a:r>
            <a:r>
              <a:rPr lang="ru-RU" dirty="0" err="1"/>
              <a:t>Чорноморського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98%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Водозбірний</a:t>
            </a:r>
            <a:r>
              <a:rPr lang="ru-RU" dirty="0"/>
              <a:t> </a:t>
            </a:r>
            <a:r>
              <a:rPr lang="ru-RU" dirty="0" err="1"/>
              <a:t>басейн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і </a:t>
            </a:r>
            <a:r>
              <a:rPr lang="ru-RU" dirty="0" err="1"/>
              <a:t>Азовського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2,4 млн кв. км.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площі</a:t>
            </a:r>
            <a:r>
              <a:rPr lang="ru-RU" dirty="0"/>
              <a:t> Азово-</a:t>
            </a:r>
            <a:r>
              <a:rPr lang="ru-RU" dirty="0" err="1"/>
              <a:t>Чорноморського</a:t>
            </a:r>
            <a:r>
              <a:rPr lang="ru-RU" dirty="0"/>
              <a:t> </a:t>
            </a:r>
            <a:r>
              <a:rPr lang="ru-RU" dirty="0" err="1"/>
              <a:t>водозбірного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становить 23% і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водозбірні</a:t>
            </a:r>
            <a:r>
              <a:rPr lang="ru-RU" dirty="0"/>
              <a:t> </a:t>
            </a:r>
            <a:r>
              <a:rPr lang="ru-RU" dirty="0" err="1"/>
              <a:t>басейни</a:t>
            </a:r>
            <a:r>
              <a:rPr lang="ru-RU" dirty="0"/>
              <a:t> Дунаю, </a:t>
            </a:r>
            <a:r>
              <a:rPr lang="ru-RU" dirty="0" err="1"/>
              <a:t>Дніпра</a:t>
            </a:r>
            <a:r>
              <a:rPr lang="ru-RU" dirty="0"/>
              <a:t>, </a:t>
            </a:r>
            <a:r>
              <a:rPr lang="ru-RU" dirty="0" err="1"/>
              <a:t>Дністра</a:t>
            </a:r>
            <a:r>
              <a:rPr lang="ru-RU" dirty="0"/>
              <a:t>, </a:t>
            </a:r>
            <a:r>
              <a:rPr lang="ru-RU" dirty="0" err="1"/>
              <a:t>Південного</a:t>
            </a:r>
            <a:r>
              <a:rPr lang="ru-RU" dirty="0"/>
              <a:t> Бугу, </a:t>
            </a:r>
            <a:r>
              <a:rPr lang="ru-RU" dirty="0" err="1"/>
              <a:t>Сіверського</a:t>
            </a:r>
            <a:r>
              <a:rPr lang="ru-RU" dirty="0"/>
              <a:t> </a:t>
            </a:r>
            <a:r>
              <a:rPr lang="ru-RU" dirty="0" err="1"/>
              <a:t>Дінця</a:t>
            </a:r>
            <a:r>
              <a:rPr lang="ru-RU" dirty="0"/>
              <a:t> (</a:t>
            </a:r>
            <a:r>
              <a:rPr lang="ru-RU" dirty="0" err="1"/>
              <a:t>басейн</a:t>
            </a:r>
            <a:r>
              <a:rPr lang="ru-RU" dirty="0"/>
              <a:t> Дону),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річок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</a:t>
            </a:r>
            <a:r>
              <a:rPr lang="ru-RU" dirty="0" err="1"/>
              <a:t>Приазов'я</a:t>
            </a:r>
            <a:r>
              <a:rPr lang="ru-RU" dirty="0"/>
              <a:t>, </a:t>
            </a:r>
            <a:r>
              <a:rPr lang="ru-RU" dirty="0" err="1"/>
              <a:t>Криму</a:t>
            </a:r>
            <a:r>
              <a:rPr lang="ru-RU" dirty="0"/>
              <a:t>, </a:t>
            </a:r>
            <a:r>
              <a:rPr lang="ru-RU" dirty="0" err="1"/>
              <a:t>північного-західного</a:t>
            </a:r>
            <a:r>
              <a:rPr lang="ru-RU" dirty="0"/>
              <a:t> </a:t>
            </a:r>
            <a:r>
              <a:rPr lang="ru-RU" dirty="0" err="1"/>
              <a:t>Причорномор'я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Морське</a:t>
            </a:r>
            <a:r>
              <a:rPr lang="ru-RU" dirty="0"/>
              <a:t> </a:t>
            </a:r>
            <a:r>
              <a:rPr lang="ru-RU" dirty="0" err="1"/>
              <a:t>узбережжя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і </a:t>
            </a:r>
            <a:r>
              <a:rPr lang="ru-RU" dirty="0" err="1"/>
              <a:t>Азовського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кордону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адміністративних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— </a:t>
            </a:r>
            <a:r>
              <a:rPr lang="ru-RU" dirty="0" err="1"/>
              <a:t>Донецьку</a:t>
            </a:r>
            <a:r>
              <a:rPr lang="ru-RU" dirty="0"/>
              <a:t>, </a:t>
            </a:r>
            <a:r>
              <a:rPr lang="ru-RU" dirty="0" err="1"/>
              <a:t>Запорізьку</a:t>
            </a:r>
            <a:r>
              <a:rPr lang="ru-RU" dirty="0"/>
              <a:t>, </a:t>
            </a:r>
            <a:r>
              <a:rPr lang="ru-RU" dirty="0" err="1"/>
              <a:t>Херсонську</a:t>
            </a:r>
            <a:r>
              <a:rPr lang="ru-RU" dirty="0"/>
              <a:t>, </a:t>
            </a:r>
            <a:r>
              <a:rPr lang="ru-RU" dirty="0" err="1"/>
              <a:t>Миколаївську</a:t>
            </a:r>
            <a:r>
              <a:rPr lang="ru-RU" dirty="0"/>
              <a:t> та </a:t>
            </a:r>
            <a:r>
              <a:rPr lang="ru-RU" dirty="0" err="1"/>
              <a:t>Одеську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Автономну</a:t>
            </a:r>
            <a:r>
              <a:rPr lang="ru-RU" dirty="0"/>
              <a:t> </a:t>
            </a:r>
            <a:r>
              <a:rPr lang="ru-RU" dirty="0" err="1"/>
              <a:t>Республіку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берегової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3000 км. 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Чорному</a:t>
            </a:r>
            <a:r>
              <a:rPr lang="ru-RU" dirty="0"/>
              <a:t> і </a:t>
            </a:r>
            <a:r>
              <a:rPr lang="ru-RU" dirty="0" err="1"/>
              <a:t>Азовському</a:t>
            </a:r>
            <a:r>
              <a:rPr lang="ru-RU" dirty="0"/>
              <a:t> морях </a:t>
            </a:r>
            <a:r>
              <a:rPr lang="ru-RU" dirty="0" err="1"/>
              <a:t>внутрішні</a:t>
            </a:r>
            <a:r>
              <a:rPr lang="ru-RU" dirty="0"/>
              <a:t> води </a:t>
            </a:r>
            <a:r>
              <a:rPr lang="ru-RU" dirty="0" err="1"/>
              <a:t>займають</a:t>
            </a:r>
            <a:r>
              <a:rPr lang="ru-RU" dirty="0"/>
              <a:t> 10881 кв. км, </a:t>
            </a:r>
            <a:r>
              <a:rPr lang="ru-RU" dirty="0" err="1"/>
              <a:t>територіальні</a:t>
            </a:r>
            <a:r>
              <a:rPr lang="ru-RU" dirty="0"/>
              <a:t> води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29454 кв. км, а </a:t>
            </a:r>
            <a:r>
              <a:rPr lang="ru-RU" dirty="0" err="1"/>
              <a:t>площа</a:t>
            </a:r>
            <a:r>
              <a:rPr lang="ru-RU" dirty="0"/>
              <a:t> шельфу до </a:t>
            </a:r>
            <a:r>
              <a:rPr lang="ru-RU" dirty="0" err="1"/>
              <a:t>ізобати</a:t>
            </a:r>
            <a:r>
              <a:rPr lang="ru-RU" dirty="0"/>
              <a:t> 200 м — 55750 кв. км, </a:t>
            </a:r>
            <a:r>
              <a:rPr lang="ru-RU" dirty="0" err="1"/>
              <a:t>що</a:t>
            </a:r>
            <a:r>
              <a:rPr lang="ru-RU" dirty="0"/>
              <a:t> становить 57%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Чорноморського</a:t>
            </a:r>
            <a:r>
              <a:rPr lang="ru-RU" dirty="0"/>
              <a:t> шельфу.. </a:t>
            </a:r>
          </a:p>
          <a:p>
            <a:endParaRPr lang="ru-RU" dirty="0"/>
          </a:p>
          <a:p>
            <a:r>
              <a:rPr lang="ru-RU" dirty="0"/>
              <a:t>У межах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14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лиманів</a:t>
            </a:r>
            <a:r>
              <a:rPr lang="ru-RU" dirty="0"/>
              <a:t> і </a:t>
            </a:r>
            <a:r>
              <a:rPr lang="ru-RU" dirty="0" err="1"/>
              <a:t>естуаріїв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1952 кв. км, 8 заток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1770 кв. км, </a:t>
            </a:r>
            <a:r>
              <a:rPr lang="ru-RU" dirty="0" err="1"/>
              <a:t>близько</a:t>
            </a:r>
            <a:r>
              <a:rPr lang="ru-RU" dirty="0"/>
              <a:t> 20 </a:t>
            </a:r>
            <a:r>
              <a:rPr lang="ru-RU" dirty="0" err="1"/>
              <a:t>приморських</a:t>
            </a:r>
            <a:r>
              <a:rPr lang="ru-RU" dirty="0"/>
              <a:t> водно-</a:t>
            </a:r>
            <a:r>
              <a:rPr lang="ru-RU" dirty="0" err="1"/>
              <a:t>болотних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635 000 га. </a:t>
            </a:r>
            <a:r>
              <a:rPr lang="ru-RU" dirty="0" err="1"/>
              <a:t>Інтенсивний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 </a:t>
            </a:r>
            <a:r>
              <a:rPr lang="ru-RU" dirty="0" err="1"/>
              <a:t>виснажливе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 </a:t>
            </a:r>
            <a:r>
              <a:rPr lang="ru-RU" dirty="0" err="1"/>
              <a:t>призвели</a:t>
            </a:r>
            <a:r>
              <a:rPr lang="ru-RU" dirty="0"/>
              <a:t> до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екосистеми</a:t>
            </a:r>
            <a:r>
              <a:rPr lang="ru-RU" dirty="0"/>
              <a:t> </a:t>
            </a:r>
            <a:r>
              <a:rPr lang="ru-RU" dirty="0" err="1"/>
              <a:t>Азовського</a:t>
            </a:r>
            <a:r>
              <a:rPr lang="ru-RU" dirty="0"/>
              <a:t> та </a:t>
            </a:r>
            <a:r>
              <a:rPr lang="ru-RU" dirty="0" err="1"/>
              <a:t>Чорного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3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Проблеми Чорного і Азовського морів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 над </a:t>
            </a:r>
            <a:r>
              <a:rPr lang="ru-RU" dirty="0" err="1"/>
              <a:t>асиміляційною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екосистем</a:t>
            </a:r>
            <a:r>
              <a:rPr lang="ru-RU" dirty="0"/>
              <a:t>, </a:t>
            </a:r>
            <a:r>
              <a:rPr lang="ru-RU" dirty="0" err="1"/>
              <a:t>надходження</a:t>
            </a:r>
            <a:r>
              <a:rPr lang="ru-RU" dirty="0"/>
              <a:t> до </a:t>
            </a:r>
            <a:r>
              <a:rPr lang="ru-RU" dirty="0" err="1"/>
              <a:t>морів</a:t>
            </a:r>
            <a:r>
              <a:rPr lang="ru-RU" dirty="0"/>
              <a:t> </a:t>
            </a:r>
            <a:r>
              <a:rPr lang="ru-RU" dirty="0" err="1"/>
              <a:t>чужинних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в </a:t>
            </a:r>
            <a:r>
              <a:rPr lang="ru-RU" dirty="0" err="1"/>
              <a:t>обсягах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транспортування</a:t>
            </a:r>
            <a:r>
              <a:rPr lang="ru-RU" dirty="0"/>
              <a:t> і </a:t>
            </a:r>
            <a:r>
              <a:rPr lang="ru-RU" dirty="0" err="1"/>
              <a:t>перевантаження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30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обумовили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природного стану </a:t>
            </a:r>
            <a:r>
              <a:rPr lang="ru-RU" dirty="0" err="1"/>
              <a:t>морського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. </a:t>
            </a:r>
            <a:r>
              <a:rPr lang="ru-RU" dirty="0" err="1"/>
              <a:t>Мікробіологічне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прибережних</a:t>
            </a:r>
            <a:r>
              <a:rPr lang="ru-RU" dirty="0"/>
              <a:t> вод стоками </a:t>
            </a:r>
            <a:r>
              <a:rPr lang="ru-RU" dirty="0" err="1"/>
              <a:t>комунальних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часто </a:t>
            </a:r>
            <a:r>
              <a:rPr lang="ru-RU" dirty="0" err="1"/>
              <a:t>унеможливлює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для </a:t>
            </a:r>
            <a:r>
              <a:rPr lang="ru-RU" dirty="0" err="1"/>
              <a:t>оздоровлення</a:t>
            </a:r>
            <a:r>
              <a:rPr lang="ru-RU" dirty="0"/>
              <a:t> людей. </a:t>
            </a:r>
            <a:r>
              <a:rPr lang="ru-RU" dirty="0" err="1"/>
              <a:t>Хвильова</a:t>
            </a:r>
            <a:r>
              <a:rPr lang="ru-RU" dirty="0"/>
              <a:t> </a:t>
            </a:r>
            <a:r>
              <a:rPr lang="ru-RU" dirty="0" err="1"/>
              <a:t>абразія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геологічних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</a:t>
            </a:r>
            <a:r>
              <a:rPr lang="ru-RU" dirty="0" err="1"/>
              <a:t>узбережжя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03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4624"/>
            <a:ext cx="7931224" cy="216024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 на </a:t>
            </a:r>
            <a:r>
              <a:rPr lang="ru-RU" dirty="0" err="1"/>
              <a:t>морське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є </a:t>
            </a:r>
            <a:r>
              <a:rPr lang="ru-RU" dirty="0" err="1"/>
              <a:t>днопоглиблювальні</a:t>
            </a:r>
            <a:r>
              <a:rPr lang="ru-RU" dirty="0"/>
              <a:t> і </a:t>
            </a:r>
            <a:r>
              <a:rPr lang="ru-RU" dirty="0" err="1"/>
              <a:t>гідромеханізовані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здійснювалися</a:t>
            </a:r>
            <a:r>
              <a:rPr lang="ru-RU" dirty="0"/>
              <a:t> в </a:t>
            </a:r>
            <a:r>
              <a:rPr lang="ru-RU" dirty="0" err="1"/>
              <a:t>територіальних</a:t>
            </a:r>
            <a:r>
              <a:rPr lang="ru-RU" dirty="0"/>
              <a:t> водах та на </a:t>
            </a:r>
            <a:r>
              <a:rPr lang="ru-RU" dirty="0" err="1"/>
              <a:t>шельфі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моря. </a:t>
            </a:r>
            <a:endParaRPr lang="ru-RU" dirty="0" smtClean="0"/>
          </a:p>
          <a:p>
            <a:r>
              <a:rPr lang="ru-RU" dirty="0"/>
              <a:t>Проблемою </a:t>
            </a:r>
            <a:r>
              <a:rPr lang="ru-RU" dirty="0" err="1"/>
              <a:t>прибережної</a:t>
            </a:r>
            <a:r>
              <a:rPr lang="ru-RU" dirty="0"/>
              <a:t> </a:t>
            </a:r>
            <a:r>
              <a:rPr lang="ru-RU" dirty="0" err="1"/>
              <a:t>смуги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берегова</a:t>
            </a:r>
            <a:r>
              <a:rPr lang="ru-RU" dirty="0"/>
              <a:t> </a:t>
            </a:r>
            <a:r>
              <a:rPr lang="ru-RU" dirty="0" err="1"/>
              <a:t>ерозія</a:t>
            </a:r>
            <a:r>
              <a:rPr lang="ru-RU" dirty="0"/>
              <a:t>. </a:t>
            </a:r>
            <a:r>
              <a:rPr lang="ru-RU" dirty="0" err="1"/>
              <a:t>Близько</a:t>
            </a:r>
            <a:r>
              <a:rPr lang="ru-RU" dirty="0"/>
              <a:t> 2600 км </a:t>
            </a:r>
            <a:r>
              <a:rPr lang="ru-RU" dirty="0" err="1"/>
              <a:t>берегової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руйнується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змивання</a:t>
            </a:r>
            <a:r>
              <a:rPr lang="ru-RU" dirty="0"/>
              <a:t> та </a:t>
            </a:r>
            <a:r>
              <a:rPr lang="ru-RU" dirty="0" err="1"/>
              <a:t>ерозії</a:t>
            </a:r>
            <a:r>
              <a:rPr lang="ru-RU" dirty="0"/>
              <a:t>. </a:t>
            </a:r>
            <a:r>
              <a:rPr lang="ru-RU" dirty="0" err="1"/>
              <a:t>Понад</a:t>
            </a:r>
            <a:r>
              <a:rPr lang="ru-RU" dirty="0"/>
              <a:t> 100 га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втрачається</a:t>
            </a:r>
            <a:r>
              <a:rPr lang="ru-RU" dirty="0"/>
              <a:t> для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щороку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для </a:t>
            </a:r>
            <a:r>
              <a:rPr lang="ru-RU" dirty="0" err="1"/>
              <a:t>містобудування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туризму,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згубний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берегову</a:t>
            </a:r>
            <a:r>
              <a:rPr lang="ru-RU" dirty="0"/>
              <a:t> </a:t>
            </a:r>
            <a:r>
              <a:rPr lang="ru-RU" dirty="0" err="1"/>
              <a:t>екосистему</a:t>
            </a:r>
            <a:r>
              <a:rPr lang="ru-RU" dirty="0"/>
              <a:t>. </a:t>
            </a:r>
          </a:p>
        </p:txBody>
      </p:sp>
      <p:pic>
        <p:nvPicPr>
          <p:cNvPr id="2050" name="Picture 2" descr="E:\The Punk Software\ярлики\Users\Internet Explorer\Memory&amp;future\My\Лето\x_c6ce09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5976664" cy="42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85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8641"/>
            <a:ext cx="7859216" cy="309634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Найчутливішою</a:t>
            </a:r>
            <a:r>
              <a:rPr lang="ru-RU" dirty="0"/>
              <a:t> до ант</a:t>
            </a:r>
            <a:r>
              <a:rPr lang="en-US" dirty="0"/>
              <a:t>p</a:t>
            </a:r>
            <a:r>
              <a:rPr lang="ru-RU" dirty="0" err="1"/>
              <a:t>опогенного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є п</a:t>
            </a:r>
            <a:r>
              <a:rPr lang="en-US" dirty="0"/>
              <a:t>p</a:t>
            </a:r>
            <a:r>
              <a:rPr lang="ru-RU" dirty="0" err="1"/>
              <a:t>ибе</a:t>
            </a:r>
            <a:r>
              <a:rPr lang="en-US" dirty="0"/>
              <a:t>p</a:t>
            </a:r>
            <a:r>
              <a:rPr lang="ru-RU" dirty="0" err="1"/>
              <a:t>ежна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Чо</a:t>
            </a:r>
            <a:r>
              <a:rPr lang="en-US" dirty="0"/>
              <a:t>p</a:t>
            </a:r>
            <a:r>
              <a:rPr lang="ru-RU" dirty="0" err="1"/>
              <a:t>ного</a:t>
            </a:r>
            <a:r>
              <a:rPr lang="ru-RU" dirty="0"/>
              <a:t> та </a:t>
            </a:r>
            <a:r>
              <a:rPr lang="ru-RU" dirty="0" err="1"/>
              <a:t>Азовського</a:t>
            </a:r>
            <a:r>
              <a:rPr lang="ru-RU" dirty="0"/>
              <a:t> </a:t>
            </a:r>
            <a:r>
              <a:rPr lang="ru-RU" dirty="0" err="1"/>
              <a:t>мо</a:t>
            </a:r>
            <a:r>
              <a:rPr lang="en-US" dirty="0"/>
              <a:t>p</a:t>
            </a:r>
            <a:r>
              <a:rPr lang="ru-RU" dirty="0" err="1"/>
              <a:t>ів</a:t>
            </a:r>
            <a:r>
              <a:rPr lang="ru-RU" dirty="0"/>
              <a:t>, особливо у зон</a:t>
            </a:r>
            <a:r>
              <a:rPr lang="en-US" dirty="0"/>
              <a:t>i </a:t>
            </a:r>
            <a:r>
              <a:rPr lang="ru-RU" dirty="0" err="1"/>
              <a:t>діяльності</a:t>
            </a:r>
            <a:r>
              <a:rPr lang="ru-RU" dirty="0"/>
              <a:t> по</a:t>
            </a:r>
            <a:r>
              <a:rPr lang="en-US" dirty="0"/>
              <a:t>p</a:t>
            </a:r>
            <a:r>
              <a:rPr lang="ru-RU" dirty="0"/>
              <a:t>т</a:t>
            </a:r>
            <a:r>
              <a:rPr lang="en-US" dirty="0"/>
              <a:t>i</a:t>
            </a:r>
            <a:r>
              <a:rPr lang="ru-RU" dirty="0"/>
              <a:t>в, </a:t>
            </a:r>
            <a:r>
              <a:rPr lang="ru-RU" dirty="0" err="1"/>
              <a:t>гирлових</a:t>
            </a:r>
            <a:r>
              <a:rPr lang="ru-RU" dirty="0"/>
              <a:t> </a:t>
            </a:r>
            <a:r>
              <a:rPr lang="en-US" dirty="0"/>
              <a:t>pi</a:t>
            </a:r>
            <a:r>
              <a:rPr lang="ru-RU" dirty="0" err="1"/>
              <a:t>чкових</a:t>
            </a:r>
            <a:r>
              <a:rPr lang="ru-RU" dirty="0"/>
              <a:t> зонах, а </a:t>
            </a:r>
            <a:r>
              <a:rPr lang="ru-RU" dirty="0" err="1"/>
              <a:t>також</a:t>
            </a:r>
            <a:r>
              <a:rPr lang="ru-RU" dirty="0"/>
              <a:t> зонах </a:t>
            </a:r>
            <a:r>
              <a:rPr lang="ru-RU" dirty="0" err="1"/>
              <a:t>впливу</a:t>
            </a:r>
            <a:r>
              <a:rPr lang="ru-RU" dirty="0"/>
              <a:t> великих м</a:t>
            </a:r>
            <a:r>
              <a:rPr lang="en-US" dirty="0"/>
              <a:t>i</a:t>
            </a:r>
            <a:r>
              <a:rPr lang="ru-RU" dirty="0"/>
              <a:t>ст. </a:t>
            </a:r>
            <a:r>
              <a:rPr lang="ru-RU" dirty="0" err="1"/>
              <a:t>Прибережну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моря </a:t>
            </a:r>
            <a:r>
              <a:rPr lang="ru-RU" dirty="0" err="1"/>
              <a:t>забруднюють</a:t>
            </a:r>
            <a:r>
              <a:rPr lang="ru-RU" dirty="0"/>
              <a:t> </a:t>
            </a:r>
            <a:r>
              <a:rPr lang="ru-RU" dirty="0" err="1"/>
              <a:t>берегові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скидають</a:t>
            </a:r>
            <a:r>
              <a:rPr lang="ru-RU" dirty="0"/>
              <a:t> </a:t>
            </a:r>
            <a:r>
              <a:rPr lang="ru-RU" dirty="0" err="1"/>
              <a:t>стічні</a:t>
            </a:r>
            <a:r>
              <a:rPr lang="ru-RU" dirty="0"/>
              <a:t> води в море. </a:t>
            </a:r>
            <a:endParaRPr lang="ru-RU" dirty="0" smtClean="0"/>
          </a:p>
          <a:p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забруднювальних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до моря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комунального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великих </a:t>
            </a:r>
            <a:r>
              <a:rPr lang="ru-RU" dirty="0" err="1"/>
              <a:t>міст</a:t>
            </a:r>
            <a:r>
              <a:rPr lang="ru-RU" dirty="0"/>
              <a:t> на </a:t>
            </a:r>
            <a:r>
              <a:rPr lang="ru-RU" dirty="0" err="1"/>
              <a:t>узбережжі</a:t>
            </a:r>
            <a:r>
              <a:rPr lang="ru-RU" dirty="0"/>
              <a:t> — </a:t>
            </a:r>
            <a:r>
              <a:rPr lang="ru-RU" dirty="0" err="1"/>
              <a:t>Одеси</a:t>
            </a:r>
            <a:r>
              <a:rPr lang="ru-RU" dirty="0"/>
              <a:t>, Севастополя, </a:t>
            </a:r>
            <a:r>
              <a:rPr lang="ru-RU" dirty="0" err="1"/>
              <a:t>Феодосії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. </a:t>
            </a:r>
            <a:r>
              <a:rPr lang="ru-RU" dirty="0" err="1"/>
              <a:t>Загалом</a:t>
            </a:r>
            <a:r>
              <a:rPr lang="ru-RU" dirty="0"/>
              <a:t> за 1998 р. у межах </a:t>
            </a:r>
            <a:r>
              <a:rPr lang="ru-RU" dirty="0" err="1"/>
              <a:t>України</a:t>
            </a:r>
            <a:r>
              <a:rPr lang="ru-RU" dirty="0"/>
              <a:t> в море </a:t>
            </a:r>
            <a:r>
              <a:rPr lang="ru-RU" dirty="0" err="1"/>
              <a:t>було</a:t>
            </a:r>
            <a:r>
              <a:rPr lang="ru-RU" dirty="0"/>
              <a:t> скинуто </a:t>
            </a:r>
            <a:r>
              <a:rPr lang="ru-RU" dirty="0" err="1"/>
              <a:t>стічних</a:t>
            </a:r>
            <a:r>
              <a:rPr lang="ru-RU" dirty="0"/>
              <a:t> вод без </a:t>
            </a:r>
            <a:r>
              <a:rPr lang="ru-RU" dirty="0" err="1"/>
              <a:t>очищення</a:t>
            </a:r>
            <a:r>
              <a:rPr lang="ru-RU" dirty="0"/>
              <a:t> 5,9 млн. м3: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очищених</a:t>
            </a:r>
            <a:r>
              <a:rPr lang="ru-RU" dirty="0"/>
              <a:t> — 34,5 млн. м3: нормативно </a:t>
            </a:r>
            <a:r>
              <a:rPr lang="ru-RU" dirty="0" err="1"/>
              <a:t>очищених</a:t>
            </a:r>
            <a:r>
              <a:rPr lang="ru-RU" dirty="0"/>
              <a:t> — 224,6 млн. м3. При </a:t>
            </a:r>
            <a:r>
              <a:rPr lang="ru-RU" dirty="0" err="1"/>
              <a:t>цьому</a:t>
            </a:r>
            <a:r>
              <a:rPr lang="ru-RU" dirty="0"/>
              <a:t> в море </a:t>
            </a:r>
            <a:r>
              <a:rPr lang="ru-RU" dirty="0" err="1"/>
              <a:t>надійшло</a:t>
            </a:r>
            <a:r>
              <a:rPr lang="ru-RU" dirty="0"/>
              <a:t> 5,1 тис. т </a:t>
            </a:r>
            <a:r>
              <a:rPr lang="ru-RU" dirty="0" err="1"/>
              <a:t>завислих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і 5,1 тис. т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33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Об'єми</a:t>
            </a:r>
            <a:r>
              <a:rPr lang="ru-RU" dirty="0"/>
              <a:t> </a:t>
            </a:r>
            <a:r>
              <a:rPr lang="ru-RU" dirty="0" err="1"/>
              <a:t>скидів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 до </a:t>
            </a:r>
            <a:r>
              <a:rPr lang="ru-RU" dirty="0" err="1"/>
              <a:t>Чорного</a:t>
            </a:r>
            <a:r>
              <a:rPr lang="ru-RU" dirty="0"/>
              <a:t> моря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відмітити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очисні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в основному </a:t>
            </a:r>
            <a:r>
              <a:rPr lang="ru-RU" dirty="0" err="1"/>
              <a:t>справляються</a:t>
            </a:r>
            <a:r>
              <a:rPr lang="ru-RU" dirty="0"/>
              <a:t> з </a:t>
            </a:r>
            <a:r>
              <a:rPr lang="ru-RU" dirty="0" err="1"/>
              <a:t>забрудненням</a:t>
            </a:r>
            <a:r>
              <a:rPr lang="ru-RU" dirty="0"/>
              <a:t> у межах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Одесі</a:t>
            </a:r>
            <a:r>
              <a:rPr lang="ru-RU" dirty="0"/>
              <a:t> з </a:t>
            </a:r>
            <a:r>
              <a:rPr lang="ru-RU" dirty="0" err="1"/>
              <a:t>остаточним</a:t>
            </a:r>
            <a:r>
              <a:rPr lang="ru-RU" dirty="0"/>
              <a:t> </a:t>
            </a:r>
            <a:r>
              <a:rPr lang="ru-RU" dirty="0" err="1"/>
              <a:t>введенням</a:t>
            </a:r>
            <a:r>
              <a:rPr lang="ru-RU" dirty="0"/>
              <a:t> в </a:t>
            </a:r>
            <a:r>
              <a:rPr lang="ru-RU" dirty="0" err="1"/>
              <a:t>експлуатацію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«</a:t>
            </a:r>
            <a:r>
              <a:rPr lang="ru-RU" dirty="0" err="1"/>
              <a:t>Південна</a:t>
            </a:r>
            <a:r>
              <a:rPr lang="ru-RU" dirty="0"/>
              <a:t>» </a:t>
            </a:r>
            <a:r>
              <a:rPr lang="ru-RU" dirty="0" err="1"/>
              <a:t>зменшився</a:t>
            </a:r>
            <a:r>
              <a:rPr lang="ru-RU" dirty="0"/>
              <a:t> скид </a:t>
            </a:r>
            <a:r>
              <a:rPr lang="ru-RU" dirty="0" err="1"/>
              <a:t>недостатньо-очищених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 у море на 55 млн. м3.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контролюється</a:t>
            </a:r>
            <a:r>
              <a:rPr lang="ru-RU" dirty="0"/>
              <a:t>, через </a:t>
            </a:r>
            <a:r>
              <a:rPr lang="ru-RU" dirty="0" err="1"/>
              <a:t>неефективну</a:t>
            </a:r>
            <a:r>
              <a:rPr lang="ru-RU" dirty="0"/>
              <a:t> роботу не </a:t>
            </a:r>
            <a:r>
              <a:rPr lang="ru-RU" dirty="0" err="1"/>
              <a:t>справляються</a:t>
            </a:r>
            <a:r>
              <a:rPr lang="ru-RU" dirty="0"/>
              <a:t> з </a:t>
            </a:r>
            <a:r>
              <a:rPr lang="ru-RU" dirty="0" err="1"/>
              <a:t>нормативними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з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Одеська</a:t>
            </a:r>
            <a:r>
              <a:rPr lang="ru-RU" dirty="0"/>
              <a:t> ТЕЦ, </a:t>
            </a:r>
            <a:r>
              <a:rPr lang="ru-RU" dirty="0" err="1"/>
              <a:t>пансіонат</a:t>
            </a:r>
            <a:r>
              <a:rPr lang="ru-RU" dirty="0"/>
              <a:t> «</a:t>
            </a:r>
            <a:r>
              <a:rPr lang="ru-RU" dirty="0" err="1"/>
              <a:t>Золоті</a:t>
            </a:r>
            <a:r>
              <a:rPr lang="ru-RU" dirty="0"/>
              <a:t> </a:t>
            </a:r>
            <a:r>
              <a:rPr lang="ru-RU" dirty="0" err="1"/>
              <a:t>піски</a:t>
            </a:r>
            <a:r>
              <a:rPr lang="ru-RU" dirty="0"/>
              <a:t>», </a:t>
            </a:r>
            <a:r>
              <a:rPr lang="ru-RU" dirty="0" err="1"/>
              <a:t>Іллічівський</a:t>
            </a:r>
            <a:r>
              <a:rPr lang="ru-RU" dirty="0"/>
              <a:t> </a:t>
            </a:r>
            <a:r>
              <a:rPr lang="ru-RU" dirty="0" err="1"/>
              <a:t>морський</a:t>
            </a:r>
            <a:r>
              <a:rPr lang="ru-RU" dirty="0"/>
              <a:t> </a:t>
            </a:r>
            <a:r>
              <a:rPr lang="ru-RU" dirty="0" err="1"/>
              <a:t>торговельний</a:t>
            </a:r>
            <a:r>
              <a:rPr lang="ru-RU" dirty="0"/>
              <a:t> порт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Велику</a:t>
            </a:r>
            <a:r>
              <a:rPr lang="ru-RU" dirty="0"/>
              <a:t> шкоду </a:t>
            </a:r>
            <a:r>
              <a:rPr lang="ru-RU" dirty="0" err="1"/>
              <a:t>завдає</a:t>
            </a:r>
            <a:r>
              <a:rPr lang="ru-RU" dirty="0"/>
              <a:t> </a:t>
            </a:r>
            <a:r>
              <a:rPr lang="ru-RU" dirty="0" err="1"/>
              <a:t>морському</a:t>
            </a:r>
            <a:r>
              <a:rPr lang="ru-RU" dirty="0"/>
              <a:t> </a:t>
            </a:r>
            <a:r>
              <a:rPr lang="ru-RU" dirty="0" err="1"/>
              <a:t>середовищу</a:t>
            </a:r>
            <a:r>
              <a:rPr lang="ru-RU" dirty="0"/>
              <a:t> </a:t>
            </a:r>
            <a:r>
              <a:rPr lang="ru-RU" dirty="0" err="1"/>
              <a:t>скидання</a:t>
            </a:r>
            <a:r>
              <a:rPr lang="ru-RU" dirty="0"/>
              <a:t> </a:t>
            </a:r>
            <a:r>
              <a:rPr lang="ru-RU" dirty="0" err="1"/>
              <a:t>неочищених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 у м. Балаклава, де </a:t>
            </a:r>
            <a:r>
              <a:rPr lang="ru-RU" dirty="0" err="1"/>
              <a:t>щодобово</a:t>
            </a:r>
            <a:r>
              <a:rPr lang="ru-RU" dirty="0"/>
              <a:t> </a:t>
            </a:r>
            <a:r>
              <a:rPr lang="ru-RU" dirty="0" err="1"/>
              <a:t>скидається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10 тис. м3.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неочищених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</a:t>
            </a:r>
            <a:r>
              <a:rPr lang="ru-RU" dirty="0" err="1"/>
              <a:t>найближчим</a:t>
            </a:r>
            <a:r>
              <a:rPr lang="ru-RU" dirty="0"/>
              <a:t> часом не </a:t>
            </a:r>
            <a:r>
              <a:rPr lang="ru-RU" dirty="0" err="1"/>
              <a:t>передбачаються</a:t>
            </a:r>
            <a:r>
              <a:rPr lang="ru-RU" dirty="0"/>
              <a:t>. В той же час в планах </a:t>
            </a:r>
            <a:r>
              <a:rPr lang="ru-RU" dirty="0" err="1"/>
              <a:t>капітального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Чорноморського</a:t>
            </a:r>
            <a:r>
              <a:rPr lang="ru-RU" dirty="0"/>
              <a:t> флоту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2005 р.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у </a:t>
            </a:r>
            <a:r>
              <a:rPr lang="ru-RU" dirty="0" err="1"/>
              <a:t>Севастополі</a:t>
            </a:r>
            <a:r>
              <a:rPr lang="ru-RU" dirty="0"/>
              <a:t> не </a:t>
            </a:r>
            <a:r>
              <a:rPr lang="ru-RU" dirty="0" err="1"/>
              <a:t>планується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в </a:t>
            </a:r>
            <a:r>
              <a:rPr lang="ru-RU" dirty="0" err="1"/>
              <a:t>експлуатацію</a:t>
            </a:r>
            <a:r>
              <a:rPr lang="ru-RU" dirty="0"/>
              <a:t> </a:t>
            </a:r>
            <a:r>
              <a:rPr lang="ru-RU" dirty="0" err="1"/>
              <a:t>біологічного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муніципальних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вод. </a:t>
            </a:r>
            <a:r>
              <a:rPr lang="ru-RU" dirty="0" err="1"/>
              <a:t>Каналізаційна</a:t>
            </a:r>
            <a:r>
              <a:rPr lang="ru-RU" dirty="0"/>
              <a:t> мережа не </a:t>
            </a:r>
            <a:r>
              <a:rPr lang="ru-RU" dirty="0" err="1"/>
              <a:t>відповідає</a:t>
            </a:r>
            <a:r>
              <a:rPr lang="ru-RU" dirty="0"/>
              <a:t> нормам </a:t>
            </a:r>
            <a:r>
              <a:rPr lang="ru-RU" dirty="0" err="1"/>
              <a:t>експлуатації</a:t>
            </a:r>
            <a:r>
              <a:rPr lang="ru-RU" dirty="0"/>
              <a:t>, тому </a:t>
            </a:r>
            <a:r>
              <a:rPr lang="ru-RU" dirty="0" err="1"/>
              <a:t>трапляються</a:t>
            </a:r>
            <a:r>
              <a:rPr lang="ru-RU" dirty="0"/>
              <a:t> </a:t>
            </a:r>
            <a:r>
              <a:rPr lang="ru-RU" dirty="0" err="1"/>
              <a:t>пориви</a:t>
            </a:r>
            <a:r>
              <a:rPr lang="ru-RU" dirty="0"/>
              <a:t> </a:t>
            </a:r>
            <a:r>
              <a:rPr lang="ru-RU" dirty="0" err="1"/>
              <a:t>колектора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яких</a:t>
            </a:r>
            <a:r>
              <a:rPr lang="ru-RU" dirty="0"/>
              <a:t> у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рекреації</a:t>
            </a:r>
            <a:r>
              <a:rPr lang="ru-RU" dirty="0"/>
              <a:t> до </a:t>
            </a:r>
            <a:r>
              <a:rPr lang="ru-RU" dirty="0" err="1"/>
              <a:t>Чорного</a:t>
            </a:r>
            <a:r>
              <a:rPr lang="ru-RU" dirty="0"/>
              <a:t> моря </a:t>
            </a:r>
            <a:r>
              <a:rPr lang="ru-RU" dirty="0" err="1"/>
              <a:t>надходить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неочищених</a:t>
            </a:r>
            <a:r>
              <a:rPr lang="ru-RU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5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Екологічний</a:t>
            </a:r>
            <a:r>
              <a:rPr lang="ru-RU" dirty="0"/>
              <a:t> стан </a:t>
            </a:r>
            <a:r>
              <a:rPr lang="ru-RU" dirty="0" err="1"/>
              <a:t>Чорного</a:t>
            </a:r>
            <a:r>
              <a:rPr lang="ru-RU" dirty="0"/>
              <a:t> і </a:t>
            </a:r>
            <a:r>
              <a:rPr lang="ru-RU" dirty="0" err="1"/>
              <a:t>Азовського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вказані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стан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і </a:t>
            </a:r>
            <a:r>
              <a:rPr lang="ru-RU" dirty="0" err="1"/>
              <a:t>Азовського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покращився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тенденцію</a:t>
            </a:r>
            <a:r>
              <a:rPr lang="ru-RU" dirty="0"/>
              <a:t> до </a:t>
            </a:r>
            <a:r>
              <a:rPr lang="ru-RU" dirty="0" err="1"/>
              <a:t>стабілізації</a:t>
            </a:r>
            <a:r>
              <a:rPr lang="ru-RU" dirty="0"/>
              <a:t>.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, за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вміст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біогенних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постійному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ГДК для азоту </a:t>
            </a:r>
            <a:r>
              <a:rPr lang="ru-RU" dirty="0" err="1"/>
              <a:t>амонійного</a:t>
            </a:r>
            <a:r>
              <a:rPr lang="ru-RU" dirty="0"/>
              <a:t>, </a:t>
            </a:r>
            <a:r>
              <a:rPr lang="ru-RU" dirty="0" err="1"/>
              <a:t>нітратів</a:t>
            </a:r>
            <a:r>
              <a:rPr lang="ru-RU" dirty="0"/>
              <a:t> і </a:t>
            </a:r>
            <a:r>
              <a:rPr lang="ru-RU" dirty="0" err="1"/>
              <a:t>фосфатів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зниженням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добрив, </a:t>
            </a:r>
            <a:r>
              <a:rPr lang="ru-RU" dirty="0" err="1"/>
              <a:t>пестицидів</a:t>
            </a:r>
            <a:r>
              <a:rPr lang="ru-RU" dirty="0"/>
              <a:t> на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сприяло</a:t>
            </a:r>
            <a:r>
              <a:rPr lang="ru-RU" dirty="0"/>
              <a:t> </a:t>
            </a:r>
            <a:r>
              <a:rPr lang="ru-RU" dirty="0" err="1"/>
              <a:t>зменшенню</a:t>
            </a:r>
            <a:r>
              <a:rPr lang="ru-RU" dirty="0"/>
              <a:t> </a:t>
            </a:r>
            <a:r>
              <a:rPr lang="ru-RU" dirty="0" err="1"/>
              <a:t>вимивання</a:t>
            </a:r>
            <a:r>
              <a:rPr lang="ru-RU" dirty="0"/>
              <a:t> </a:t>
            </a:r>
            <a:r>
              <a:rPr lang="ru-RU" dirty="0" err="1"/>
              <a:t>біогенних</a:t>
            </a:r>
            <a:r>
              <a:rPr lang="ru-RU" dirty="0"/>
              <a:t> і </a:t>
            </a:r>
            <a:r>
              <a:rPr lang="ru-RU" dirty="0" err="1"/>
              <a:t>забруднювальних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з </a:t>
            </a:r>
            <a:r>
              <a:rPr lang="ru-RU" dirty="0" err="1"/>
              <a:t>водозбірних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річок</a:t>
            </a:r>
            <a:r>
              <a:rPr lang="ru-RU" dirty="0"/>
              <a:t>.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забруднювальними</a:t>
            </a:r>
            <a:r>
              <a:rPr lang="ru-RU" dirty="0"/>
              <a:t> компонентами </a:t>
            </a:r>
            <a:r>
              <a:rPr lang="ru-RU" dirty="0" err="1"/>
              <a:t>морського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є </a:t>
            </a:r>
            <a:r>
              <a:rPr lang="ru-RU" dirty="0" err="1"/>
              <a:t>нафтопродукти</a:t>
            </a:r>
            <a:r>
              <a:rPr lang="ru-RU" dirty="0"/>
              <a:t>.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нафтопродуктів</a:t>
            </a:r>
            <a:r>
              <a:rPr lang="ru-RU" dirty="0"/>
              <a:t> у </a:t>
            </a:r>
            <a:r>
              <a:rPr lang="ru-RU" dirty="0" err="1"/>
              <a:t>морській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портів</a:t>
            </a:r>
            <a:r>
              <a:rPr lang="ru-RU" dirty="0"/>
              <a:t>, </a:t>
            </a:r>
            <a:r>
              <a:rPr lang="ru-RU" dirty="0" err="1"/>
              <a:t>втратами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бункерних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виносом</a:t>
            </a:r>
            <a:r>
              <a:rPr lang="ru-RU" dirty="0"/>
              <a:t> до моря з </a:t>
            </a:r>
            <a:r>
              <a:rPr lang="ru-RU" dirty="0" err="1"/>
              <a:t>річковими</a:t>
            </a:r>
            <a:r>
              <a:rPr lang="ru-RU" dirty="0"/>
              <a:t> водами і </a:t>
            </a:r>
            <a:r>
              <a:rPr lang="ru-RU" dirty="0" err="1"/>
              <a:t>стічними</a:t>
            </a:r>
            <a:r>
              <a:rPr lang="ru-RU" dirty="0"/>
              <a:t> водами </a:t>
            </a:r>
            <a:r>
              <a:rPr lang="ru-RU" dirty="0" err="1"/>
              <a:t>комунальних</a:t>
            </a:r>
            <a:r>
              <a:rPr lang="ru-RU" dirty="0"/>
              <a:t> 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98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772400" cy="1362075"/>
          </a:xfrm>
        </p:spPr>
        <p:txBody>
          <a:bodyPr/>
          <a:lstStyle/>
          <a:p>
            <a:r>
              <a:rPr lang="uk-UA" dirty="0" smtClean="0"/>
              <a:t>        Способи вирішення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4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1153</Words>
  <Application>Microsoft Office PowerPoint</Application>
  <PresentationFormat>Экран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Проект збереження Чорного і Азовського морів</vt:lpstr>
      <vt:lpstr>Презентация PowerPoint</vt:lpstr>
      <vt:lpstr>Презентация PowerPoint</vt:lpstr>
      <vt:lpstr>Проблеми Чорного і Азовського морів</vt:lpstr>
      <vt:lpstr>Презентация PowerPoint</vt:lpstr>
      <vt:lpstr>Презентация PowerPoint</vt:lpstr>
      <vt:lpstr>Об'єми скидів стічних вод до Чорного моря</vt:lpstr>
      <vt:lpstr>Екологічний стан Чорного і Азовського морів </vt:lpstr>
      <vt:lpstr>        Способи вирішення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1</cp:lastModifiedBy>
  <cp:revision>8</cp:revision>
  <dcterms:created xsi:type="dcterms:W3CDTF">2010-02-23T11:30:32Z</dcterms:created>
  <dcterms:modified xsi:type="dcterms:W3CDTF">2012-10-21T19:59:31Z</dcterms:modified>
</cp:coreProperties>
</file>