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5" r:id="rId8"/>
    <p:sldId id="263" r:id="rId9"/>
    <p:sldId id="266" r:id="rId10"/>
    <p:sldId id="264"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uk-UA"/>
  <c:style val="34"/>
  <c:chart>
    <c:autoTitleDeleted val="1"/>
    <c:plotArea>
      <c:layout/>
      <c:pieChart>
        <c:varyColors val="1"/>
        <c:ser>
          <c:idx val="0"/>
          <c:order val="0"/>
          <c:tx>
            <c:strRef>
              <c:f>Лист1!$B$1</c:f>
              <c:strCache>
                <c:ptCount val="1"/>
                <c:pt idx="0">
                  <c:v>Продажи</c:v>
                </c:pt>
              </c:strCache>
            </c:strRef>
          </c:tx>
          <c:dLbls>
            <c:dLbl>
              <c:idx val="0"/>
              <c:spPr/>
              <c:txPr>
                <a:bodyPr/>
                <a:lstStyle/>
                <a:p>
                  <a:pPr>
                    <a:defRPr sz="1600"/>
                  </a:pPr>
                  <a:endParaRPr lang="uk-UA"/>
                </a:p>
              </c:txPr>
            </c:dLbl>
            <c:dLbl>
              <c:idx val="1"/>
              <c:spPr/>
              <c:txPr>
                <a:bodyPr/>
                <a:lstStyle/>
                <a:p>
                  <a:pPr>
                    <a:defRPr sz="1400"/>
                  </a:pPr>
                  <a:endParaRPr lang="uk-UA"/>
                </a:p>
              </c:txPr>
            </c:dLbl>
            <c:showCatName val="1"/>
            <c:showPercent val="1"/>
            <c:showLeaderLines val="1"/>
          </c:dLbls>
          <c:cat>
            <c:strRef>
              <c:f>Лист1!$A$2:$A$4</c:f>
              <c:strCache>
                <c:ptCount val="3"/>
                <c:pt idx="0">
                  <c:v>Англо-канадці</c:v>
                </c:pt>
                <c:pt idx="1">
                  <c:v>Франко-канадці</c:v>
                </c:pt>
                <c:pt idx="2">
                  <c:v>Інші</c:v>
                </c:pt>
              </c:strCache>
            </c:strRef>
          </c:cat>
          <c:val>
            <c:numRef>
              <c:f>Лист1!$B$2:$B$4</c:f>
              <c:numCache>
                <c:formatCode>0%</c:formatCode>
                <c:ptCount val="3"/>
                <c:pt idx="0">
                  <c:v>0.4</c:v>
                </c:pt>
                <c:pt idx="1">
                  <c:v>0.27</c:v>
                </c:pt>
                <c:pt idx="2">
                  <c:v>0.33000000000000007</c:v>
                </c:pt>
              </c:numCache>
            </c:numRef>
          </c:val>
        </c:ser>
        <c:dLbls>
          <c:showCatName val="1"/>
          <c:showPercent val="1"/>
        </c:dLbls>
        <c:firstSliceAng val="0"/>
      </c:pieChart>
    </c:plotArea>
    <c:plotVisOnly val="1"/>
  </c:chart>
  <c:txPr>
    <a:bodyPr/>
    <a:lstStyle/>
    <a:p>
      <a:pPr>
        <a:defRPr sz="1800"/>
      </a:pPr>
      <a:endParaRPr lang="uk-UA"/>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B106E36-FD25-4E2D-B0AA-010F637433A0}" type="datetimeFigureOut">
              <a:rPr lang="ru-RU" smtClean="0"/>
              <a:pPr/>
              <a:t>06.06.2014</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5B106E36-FD25-4E2D-B0AA-010F637433A0}" type="datetimeFigureOut">
              <a:rPr lang="ru-RU" smtClean="0"/>
              <a:pPr/>
              <a:t>06.06.2014</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5B106E36-FD25-4E2D-B0AA-010F637433A0}" type="datetimeFigureOut">
              <a:rPr lang="ru-RU" smtClean="0"/>
              <a:pPr/>
              <a:t>06.06.2014</a:t>
            </a:fld>
            <a:endParaRPr lang="ru-RU"/>
          </a:p>
        </p:txBody>
      </p:sp>
      <p:sp>
        <p:nvSpPr>
          <p:cNvPr id="10" name="Номер слайда 9"/>
          <p:cNvSpPr>
            <a:spLocks noGrp="1"/>
          </p:cNvSpPr>
          <p:nvPr>
            <p:ph type="sldNum" sz="quarter" idx="16"/>
          </p:nvPr>
        </p:nvSpPr>
        <p:spPr/>
        <p:txBody>
          <a:bodyPr rtlCol="0"/>
          <a:lstStyle/>
          <a:p>
            <a:fld id="{725C68B6-61C2-468F-89AB-4B9F7531AA68}" type="slidenum">
              <a:rPr lang="ru-RU" smtClean="0"/>
              <a:pPr/>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5B106E36-FD25-4E2D-B0AA-010F637433A0}" type="datetimeFigureOut">
              <a:rPr lang="ru-RU" smtClean="0"/>
              <a:pPr/>
              <a:t>06.06.2014</a:t>
            </a:fld>
            <a:endParaRPr lang="ru-RU"/>
          </a:p>
        </p:txBody>
      </p:sp>
      <p:sp>
        <p:nvSpPr>
          <p:cNvPr id="12" name="Номер слайда 11"/>
          <p:cNvSpPr>
            <a:spLocks noGrp="1"/>
          </p:cNvSpPr>
          <p:nvPr>
            <p:ph type="sldNum" sz="quarter" idx="16"/>
          </p:nvPr>
        </p:nvSpPr>
        <p:spPr/>
        <p:txBody>
          <a:bodyPr rtlCol="0"/>
          <a:lstStyle/>
          <a:p>
            <a:fld id="{725C68B6-61C2-468F-89AB-4B9F7531AA68}" type="slidenum">
              <a:rPr lang="ru-RU" smtClean="0"/>
              <a:pPr/>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pPr/>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5B106E36-FD25-4E2D-B0AA-010F637433A0}" type="datetimeFigureOut">
              <a:rPr lang="ru-RU" smtClean="0"/>
              <a:pPr/>
              <a:t>06.06.2014</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725C68B6-61C2-468F-89AB-4B9F7531AA68}" type="slidenum">
              <a:rPr lang="ru-RU" smtClean="0"/>
              <a:pPr/>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B106E36-FD25-4E2D-B0AA-010F637433A0}" type="datetimeFigureOut">
              <a:rPr lang="ru-RU" smtClean="0"/>
              <a:pPr/>
              <a:t>06.06.2014</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88640"/>
            <a:ext cx="6477000" cy="1656184"/>
          </a:xfrm>
        </p:spPr>
        <p:txBody>
          <a:bodyPr>
            <a:normAutofit fontScale="90000"/>
          </a:bodyPr>
          <a:lstStyle/>
          <a:p>
            <a:pPr algn="ctr"/>
            <a:r>
              <a:rPr lang="uk-UA" sz="5400" b="1" dirty="0" err="1" smtClean="0"/>
              <a:t>Презентція</a:t>
            </a:r>
            <a:r>
              <a:rPr lang="uk-UA" sz="5400" b="1" dirty="0" smtClean="0"/>
              <a:t/>
            </a:r>
            <a:br>
              <a:rPr lang="uk-UA" sz="5400" b="1" dirty="0" smtClean="0"/>
            </a:br>
            <a:endParaRPr lang="uk-UA" sz="5400" b="1" dirty="0"/>
          </a:p>
        </p:txBody>
      </p:sp>
      <p:sp>
        <p:nvSpPr>
          <p:cNvPr id="5" name="TextBox 4"/>
          <p:cNvSpPr txBox="1"/>
          <p:nvPr/>
        </p:nvSpPr>
        <p:spPr>
          <a:xfrm>
            <a:off x="3923928" y="1124744"/>
            <a:ext cx="2160240" cy="523220"/>
          </a:xfrm>
          <a:prstGeom prst="rect">
            <a:avLst/>
          </a:prstGeom>
          <a:noFill/>
        </p:spPr>
        <p:txBody>
          <a:bodyPr wrap="square" rtlCol="0">
            <a:spAutoFit/>
          </a:bodyPr>
          <a:lstStyle/>
          <a:p>
            <a:r>
              <a:rPr lang="uk-UA" sz="2800" dirty="0" smtClean="0">
                <a:solidFill>
                  <a:schemeClr val="bg1"/>
                </a:solidFill>
              </a:rPr>
              <a:t>на тему:</a:t>
            </a:r>
            <a:endParaRPr lang="uk-UA" sz="2800" dirty="0">
              <a:solidFill>
                <a:schemeClr val="bg1"/>
              </a:solidFill>
            </a:endParaRPr>
          </a:p>
        </p:txBody>
      </p:sp>
      <p:sp>
        <p:nvSpPr>
          <p:cNvPr id="6" name="TextBox 5"/>
          <p:cNvSpPr txBox="1"/>
          <p:nvPr/>
        </p:nvSpPr>
        <p:spPr>
          <a:xfrm>
            <a:off x="1115616" y="2348880"/>
            <a:ext cx="6912768"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“Канада</a:t>
            </a: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 1945р. – на початку ХХІ </a:t>
            </a:r>
            <a:r>
              <a:rPr lang="uk-UA"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a:t>
            </a:r>
            <a:endPar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2" cstate="print"/>
          <a:srcRect/>
          <a:stretch>
            <a:fillRect/>
          </a:stretch>
        </p:blipFill>
        <p:spPr bwMode="auto">
          <a:xfrm>
            <a:off x="179512" y="4005064"/>
            <a:ext cx="3888432"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b="1" dirty="0" smtClean="0">
                <a:solidFill>
                  <a:srgbClr val="002060"/>
                </a:solidFill>
              </a:rPr>
              <a:t>Проблема </a:t>
            </a:r>
            <a:r>
              <a:rPr lang="uk-UA" sz="4800" b="1" dirty="0" err="1" smtClean="0">
                <a:solidFill>
                  <a:srgbClr val="002060"/>
                </a:solidFill>
              </a:rPr>
              <a:t>Квебеку</a:t>
            </a:r>
            <a:endParaRPr lang="uk-UA" sz="4800" b="1" dirty="0">
              <a:solidFill>
                <a:srgbClr val="002060"/>
              </a:solidFill>
            </a:endParaRPr>
          </a:p>
        </p:txBody>
      </p:sp>
      <p:sp>
        <p:nvSpPr>
          <p:cNvPr id="3" name="Содержимое 2"/>
          <p:cNvSpPr>
            <a:spLocks noGrp="1"/>
          </p:cNvSpPr>
          <p:nvPr>
            <p:ph sz="quarter" idx="1"/>
          </p:nvPr>
        </p:nvSpPr>
        <p:spPr>
          <a:xfrm>
            <a:off x="0" y="1600200"/>
            <a:ext cx="9144000" cy="3196952"/>
          </a:xfrm>
        </p:spPr>
        <p:txBody>
          <a:bodyPr>
            <a:normAutofit fontScale="85000" lnSpcReduction="20000"/>
          </a:bodyPr>
          <a:lstStyle/>
          <a:p>
            <a:pPr>
              <a:buNone/>
            </a:pPr>
            <a:r>
              <a:rPr lang="uk-UA" dirty="0" smtClean="0">
                <a:solidFill>
                  <a:schemeClr val="accent5">
                    <a:lumMod val="75000"/>
                  </a:schemeClr>
                </a:solidFill>
              </a:rPr>
              <a:t>    Проводячи обережну політику, ліберали не змогли уникнути найгострішої проблеми Канади – національної. Вона була викликана невдоволенням франкомовного населення Канади своїм економічним становищем, соціальним та політичним статусом. Коріння цієї проблеми криється в історії формування канадської держави та особливостях її національного складу. Населення Канади поділяється на </a:t>
            </a:r>
            <a:r>
              <a:rPr lang="uk-UA" dirty="0" err="1" smtClean="0">
                <a:solidFill>
                  <a:schemeClr val="accent5">
                    <a:lumMod val="75000"/>
                  </a:schemeClr>
                </a:solidFill>
              </a:rPr>
              <a:t>англо-канадців</a:t>
            </a:r>
            <a:r>
              <a:rPr lang="uk-UA" dirty="0" smtClean="0">
                <a:solidFill>
                  <a:schemeClr val="accent5">
                    <a:lumMod val="75000"/>
                  </a:schemeClr>
                </a:solidFill>
              </a:rPr>
              <a:t> – 40%, франко-канадців – 27%, які є нащадками перших переселенців з Англії та Франції, та вихідців з інших країн Європи, Азії та Африки.</a:t>
            </a:r>
            <a:endParaRPr lang="uk-UA" dirty="0">
              <a:solidFill>
                <a:schemeClr val="accent5">
                  <a:lumMod val="75000"/>
                </a:schemeClr>
              </a:solidFill>
            </a:endParaRPr>
          </a:p>
        </p:txBody>
      </p:sp>
      <p:graphicFrame>
        <p:nvGraphicFramePr>
          <p:cNvPr id="4" name="Диаграмма 3"/>
          <p:cNvGraphicFramePr/>
          <p:nvPr/>
        </p:nvGraphicFramePr>
        <p:xfrm>
          <a:off x="2627784" y="4437112"/>
          <a:ext cx="4104456" cy="265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153400" cy="990600"/>
          </a:xfrm>
        </p:spPr>
        <p:txBody>
          <a:bodyPr>
            <a:normAutofit fontScale="90000"/>
          </a:bodyPr>
          <a:lstStyle/>
          <a:p>
            <a:pPr algn="ctr"/>
            <a:r>
              <a:rPr lang="uk-UA" sz="3600" b="1" dirty="0" smtClean="0">
                <a:solidFill>
                  <a:srgbClr val="FF0000"/>
                </a:solidFill>
              </a:rPr>
              <a:t>Причини сепаратистського руху </a:t>
            </a:r>
            <a:br>
              <a:rPr lang="uk-UA" sz="3600" b="1" dirty="0" smtClean="0">
                <a:solidFill>
                  <a:srgbClr val="FF0000"/>
                </a:solidFill>
              </a:rPr>
            </a:br>
            <a:r>
              <a:rPr lang="uk-UA" sz="3600" b="1" dirty="0" smtClean="0">
                <a:solidFill>
                  <a:srgbClr val="FF0000"/>
                </a:solidFill>
              </a:rPr>
              <a:t>у провінції </a:t>
            </a:r>
            <a:r>
              <a:rPr lang="uk-UA" sz="3600" b="1" dirty="0" err="1" smtClean="0">
                <a:solidFill>
                  <a:srgbClr val="FF0000"/>
                </a:solidFill>
              </a:rPr>
              <a:t>Квебек</a:t>
            </a:r>
            <a:r>
              <a:rPr lang="uk-UA" sz="3600" b="1" dirty="0" smtClean="0">
                <a:solidFill>
                  <a:srgbClr val="FF0000"/>
                </a:solidFill>
              </a:rPr>
              <a:t/>
            </a:r>
            <a:br>
              <a:rPr lang="uk-UA" sz="3600" b="1" dirty="0" smtClean="0">
                <a:solidFill>
                  <a:srgbClr val="FF0000"/>
                </a:solidFill>
              </a:rPr>
            </a:br>
            <a:endParaRPr lang="uk-UA" sz="3600" b="1" dirty="0">
              <a:solidFill>
                <a:srgbClr val="FF0000"/>
              </a:solidFill>
            </a:endParaRPr>
          </a:p>
        </p:txBody>
      </p:sp>
      <p:sp>
        <p:nvSpPr>
          <p:cNvPr id="3" name="Содержимое 2"/>
          <p:cNvSpPr>
            <a:spLocks noGrp="1"/>
          </p:cNvSpPr>
          <p:nvPr>
            <p:ph sz="quarter" idx="1"/>
          </p:nvPr>
        </p:nvSpPr>
        <p:spPr>
          <a:xfrm>
            <a:off x="0" y="1700808"/>
            <a:ext cx="5543528" cy="3816424"/>
          </a:xfrm>
        </p:spPr>
        <p:txBody>
          <a:bodyPr>
            <a:normAutofit fontScale="70000" lnSpcReduction="20000"/>
          </a:bodyPr>
          <a:lstStyle/>
          <a:p>
            <a:pPr>
              <a:buFont typeface="Wingdings" pitchFamily="2" charset="2"/>
              <a:buChar char="v"/>
            </a:pPr>
            <a:endParaRPr lang="uk-UA" i="1" dirty="0" smtClean="0">
              <a:solidFill>
                <a:schemeClr val="accent2">
                  <a:lumMod val="75000"/>
                </a:schemeClr>
              </a:solidFill>
            </a:endParaRPr>
          </a:p>
          <a:p>
            <a:pPr>
              <a:buFont typeface="Wingdings" pitchFamily="2" charset="2"/>
              <a:buChar char="v"/>
            </a:pPr>
            <a:r>
              <a:rPr lang="uk-UA" i="1" dirty="0" smtClean="0">
                <a:solidFill>
                  <a:schemeClr val="accent2">
                    <a:lumMod val="75000"/>
                  </a:schemeClr>
                </a:solidFill>
              </a:rPr>
              <a:t>Відносна національна однорідність населення провінції – понад 80% франко-канадці.	</a:t>
            </a:r>
          </a:p>
          <a:p>
            <a:pPr>
              <a:buFont typeface="Wingdings" pitchFamily="2" charset="2"/>
              <a:buChar char="v"/>
            </a:pPr>
            <a:r>
              <a:rPr lang="uk-UA" i="1" dirty="0" smtClean="0">
                <a:solidFill>
                  <a:schemeClr val="accent2">
                    <a:lumMod val="75000"/>
                  </a:schemeClr>
                </a:solidFill>
              </a:rPr>
              <a:t>Домінування </a:t>
            </a:r>
            <a:r>
              <a:rPr lang="uk-UA" i="1" dirty="0" err="1" smtClean="0">
                <a:solidFill>
                  <a:schemeClr val="accent2">
                    <a:lumMod val="75000"/>
                  </a:schemeClr>
                </a:solidFill>
              </a:rPr>
              <a:t>англо-канадців</a:t>
            </a:r>
            <a:r>
              <a:rPr lang="uk-UA" i="1" dirty="0" smtClean="0">
                <a:solidFill>
                  <a:schemeClr val="accent2">
                    <a:lumMod val="75000"/>
                  </a:schemeClr>
                </a:solidFill>
              </a:rPr>
              <a:t> в економічному житті провінції	</a:t>
            </a:r>
          </a:p>
          <a:p>
            <a:pPr>
              <a:buFont typeface="Wingdings" pitchFamily="2" charset="2"/>
              <a:buChar char="v"/>
            </a:pPr>
            <a:r>
              <a:rPr lang="uk-UA" i="1" dirty="0" smtClean="0">
                <a:solidFill>
                  <a:schemeClr val="accent2">
                    <a:lumMod val="75000"/>
                  </a:schemeClr>
                </a:solidFill>
              </a:rPr>
              <a:t>Засилля англійської мови у всіх сферах життя, культурі, освіті	</a:t>
            </a:r>
          </a:p>
          <a:p>
            <a:pPr>
              <a:buFont typeface="Wingdings" pitchFamily="2" charset="2"/>
              <a:buChar char="v"/>
            </a:pPr>
            <a:r>
              <a:rPr lang="uk-UA" i="1" dirty="0" smtClean="0">
                <a:solidFill>
                  <a:schemeClr val="accent2">
                    <a:lumMod val="75000"/>
                  </a:schemeClr>
                </a:solidFill>
              </a:rPr>
              <a:t>Соціальна нерівність між </a:t>
            </a:r>
            <a:r>
              <a:rPr lang="uk-UA" i="1" dirty="0" err="1" smtClean="0">
                <a:solidFill>
                  <a:schemeClr val="accent2">
                    <a:lumMod val="75000"/>
                  </a:schemeClr>
                </a:solidFill>
              </a:rPr>
              <a:t>англо-канадцями</a:t>
            </a:r>
            <a:r>
              <a:rPr lang="uk-UA" i="1" dirty="0" smtClean="0">
                <a:solidFill>
                  <a:schemeClr val="accent2">
                    <a:lumMod val="75000"/>
                  </a:schemeClr>
                </a:solidFill>
              </a:rPr>
              <a:t> і франко-канадцями	</a:t>
            </a:r>
          </a:p>
          <a:p>
            <a:pPr>
              <a:buFont typeface="Wingdings" pitchFamily="2" charset="2"/>
              <a:buChar char="v"/>
            </a:pPr>
            <a:r>
              <a:rPr lang="uk-UA" i="1" dirty="0" smtClean="0">
                <a:solidFill>
                  <a:schemeClr val="accent2">
                    <a:lumMod val="75000"/>
                  </a:schemeClr>
                </a:solidFill>
              </a:rPr>
              <a:t>Сепаратистські прагнення франко-канадської еліти </a:t>
            </a:r>
          </a:p>
          <a:p>
            <a:pPr>
              <a:buFont typeface="Wingdings" pitchFamily="2" charset="2"/>
              <a:buChar char="v"/>
            </a:pPr>
            <a:r>
              <a:rPr lang="uk-UA" i="1" dirty="0" smtClean="0">
                <a:solidFill>
                  <a:schemeClr val="accent2">
                    <a:lumMod val="75000"/>
                  </a:schemeClr>
                </a:solidFill>
              </a:rPr>
              <a:t>Високий рівень безробіття.</a:t>
            </a:r>
            <a:endParaRPr lang="uk-UA" i="1" dirty="0">
              <a:solidFill>
                <a:schemeClr val="accent2">
                  <a:lumMod val="75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5436096" y="2060848"/>
            <a:ext cx="3388611" cy="2880320"/>
          </a:xfrm>
          <a:prstGeom prst="rect">
            <a:avLst/>
          </a:prstGeom>
          <a:noFill/>
          <a:ln w="9525">
            <a:noFill/>
            <a:miter lim="800000"/>
            <a:headEnd/>
            <a:tailEnd/>
          </a:ln>
        </p:spPr>
      </p:pic>
      <p:sp>
        <p:nvSpPr>
          <p:cNvPr id="5" name="TextBox 4"/>
          <p:cNvSpPr txBox="1"/>
          <p:nvPr/>
        </p:nvSpPr>
        <p:spPr>
          <a:xfrm>
            <a:off x="6228184" y="5013176"/>
            <a:ext cx="2232248" cy="400110"/>
          </a:xfrm>
          <a:prstGeom prst="rect">
            <a:avLst/>
          </a:prstGeom>
          <a:noFill/>
        </p:spPr>
        <p:txBody>
          <a:bodyPr wrap="square" rtlCol="0">
            <a:spAutoFit/>
          </a:bodyPr>
          <a:lstStyle/>
          <a:p>
            <a:r>
              <a:rPr lang="uk-UA" sz="2000" dirty="0" smtClean="0">
                <a:solidFill>
                  <a:schemeClr val="accent2">
                    <a:lumMod val="50000"/>
                  </a:schemeClr>
                </a:solidFill>
              </a:rPr>
              <a:t>Провінція </a:t>
            </a:r>
            <a:r>
              <a:rPr lang="uk-UA" sz="2000" dirty="0" err="1" smtClean="0">
                <a:solidFill>
                  <a:schemeClr val="accent2">
                    <a:lumMod val="50000"/>
                  </a:schemeClr>
                </a:solidFill>
              </a:rPr>
              <a:t>Квебек</a:t>
            </a:r>
            <a:endParaRPr lang="uk-UA"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b="3596"/>
          <a:stretch>
            <a:fillRect/>
          </a:stretch>
        </p:blipFill>
        <p:spPr bwMode="auto">
          <a:xfrm>
            <a:off x="0" y="-1"/>
            <a:ext cx="9143999" cy="6858001"/>
          </a:xfrm>
          <a:prstGeom prst="rect">
            <a:avLst/>
          </a:prstGeom>
          <a:noFill/>
          <a:ln w="9525">
            <a:noFill/>
            <a:miter lim="800000"/>
            <a:headEnd/>
            <a:tailEnd/>
          </a:ln>
        </p:spPr>
      </p:pic>
      <p:sp>
        <p:nvSpPr>
          <p:cNvPr id="3" name="Содержимое 2"/>
          <p:cNvSpPr>
            <a:spLocks noGrp="1"/>
          </p:cNvSpPr>
          <p:nvPr>
            <p:ph sz="quarter" idx="1"/>
          </p:nvPr>
        </p:nvSpPr>
        <p:spPr>
          <a:xfrm>
            <a:off x="0" y="0"/>
            <a:ext cx="8892480" cy="4680520"/>
          </a:xfrm>
        </p:spPr>
        <p:txBody>
          <a:bodyPr>
            <a:noAutofit/>
          </a:bodyPr>
          <a:lstStyle/>
          <a:p>
            <a:pPr>
              <a:buNone/>
            </a:pP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Зазначені</a:t>
            </a:r>
            <a:r>
              <a:rPr lang="ru-RU" sz="2000" dirty="0" smtClean="0">
                <a:solidFill>
                  <a:schemeClr val="bg1">
                    <a:lumMod val="95000"/>
                  </a:schemeClr>
                </a:solidFill>
                <a:effectLst>
                  <a:outerShdw blurRad="38100" dist="38100" dir="2700000" algn="tl">
                    <a:srgbClr val="000000">
                      <a:alpha val="43137"/>
                    </a:srgbClr>
                  </a:outerShdw>
                </a:effectLst>
              </a:rPr>
              <a:t> причини </a:t>
            </a:r>
            <a:r>
              <a:rPr lang="ru-RU" sz="2000" dirty="0" err="1" smtClean="0">
                <a:solidFill>
                  <a:schemeClr val="bg1">
                    <a:lumMod val="95000"/>
                  </a:schemeClr>
                </a:solidFill>
                <a:effectLst>
                  <a:outerShdw blurRad="38100" dist="38100" dir="2700000" algn="tl">
                    <a:srgbClr val="000000">
                      <a:alpha val="43137"/>
                    </a:srgbClr>
                  </a:outerShdw>
                </a:effectLst>
              </a:rPr>
              <a:t>призвели</a:t>
            </a:r>
            <a:r>
              <a:rPr lang="ru-RU" sz="2000" dirty="0" smtClean="0">
                <a:solidFill>
                  <a:schemeClr val="bg1">
                    <a:lumMod val="95000"/>
                  </a:schemeClr>
                </a:solidFill>
                <a:effectLst>
                  <a:outerShdw blurRad="38100" dist="38100" dir="2700000" algn="tl">
                    <a:srgbClr val="000000">
                      <a:alpha val="43137"/>
                    </a:srgbClr>
                  </a:outerShdw>
                </a:effectLst>
              </a:rPr>
              <a:t> до </a:t>
            </a:r>
            <a:r>
              <a:rPr lang="ru-RU" sz="2000" dirty="0" err="1" smtClean="0">
                <a:solidFill>
                  <a:schemeClr val="bg1">
                    <a:lumMod val="95000"/>
                  </a:schemeClr>
                </a:solidFill>
                <a:effectLst>
                  <a:outerShdw blurRad="38100" dist="38100" dir="2700000" algn="tl">
                    <a:srgbClr val="000000">
                      <a:alpha val="43137"/>
                    </a:srgbClr>
                  </a:outerShdw>
                </a:effectLst>
              </a:rPr>
              <a:t>масового</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руху</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франкомовного</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населення</a:t>
            </a:r>
            <a:r>
              <a:rPr lang="ru-RU" sz="2000" dirty="0" smtClean="0">
                <a:solidFill>
                  <a:schemeClr val="bg1">
                    <a:lumMod val="95000"/>
                  </a:schemeClr>
                </a:solidFill>
                <a:effectLst>
                  <a:outerShdw blurRad="38100" dist="38100" dir="2700000" algn="tl">
                    <a:srgbClr val="000000">
                      <a:alpha val="43137"/>
                    </a:srgbClr>
                  </a:outerShdw>
                </a:effectLst>
              </a:rPr>
              <a:t> за </a:t>
            </a:r>
            <a:r>
              <a:rPr lang="ru-RU" sz="2000" dirty="0" err="1" smtClean="0">
                <a:solidFill>
                  <a:schemeClr val="bg1">
                    <a:lumMod val="95000"/>
                  </a:schemeClr>
                </a:solidFill>
                <a:effectLst>
                  <a:outerShdw blurRad="38100" dist="38100" dir="2700000" algn="tl">
                    <a:srgbClr val="000000">
                      <a:alpha val="43137"/>
                    </a:srgbClr>
                  </a:outerShdw>
                </a:effectLst>
              </a:rPr>
              <a:t>рівноправність</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Небажання</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урядів</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вирішити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цю</a:t>
            </a:r>
            <a:r>
              <a:rPr lang="ru-RU" sz="2000" dirty="0" smtClean="0">
                <a:solidFill>
                  <a:schemeClr val="bg1">
                    <a:lumMod val="95000"/>
                  </a:schemeClr>
                </a:solidFill>
                <a:effectLst>
                  <a:outerShdw blurRad="38100" dist="38100" dir="2700000" algn="tl">
                    <a:srgbClr val="000000">
                      <a:alpha val="43137"/>
                    </a:srgbClr>
                  </a:outerShdw>
                </a:effectLst>
              </a:rPr>
              <a:t> проблему </a:t>
            </a:r>
            <a:r>
              <a:rPr lang="ru-RU" sz="2000" dirty="0" err="1" smtClean="0">
                <a:solidFill>
                  <a:schemeClr val="bg1">
                    <a:lumMod val="95000"/>
                  </a:schemeClr>
                </a:solidFill>
                <a:effectLst>
                  <a:outerShdw blurRad="38100" dist="38100" dir="2700000" algn="tl">
                    <a:srgbClr val="000000">
                      <a:alpha val="43137"/>
                    </a:srgbClr>
                  </a:outerShdw>
                </a:effectLst>
              </a:rPr>
              <a:t>зумовило</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виникнення</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руху</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серед</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франко-канадців</a:t>
            </a:r>
            <a:r>
              <a:rPr lang="ru-RU" sz="2000" dirty="0" smtClean="0">
                <a:solidFill>
                  <a:schemeClr val="bg1">
                    <a:lumMod val="95000"/>
                  </a:schemeClr>
                </a:solidFill>
                <a:effectLst>
                  <a:outerShdw blurRad="38100" dist="38100" dir="2700000" algn="tl">
                    <a:srgbClr val="000000">
                      <a:alpha val="43137"/>
                    </a:srgbClr>
                  </a:outerShdw>
                </a:effectLst>
              </a:rPr>
              <a:t> за </a:t>
            </a:r>
            <a:r>
              <a:rPr lang="ru-RU" sz="2000" dirty="0" err="1" smtClean="0">
                <a:solidFill>
                  <a:schemeClr val="bg1">
                    <a:lumMod val="95000"/>
                  </a:schemeClr>
                </a:solidFill>
                <a:effectLst>
                  <a:outerShdw blurRad="38100" dist="38100" dir="2700000" algn="tl">
                    <a:srgbClr val="000000">
                      <a:alpha val="43137"/>
                    </a:srgbClr>
                  </a:outerShdw>
                </a:effectLst>
              </a:rPr>
              <a:t>вихід</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провінції</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зі</a:t>
            </a:r>
            <a:r>
              <a:rPr lang="ru-RU" sz="2000" dirty="0" smtClean="0">
                <a:solidFill>
                  <a:schemeClr val="bg1">
                    <a:lumMod val="95000"/>
                  </a:schemeClr>
                </a:solidFill>
                <a:effectLst>
                  <a:outerShdw blurRad="38100" dist="38100" dir="2700000" algn="tl">
                    <a:srgbClr val="000000">
                      <a:alpha val="43137"/>
                    </a:srgbClr>
                  </a:outerShdw>
                </a:effectLst>
              </a:rPr>
              <a:t> складу </a:t>
            </a:r>
            <a:r>
              <a:rPr lang="ru-RU" sz="2000" dirty="0" err="1" smtClean="0">
                <a:solidFill>
                  <a:schemeClr val="bg1">
                    <a:lumMod val="95000"/>
                  </a:schemeClr>
                </a:solidFill>
                <a:effectLst>
                  <a:outerShdw blurRad="38100" dist="38100" dir="2700000" algn="tl">
                    <a:srgbClr val="000000">
                      <a:alpha val="43137"/>
                    </a:srgbClr>
                  </a:outerShdw>
                </a:effectLst>
              </a:rPr>
              <a:t>Канади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і</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утворення</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незалежної</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держави</a:t>
            </a:r>
            <a:r>
              <a:rPr lang="ru-RU" sz="2000" dirty="0" smtClean="0">
                <a:solidFill>
                  <a:schemeClr val="bg1">
                    <a:lumMod val="95000"/>
                  </a:schemeClr>
                </a:solidFill>
                <a:effectLst>
                  <a:outerShdw blurRad="38100" dist="38100" dir="2700000" algn="tl">
                    <a:srgbClr val="000000">
                      <a:alpha val="43137"/>
                    </a:srgbClr>
                  </a:outerShdw>
                </a:effectLst>
              </a:rPr>
              <a:t>. У 1968 р. </a:t>
            </a:r>
            <a:r>
              <a:rPr lang="ru-RU" sz="2000" dirty="0" err="1" smtClean="0">
                <a:solidFill>
                  <a:schemeClr val="bg1">
                    <a:lumMod val="95000"/>
                  </a:schemeClr>
                </a:solidFill>
                <a:effectLst>
                  <a:outerShdw blurRad="38100" dist="38100" dir="2700000" algn="tl">
                    <a:srgbClr val="000000">
                      <a:alpha val="43137"/>
                    </a:srgbClr>
                  </a:outerShdw>
                </a:effectLst>
              </a:rPr>
              <a:t>утворилась</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Квебекська</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партія</a:t>
            </a:r>
            <a:r>
              <a:rPr lang="ru-RU" sz="2000" dirty="0" smtClean="0">
                <a:solidFill>
                  <a:schemeClr val="bg1">
                    <a:lumMod val="95000"/>
                  </a:schemeClr>
                </a:solidFill>
                <a:effectLst>
                  <a:outerShdw blurRad="38100" dist="38100" dir="2700000" algn="tl">
                    <a:srgbClr val="000000">
                      <a:alpha val="43137"/>
                    </a:srgbClr>
                  </a:outerShdw>
                </a:effectLst>
              </a:rPr>
              <a:t> на </a:t>
            </a:r>
            <a:r>
              <a:rPr lang="ru-RU" sz="2000" dirty="0" err="1" smtClean="0">
                <a:solidFill>
                  <a:schemeClr val="bg1">
                    <a:lumMod val="95000"/>
                  </a:schemeClr>
                </a:solidFill>
                <a:effectLst>
                  <a:outerShdw blurRad="38100" dist="38100" dir="2700000" algn="tl">
                    <a:srgbClr val="000000">
                      <a:alpha val="43137"/>
                    </a:srgbClr>
                  </a:outerShdw>
                </a:effectLst>
              </a:rPr>
              <a:t>чолі</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з</a:t>
            </a:r>
            <a:r>
              <a:rPr lang="ru-RU" sz="2000" dirty="0" smtClean="0">
                <a:solidFill>
                  <a:schemeClr val="bg1">
                    <a:lumMod val="95000"/>
                  </a:schemeClr>
                </a:solidFill>
                <a:effectLst>
                  <a:outerShdw blurRad="38100" dist="38100" dir="2700000" algn="tl">
                    <a:srgbClr val="000000">
                      <a:alpha val="43137"/>
                    </a:srgbClr>
                  </a:outerShdw>
                </a:effectLst>
              </a:rPr>
              <a:t> Рене </a:t>
            </a:r>
            <a:r>
              <a:rPr lang="ru-RU" sz="2000" dirty="0" err="1" smtClean="0">
                <a:solidFill>
                  <a:schemeClr val="bg1">
                    <a:lumMod val="95000"/>
                  </a:schemeClr>
                </a:solidFill>
                <a:effectLst>
                  <a:outerShdw blurRad="38100" dist="38100" dir="2700000" algn="tl">
                    <a:srgbClr val="000000">
                      <a:alpha val="43137"/>
                    </a:srgbClr>
                  </a:outerShdw>
                </a:effectLst>
              </a:rPr>
              <a:t>Левеком</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Ліберали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враховуючи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серйозність</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проблеми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пішли</a:t>
            </a:r>
            <a:r>
              <a:rPr lang="ru-RU" sz="2000" dirty="0" smtClean="0">
                <a:solidFill>
                  <a:schemeClr val="bg1">
                    <a:lumMod val="95000"/>
                  </a:schemeClr>
                </a:solidFill>
                <a:effectLst>
                  <a:outerShdw blurRad="38100" dist="38100" dir="2700000" algn="tl">
                    <a:srgbClr val="000000">
                      <a:alpha val="43137"/>
                    </a:srgbClr>
                  </a:outerShdw>
                </a:effectLst>
              </a:rPr>
              <a:t> на </a:t>
            </a:r>
            <a:r>
              <a:rPr lang="ru-RU" sz="2000" dirty="0" err="1" smtClean="0">
                <a:solidFill>
                  <a:schemeClr val="bg1">
                    <a:lumMod val="95000"/>
                  </a:schemeClr>
                </a:solidFill>
                <a:effectLst>
                  <a:outerShdw blurRad="38100" dist="38100" dir="2700000" algn="tl">
                    <a:srgbClr val="000000">
                      <a:alpha val="43137"/>
                    </a:srgbClr>
                  </a:outerShdw>
                </a:effectLst>
              </a:rPr>
              <a:t>зміни</a:t>
            </a:r>
            <a:r>
              <a:rPr lang="ru-RU" sz="2000" dirty="0" smtClean="0">
                <a:solidFill>
                  <a:schemeClr val="bg1">
                    <a:lumMod val="95000"/>
                  </a:schemeClr>
                </a:solidFill>
                <a:effectLst>
                  <a:outerShdw blurRad="38100" dist="38100" dir="2700000" algn="tl">
                    <a:srgbClr val="000000">
                      <a:alpha val="43137"/>
                    </a:srgbClr>
                  </a:outerShdw>
                </a:effectLst>
              </a:rPr>
              <a:t> у </a:t>
            </a:r>
            <a:r>
              <a:rPr lang="ru-RU" sz="2000" dirty="0" err="1" smtClean="0">
                <a:solidFill>
                  <a:schemeClr val="bg1">
                    <a:lumMod val="95000"/>
                  </a:schemeClr>
                </a:solidFill>
                <a:effectLst>
                  <a:outerShdw blurRad="38100" dist="38100" dir="2700000" algn="tl">
                    <a:srgbClr val="000000">
                      <a:alpha val="43137"/>
                    </a:srgbClr>
                  </a:outerShdw>
                </a:effectLst>
              </a:rPr>
              <a:t>керівництві</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партії</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її</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лідером</a:t>
            </a:r>
            <a:r>
              <a:rPr lang="ru-RU" sz="2000" dirty="0" smtClean="0">
                <a:solidFill>
                  <a:schemeClr val="bg1">
                    <a:lumMod val="95000"/>
                  </a:schemeClr>
                </a:solidFill>
                <a:effectLst>
                  <a:outerShdw blurRad="38100" dist="38100" dir="2700000" algn="tl">
                    <a:srgbClr val="000000">
                      <a:alpha val="43137"/>
                    </a:srgbClr>
                  </a:outerShdw>
                </a:effectLst>
              </a:rPr>
              <a:t> став </a:t>
            </a:r>
            <a:r>
              <a:rPr lang="ru-RU" sz="2000" dirty="0" err="1" smtClean="0">
                <a:solidFill>
                  <a:schemeClr val="bg1">
                    <a:lumMod val="95000"/>
                  </a:schemeClr>
                </a:solidFill>
                <a:effectLst>
                  <a:outerShdw blurRad="38100" dist="38100" dir="2700000" algn="tl">
                    <a:srgbClr val="000000">
                      <a:alpha val="43137"/>
                    </a:srgbClr>
                  </a:outerShdw>
                </a:effectLst>
              </a:rPr>
              <a:t>франко-канадець</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П’єр</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Елліот</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Трюдо</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і</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розробили</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програму</a:t>
            </a:r>
            <a:r>
              <a:rPr lang="ru-RU" sz="2000" dirty="0" smtClean="0">
                <a:solidFill>
                  <a:schemeClr val="bg1">
                    <a:lumMod val="95000"/>
                  </a:schemeClr>
                </a:solidFill>
                <a:effectLst>
                  <a:outerShdw blurRad="38100" dist="38100" dir="2700000" algn="tl">
                    <a:srgbClr val="000000">
                      <a:alpha val="43137"/>
                    </a:srgbClr>
                  </a:outerShdw>
                </a:effectLst>
              </a:rPr>
              <a:t> реформ у рамках </a:t>
            </a:r>
            <a:r>
              <a:rPr lang="ru-RU" sz="2000" dirty="0" err="1" smtClean="0">
                <a:solidFill>
                  <a:schemeClr val="bg1">
                    <a:lumMod val="95000"/>
                  </a:schemeClr>
                </a:solidFill>
                <a:effectLst>
                  <a:outerShdw blurRad="38100" dist="38100" dir="2700000" algn="tl">
                    <a:srgbClr val="000000">
                      <a:alpha val="43137"/>
                    </a:srgbClr>
                  </a:outerShdw>
                </a:effectLst>
              </a:rPr>
              <a:t>всієї</a:t>
            </a:r>
            <a:r>
              <a:rPr lang="ru-RU" sz="2000" dirty="0" smtClean="0">
                <a:solidFill>
                  <a:schemeClr val="bg1">
                    <a:lumMod val="95000"/>
                  </a:schemeClr>
                </a:solidFill>
                <a:effectLst>
                  <a:outerShdw blurRad="38100" dist="38100" dir="2700000" algn="tl">
                    <a:srgbClr val="000000">
                      <a:alpha val="43137"/>
                    </a:srgbClr>
                  </a:outerShdw>
                </a:effectLst>
              </a:rPr>
              <a:t> </a:t>
            </a:r>
            <a:r>
              <a:rPr lang="ru-RU" sz="2000" dirty="0" err="1" smtClean="0">
                <a:solidFill>
                  <a:schemeClr val="bg1">
                    <a:lumMod val="95000"/>
                  </a:schemeClr>
                </a:solidFill>
                <a:effectLst>
                  <a:outerShdw blurRad="38100" dist="38100" dir="2700000" algn="tl">
                    <a:srgbClr val="000000">
                      <a:alpha val="43137"/>
                    </a:srgbClr>
                  </a:outerShdw>
                </a:effectLst>
              </a:rPr>
              <a:t>країни</a:t>
            </a:r>
            <a:r>
              <a:rPr lang="ru-RU" sz="2000" dirty="0" smtClean="0">
                <a:solidFill>
                  <a:schemeClr val="bg1">
                    <a:lumMod val="95000"/>
                  </a:schemeClr>
                </a:solidFill>
                <a:effectLst>
                  <a:outerShdw blurRad="38100" dist="38100" dir="2700000" algn="tl">
                    <a:srgbClr val="000000">
                      <a:alpha val="43137"/>
                    </a:srgbClr>
                  </a:outerShdw>
                </a:effectLst>
              </a:rPr>
              <a:t>.</a:t>
            </a:r>
          </a:p>
          <a:p>
            <a:pPr>
              <a:buNone/>
            </a:pPr>
            <a:r>
              <a:rPr lang="ru-RU" sz="2000" dirty="0" smtClean="0">
                <a:solidFill>
                  <a:schemeClr val="bg1">
                    <a:lumMod val="95000"/>
                  </a:schemeClr>
                </a:solidFill>
                <a:effectLst>
                  <a:outerShdw blurRad="38100" dist="38100" dir="2700000" algn="tl">
                    <a:srgbClr val="000000">
                      <a:alpha val="43137"/>
                    </a:srgbClr>
                  </a:outerShdw>
                </a:effectLst>
              </a:rPr>
              <a:t>            </a:t>
            </a:r>
            <a:r>
              <a:rPr lang="uk-UA" sz="2000" dirty="0" smtClean="0">
                <a:solidFill>
                  <a:schemeClr val="bg1">
                    <a:lumMod val="95000"/>
                  </a:schemeClr>
                </a:solidFill>
                <a:effectLst>
                  <a:outerShdw blurRad="38100" dist="38100" dir="2700000" algn="tl">
                    <a:srgbClr val="000000">
                      <a:alpha val="43137"/>
                    </a:srgbClr>
                  </a:outerShdw>
                </a:effectLst>
              </a:rPr>
              <a:t>Домігшись перемоги на виборах у 1969 р., уряд </a:t>
            </a:r>
            <a:r>
              <a:rPr lang="uk-UA" sz="2000" dirty="0" err="1" smtClean="0">
                <a:solidFill>
                  <a:schemeClr val="bg1">
                    <a:lumMod val="95000"/>
                  </a:schemeClr>
                </a:solidFill>
                <a:effectLst>
                  <a:outerShdw blurRad="38100" dist="38100" dir="2700000" algn="tl">
                    <a:srgbClr val="000000">
                      <a:alpha val="43137"/>
                    </a:srgbClr>
                  </a:outerShdw>
                </a:effectLst>
              </a:rPr>
              <a:t>Трюдо</a:t>
            </a:r>
            <a:r>
              <a:rPr lang="uk-UA" sz="2000" dirty="0" smtClean="0">
                <a:solidFill>
                  <a:schemeClr val="bg1">
                    <a:lumMod val="95000"/>
                  </a:schemeClr>
                </a:solidFill>
                <a:effectLst>
                  <a:outerShdw blurRad="38100" dist="38100" dir="2700000" algn="tl">
                    <a:srgbClr val="000000">
                      <a:alpha val="43137"/>
                    </a:srgbClr>
                  </a:outerShdw>
                </a:effectLst>
              </a:rPr>
              <a:t> через парламент провів закон, який проголошував рівноправність англійської та французької мов у всіх ланках державного апарату та передбачав введення двомовності в регіонах, де меншість, що розмовляє однією з двох офіційних мов, складає не менше 10% населення.</a:t>
            </a:r>
          </a:p>
          <a:p>
            <a:pPr>
              <a:buNone/>
            </a:pPr>
            <a:r>
              <a:rPr lang="uk-UA" sz="2000" dirty="0" smtClean="0">
                <a:solidFill>
                  <a:schemeClr val="bg1">
                    <a:lumMod val="95000"/>
                  </a:schemeClr>
                </a:solidFill>
                <a:effectLst>
                  <a:outerShdw blurRad="38100" dist="38100" dir="2700000" algn="tl">
                    <a:srgbClr val="000000">
                      <a:alpha val="43137"/>
                    </a:srgbClr>
                  </a:outerShdw>
                </a:effectLst>
              </a:rPr>
              <a:t>             З 1971 р. почалося виконання урядової програми – навчання другої мови у середніх та вищих учбових закладах. Ці заходи дещо змінили ситуацію на краще, але кардинальних змін не сталося. Насамперед протест франко-канадців викликала урядова концепція "Одна країна – одна нація".       </a:t>
            </a:r>
          </a:p>
          <a:p>
            <a:pPr>
              <a:buNone/>
            </a:pPr>
            <a:r>
              <a:rPr lang="uk-UA" sz="2000" dirty="0" smtClean="0">
                <a:solidFill>
                  <a:schemeClr val="bg1">
                    <a:lumMod val="95000"/>
                  </a:schemeClr>
                </a:solidFill>
                <a:effectLst>
                  <a:outerShdw blurRad="38100" dist="38100" dir="2700000" algn="tl">
                    <a:srgbClr val="000000">
                      <a:alpha val="43137"/>
                    </a:srgbClr>
                  </a:outerShdw>
                </a:effectLst>
              </a:rPr>
              <a:t>              </a:t>
            </a:r>
            <a:r>
              <a:rPr lang="uk-UA" sz="2000" dirty="0" err="1" smtClean="0">
                <a:solidFill>
                  <a:schemeClr val="bg1">
                    <a:lumMod val="95000"/>
                  </a:schemeClr>
                </a:solidFill>
                <a:effectLst>
                  <a:outerShdw blurRad="38100" dist="38100" dir="2700000" algn="tl">
                    <a:srgbClr val="000000">
                      <a:alpha val="43137"/>
                    </a:srgbClr>
                  </a:outerShdw>
                </a:effectLst>
              </a:rPr>
              <a:t>Квебекська</a:t>
            </a:r>
            <a:r>
              <a:rPr lang="uk-UA" sz="2000" dirty="0" smtClean="0">
                <a:solidFill>
                  <a:schemeClr val="bg1">
                    <a:lumMod val="95000"/>
                  </a:schemeClr>
                </a:solidFill>
                <a:effectLst>
                  <a:outerShdw blurRad="38100" dist="38100" dir="2700000" algn="tl">
                    <a:srgbClr val="000000">
                      <a:alpha val="43137"/>
                    </a:srgbClr>
                  </a:outerShdw>
                </a:effectLst>
              </a:rPr>
              <a:t> партія організувала референдум з метою домогтися проголошення незалежності </a:t>
            </a:r>
            <a:r>
              <a:rPr lang="uk-UA" sz="2000" dirty="0" err="1" smtClean="0">
                <a:solidFill>
                  <a:schemeClr val="bg1">
                    <a:lumMod val="95000"/>
                  </a:schemeClr>
                </a:solidFill>
                <a:effectLst>
                  <a:outerShdw blurRad="38100" dist="38100" dir="2700000" algn="tl">
                    <a:srgbClr val="000000">
                      <a:alpha val="43137"/>
                    </a:srgbClr>
                  </a:outerShdw>
                </a:effectLst>
              </a:rPr>
              <a:t>Квебеку</a:t>
            </a:r>
            <a:r>
              <a:rPr lang="uk-UA" sz="2000" dirty="0" smtClean="0">
                <a:solidFill>
                  <a:schemeClr val="bg1">
                    <a:lumMod val="95000"/>
                  </a:schemeClr>
                </a:solidFill>
                <a:effectLst>
                  <a:outerShdw blurRad="38100" dist="38100" dir="2700000" algn="tl">
                    <a:srgbClr val="000000">
                      <a:alpha val="43137"/>
                    </a:srgbClr>
                  </a:outerShdw>
                </a:effectLst>
              </a:rPr>
              <a:t>, але цю ідею підтримали лише 40% виборців. Гасло незалежності було тимчасово зняте, але проблема набула хронічного характеру.</a:t>
            </a:r>
            <a:endParaRPr lang="uk-UA" sz="2000"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Конституційна реформа 1982 р.</a:t>
            </a:r>
            <a:endParaRPr lang="uk-UA" dirty="0"/>
          </a:p>
        </p:txBody>
      </p:sp>
      <p:sp>
        <p:nvSpPr>
          <p:cNvPr id="3" name="Содержимое 2"/>
          <p:cNvSpPr>
            <a:spLocks noGrp="1"/>
          </p:cNvSpPr>
          <p:nvPr>
            <p:ph sz="quarter" idx="1"/>
          </p:nvPr>
        </p:nvSpPr>
        <p:spPr/>
        <p:txBody>
          <a:bodyPr>
            <a:normAutofit fontScale="62500" lnSpcReduction="20000"/>
          </a:bodyPr>
          <a:lstStyle/>
          <a:p>
            <a:r>
              <a:rPr lang="ru-RU" dirty="0" smtClean="0"/>
              <a:t> Проблема Квебеку </a:t>
            </a:r>
            <a:r>
              <a:rPr lang="ru-RU" dirty="0" err="1" smtClean="0"/>
              <a:t>була</a:t>
            </a:r>
            <a:r>
              <a:rPr lang="ru-RU" dirty="0" smtClean="0"/>
              <a:t> </a:t>
            </a:r>
            <a:r>
              <a:rPr lang="ru-RU" dirty="0" err="1" smtClean="0"/>
              <a:t>лише</a:t>
            </a:r>
            <a:r>
              <a:rPr lang="ru-RU" dirty="0" smtClean="0"/>
              <a:t> </a:t>
            </a:r>
            <a:r>
              <a:rPr lang="ru-RU" dirty="0" err="1" smtClean="0"/>
              <a:t>проявом</a:t>
            </a:r>
            <a:r>
              <a:rPr lang="ru-RU" dirty="0" smtClean="0"/>
              <a:t> </a:t>
            </a:r>
            <a:r>
              <a:rPr lang="ru-RU" dirty="0" err="1" smtClean="0"/>
              <a:t>загальної</a:t>
            </a:r>
            <a:r>
              <a:rPr lang="ru-RU" dirty="0" smtClean="0"/>
              <a:t> </a:t>
            </a:r>
            <a:r>
              <a:rPr lang="ru-RU" dirty="0" err="1" smtClean="0"/>
              <a:t>кризи</a:t>
            </a:r>
            <a:r>
              <a:rPr lang="ru-RU" dirty="0" smtClean="0"/>
              <a:t> </a:t>
            </a:r>
            <a:r>
              <a:rPr lang="ru-RU" dirty="0" err="1" smtClean="0"/>
              <a:t>канадської</a:t>
            </a:r>
            <a:r>
              <a:rPr lang="ru-RU" dirty="0" smtClean="0"/>
              <a:t> </a:t>
            </a:r>
            <a:r>
              <a:rPr lang="ru-RU" dirty="0" err="1" smtClean="0"/>
              <a:t>федерації</a:t>
            </a:r>
            <a:r>
              <a:rPr lang="ru-RU" dirty="0" smtClean="0"/>
              <a:t>. </a:t>
            </a:r>
            <a:r>
              <a:rPr lang="ru-RU" dirty="0" err="1" smtClean="0"/>
              <a:t>Значна</a:t>
            </a:r>
            <a:r>
              <a:rPr lang="ru-RU" dirty="0" smtClean="0"/>
              <a:t> </a:t>
            </a:r>
            <a:r>
              <a:rPr lang="ru-RU" dirty="0" err="1" smtClean="0"/>
              <a:t>частина</a:t>
            </a:r>
            <a:r>
              <a:rPr lang="ru-RU" dirty="0" smtClean="0"/>
              <a:t> </a:t>
            </a:r>
            <a:r>
              <a:rPr lang="ru-RU" dirty="0" err="1" smtClean="0"/>
              <a:t>провінцій</a:t>
            </a:r>
            <a:r>
              <a:rPr lang="ru-RU" dirty="0" smtClean="0"/>
              <a:t> </a:t>
            </a:r>
            <a:r>
              <a:rPr lang="ru-RU" dirty="0" err="1" smtClean="0"/>
              <a:t>домагалась</a:t>
            </a:r>
            <a:r>
              <a:rPr lang="ru-RU" dirty="0" smtClean="0"/>
              <a:t> </a:t>
            </a:r>
            <a:r>
              <a:rPr lang="ru-RU" dirty="0" err="1" smtClean="0"/>
              <a:t>обмеження</a:t>
            </a:r>
            <a:r>
              <a:rPr lang="ru-RU" dirty="0" smtClean="0"/>
              <a:t> </a:t>
            </a:r>
            <a:r>
              <a:rPr lang="ru-RU" dirty="0" err="1" smtClean="0"/>
              <a:t>функцій</a:t>
            </a:r>
            <a:r>
              <a:rPr lang="ru-RU" dirty="0" smtClean="0"/>
              <a:t> центрального уряду. До того ж не </a:t>
            </a:r>
            <a:r>
              <a:rPr lang="ru-RU" dirty="0" err="1" smtClean="0"/>
              <a:t>було</a:t>
            </a:r>
            <a:r>
              <a:rPr lang="ru-RU" dirty="0" smtClean="0"/>
              <a:t> </a:t>
            </a:r>
            <a:r>
              <a:rPr lang="ru-RU" dirty="0" err="1" smtClean="0"/>
              <a:t>чітко</a:t>
            </a:r>
            <a:r>
              <a:rPr lang="ru-RU" dirty="0" smtClean="0"/>
              <a:t> </a:t>
            </a:r>
            <a:r>
              <a:rPr lang="ru-RU" dirty="0" err="1" smtClean="0"/>
              <a:t>розмежовано</a:t>
            </a:r>
            <a:r>
              <a:rPr lang="ru-RU" dirty="0" smtClean="0"/>
              <a:t> </a:t>
            </a:r>
            <a:r>
              <a:rPr lang="ru-RU" dirty="0" err="1" smtClean="0"/>
              <a:t>функції</a:t>
            </a:r>
            <a:r>
              <a:rPr lang="ru-RU" dirty="0" smtClean="0"/>
              <a:t> </a:t>
            </a:r>
            <a:r>
              <a:rPr lang="ru-RU" dirty="0" err="1" smtClean="0"/>
              <a:t>федеральних</a:t>
            </a:r>
            <a:r>
              <a:rPr lang="ru-RU" dirty="0" smtClean="0"/>
              <a:t> </a:t>
            </a:r>
            <a:r>
              <a:rPr lang="ru-RU" dirty="0" err="1" smtClean="0"/>
              <a:t>і</a:t>
            </a:r>
            <a:r>
              <a:rPr lang="ru-RU" dirty="0" smtClean="0"/>
              <a:t> </a:t>
            </a:r>
            <a:r>
              <a:rPr lang="ru-RU" dirty="0" err="1" smtClean="0"/>
              <a:t>провінційних</a:t>
            </a:r>
            <a:r>
              <a:rPr lang="ru-RU" dirty="0" smtClean="0"/>
              <a:t> </a:t>
            </a:r>
            <a:r>
              <a:rPr lang="ru-RU" dirty="0" err="1" smtClean="0"/>
              <a:t>органів</a:t>
            </a:r>
            <a:r>
              <a:rPr lang="ru-RU" dirty="0" smtClean="0"/>
              <a:t> </a:t>
            </a:r>
            <a:r>
              <a:rPr lang="ru-RU" dirty="0" err="1" smtClean="0"/>
              <a:t>влади</a:t>
            </a:r>
            <a:r>
              <a:rPr lang="ru-RU" dirty="0" smtClean="0"/>
              <a:t>. </a:t>
            </a:r>
            <a:r>
              <a:rPr lang="ru-RU" dirty="0" err="1" smtClean="0"/>
              <a:t>Ситуація</a:t>
            </a:r>
            <a:r>
              <a:rPr lang="ru-RU" dirty="0" smtClean="0"/>
              <a:t> </a:t>
            </a:r>
            <a:r>
              <a:rPr lang="ru-RU" dirty="0" err="1" smtClean="0"/>
              <a:t>ускладнювалась</a:t>
            </a:r>
            <a:r>
              <a:rPr lang="ru-RU" dirty="0" smtClean="0"/>
              <a:t> </a:t>
            </a:r>
            <a:r>
              <a:rPr lang="ru-RU" dirty="0" err="1" smtClean="0"/>
              <a:t>тим</a:t>
            </a:r>
            <a:r>
              <a:rPr lang="ru-RU" dirty="0" smtClean="0"/>
              <a:t>, </a:t>
            </a:r>
            <a:r>
              <a:rPr lang="ru-RU" dirty="0" err="1" smtClean="0"/>
              <a:t>що</a:t>
            </a:r>
            <a:r>
              <a:rPr lang="ru-RU" dirty="0" smtClean="0"/>
              <a:t> </a:t>
            </a:r>
            <a:r>
              <a:rPr lang="ru-RU" dirty="0" err="1" smtClean="0"/>
              <a:t>федеральний</a:t>
            </a:r>
            <a:r>
              <a:rPr lang="ru-RU" dirty="0" smtClean="0"/>
              <a:t> уряд не </a:t>
            </a:r>
            <a:r>
              <a:rPr lang="ru-RU" dirty="0" err="1" smtClean="0"/>
              <a:t>мав</a:t>
            </a:r>
            <a:r>
              <a:rPr lang="ru-RU" dirty="0" smtClean="0"/>
              <a:t> </a:t>
            </a:r>
            <a:r>
              <a:rPr lang="ru-RU" dirty="0" err="1" smtClean="0"/>
              <a:t>конституційної</a:t>
            </a:r>
            <a:r>
              <a:rPr lang="ru-RU" dirty="0" smtClean="0"/>
              <a:t> </a:t>
            </a:r>
            <a:r>
              <a:rPr lang="ru-RU" dirty="0" err="1" smtClean="0"/>
              <a:t>можливості</a:t>
            </a:r>
            <a:r>
              <a:rPr lang="ru-RU" dirty="0" smtClean="0"/>
              <a:t> </a:t>
            </a:r>
            <a:r>
              <a:rPr lang="ru-RU" dirty="0" err="1" smtClean="0"/>
              <a:t>обмежувати</a:t>
            </a:r>
            <a:r>
              <a:rPr lang="ru-RU" dirty="0" smtClean="0"/>
              <a:t> </a:t>
            </a:r>
            <a:r>
              <a:rPr lang="ru-RU" dirty="0" err="1" smtClean="0"/>
              <a:t>відцентрові</a:t>
            </a:r>
            <a:r>
              <a:rPr lang="ru-RU" dirty="0" smtClean="0"/>
              <a:t> </a:t>
            </a:r>
            <a:r>
              <a:rPr lang="ru-RU" dirty="0" err="1" smtClean="0"/>
              <a:t>тенденції</a:t>
            </a:r>
            <a:r>
              <a:rPr lang="ru-RU" dirty="0" smtClean="0"/>
              <a:t> </a:t>
            </a:r>
            <a:r>
              <a:rPr lang="ru-RU" dirty="0" err="1" smtClean="0"/>
              <a:t>провінцій</a:t>
            </a:r>
            <a:r>
              <a:rPr lang="ru-RU" dirty="0" smtClean="0"/>
              <a:t>, </a:t>
            </a:r>
            <a:r>
              <a:rPr lang="ru-RU" dirty="0" err="1" smtClean="0"/>
              <a:t>оскільки</a:t>
            </a:r>
            <a:r>
              <a:rPr lang="ru-RU" dirty="0" smtClean="0"/>
              <a:t> роль </a:t>
            </a:r>
            <a:r>
              <a:rPr lang="ru-RU" dirty="0" err="1" smtClean="0"/>
              <a:t>канадської</a:t>
            </a:r>
            <a:r>
              <a:rPr lang="ru-RU" dirty="0" smtClean="0"/>
              <a:t> </a:t>
            </a:r>
            <a:r>
              <a:rPr lang="ru-RU" dirty="0" err="1" smtClean="0"/>
              <a:t>конституції</a:t>
            </a:r>
            <a:r>
              <a:rPr lang="ru-RU" dirty="0" smtClean="0"/>
              <a:t> </a:t>
            </a:r>
            <a:r>
              <a:rPr lang="ru-RU" dirty="0" err="1" smtClean="0"/>
              <a:t>виконував</a:t>
            </a:r>
            <a:r>
              <a:rPr lang="ru-RU" dirty="0" smtClean="0"/>
              <a:t> </a:t>
            </a:r>
            <a:r>
              <a:rPr lang="ru-RU" dirty="0" err="1" smtClean="0"/>
              <a:t>прийнятий</a:t>
            </a:r>
            <a:r>
              <a:rPr lang="ru-RU" dirty="0" smtClean="0"/>
              <a:t> </a:t>
            </a:r>
            <a:r>
              <a:rPr lang="ru-RU" dirty="0" err="1" smtClean="0"/>
              <a:t>британським</a:t>
            </a:r>
            <a:r>
              <a:rPr lang="ru-RU" dirty="0" smtClean="0"/>
              <a:t> парламентом у 1867 р. Акт про </a:t>
            </a:r>
            <a:r>
              <a:rPr lang="ru-RU" dirty="0" err="1" smtClean="0"/>
              <a:t>Британську</a:t>
            </a:r>
            <a:r>
              <a:rPr lang="ru-RU" dirty="0" smtClean="0"/>
              <a:t> </a:t>
            </a:r>
            <a:r>
              <a:rPr lang="ru-RU" dirty="0" err="1" smtClean="0"/>
              <a:t>Північну</a:t>
            </a:r>
            <a:r>
              <a:rPr lang="ru-RU" dirty="0" smtClean="0"/>
              <a:t> Америку, </a:t>
            </a:r>
            <a:r>
              <a:rPr lang="ru-RU" dirty="0" err="1" smtClean="0"/>
              <a:t>зміни</a:t>
            </a:r>
            <a:r>
              <a:rPr lang="ru-RU" dirty="0" smtClean="0"/>
              <a:t> </a:t>
            </a:r>
            <a:r>
              <a:rPr lang="ru-RU" dirty="0" err="1" smtClean="0"/>
              <a:t>і</a:t>
            </a:r>
            <a:r>
              <a:rPr lang="ru-RU" dirty="0" smtClean="0"/>
              <a:t> </a:t>
            </a:r>
            <a:r>
              <a:rPr lang="ru-RU" dirty="0" err="1" smtClean="0"/>
              <a:t>доповнення</a:t>
            </a:r>
            <a:r>
              <a:rPr lang="ru-RU" dirty="0" smtClean="0"/>
              <a:t> до </a:t>
            </a:r>
            <a:r>
              <a:rPr lang="ru-RU" dirty="0" err="1" smtClean="0"/>
              <a:t>якого</a:t>
            </a:r>
            <a:r>
              <a:rPr lang="ru-RU" dirty="0" smtClean="0"/>
              <a:t> </a:t>
            </a:r>
            <a:r>
              <a:rPr lang="ru-RU" dirty="0" err="1" smtClean="0"/>
              <a:t>повинні</a:t>
            </a:r>
            <a:r>
              <a:rPr lang="ru-RU" dirty="0" smtClean="0"/>
              <a:t> </a:t>
            </a:r>
            <a:r>
              <a:rPr lang="ru-RU" dirty="0" err="1" smtClean="0"/>
              <a:t>були</a:t>
            </a:r>
            <a:r>
              <a:rPr lang="ru-RU" dirty="0" smtClean="0"/>
              <a:t> </a:t>
            </a:r>
            <a:r>
              <a:rPr lang="ru-RU" dirty="0" err="1" smtClean="0"/>
              <a:t>схвалюватись</a:t>
            </a:r>
            <a:r>
              <a:rPr lang="ru-RU" dirty="0" smtClean="0"/>
              <a:t> парламентом </a:t>
            </a:r>
            <a:r>
              <a:rPr lang="ru-RU" dirty="0" err="1" smtClean="0"/>
              <a:t>Великобританії</a:t>
            </a:r>
            <a:r>
              <a:rPr lang="ru-RU" dirty="0" smtClean="0"/>
              <a:t>. Цей </a:t>
            </a:r>
            <a:r>
              <a:rPr lang="ru-RU" dirty="0" err="1" smtClean="0"/>
              <a:t>анахронізм</a:t>
            </a:r>
            <a:r>
              <a:rPr lang="ru-RU" dirty="0" smtClean="0"/>
              <a:t> </a:t>
            </a:r>
            <a:r>
              <a:rPr lang="ru-RU" dirty="0" err="1" smtClean="0"/>
              <a:t>змусив</a:t>
            </a:r>
            <a:r>
              <a:rPr lang="ru-RU" dirty="0" smtClean="0"/>
              <a:t> уряд </a:t>
            </a:r>
            <a:r>
              <a:rPr lang="ru-RU" dirty="0" err="1" smtClean="0"/>
              <a:t>Трюдо</a:t>
            </a:r>
            <a:r>
              <a:rPr lang="ru-RU" dirty="0" smtClean="0"/>
              <a:t> </a:t>
            </a:r>
            <a:r>
              <a:rPr lang="ru-RU" dirty="0" err="1" smtClean="0"/>
              <a:t>звернутися</a:t>
            </a:r>
            <a:r>
              <a:rPr lang="ru-RU" dirty="0" smtClean="0"/>
              <a:t> 1980 р. до Лондону </a:t>
            </a:r>
            <a:r>
              <a:rPr lang="ru-RU" dirty="0" err="1" smtClean="0"/>
              <a:t>з</a:t>
            </a:r>
            <a:r>
              <a:rPr lang="ru-RU" dirty="0" smtClean="0"/>
              <a:t> </a:t>
            </a:r>
            <a:r>
              <a:rPr lang="ru-RU" dirty="0" err="1" smtClean="0"/>
              <a:t>проханням</a:t>
            </a:r>
            <a:r>
              <a:rPr lang="ru-RU" dirty="0" smtClean="0"/>
              <a:t> про </a:t>
            </a:r>
            <a:r>
              <a:rPr lang="ru-RU" dirty="0" err="1" smtClean="0"/>
              <a:t>надання</a:t>
            </a:r>
            <a:r>
              <a:rPr lang="ru-RU" dirty="0" smtClean="0"/>
              <a:t> </a:t>
            </a:r>
            <a:r>
              <a:rPr lang="ru-RU" dirty="0" err="1" smtClean="0"/>
              <a:t>Канаді</a:t>
            </a:r>
            <a:r>
              <a:rPr lang="ru-RU" dirty="0" smtClean="0"/>
              <a:t> </a:t>
            </a:r>
            <a:r>
              <a:rPr lang="ru-RU" dirty="0" err="1" smtClean="0"/>
              <a:t>повного</a:t>
            </a:r>
            <a:r>
              <a:rPr lang="ru-RU" dirty="0" smtClean="0"/>
              <a:t> </a:t>
            </a:r>
            <a:r>
              <a:rPr lang="ru-RU" dirty="0" err="1" smtClean="0"/>
              <a:t>суверенітету</a:t>
            </a:r>
            <a:r>
              <a:rPr lang="ru-RU" dirty="0" smtClean="0"/>
              <a:t> в </a:t>
            </a:r>
            <a:r>
              <a:rPr lang="ru-RU" dirty="0" err="1" smtClean="0"/>
              <a:t>конституційній</a:t>
            </a:r>
            <a:r>
              <a:rPr lang="ru-RU" dirty="0" smtClean="0"/>
              <a:t> </a:t>
            </a:r>
            <a:r>
              <a:rPr lang="ru-RU" dirty="0" err="1" smtClean="0"/>
              <a:t>сфері</a:t>
            </a:r>
            <a:r>
              <a:rPr lang="ru-RU" dirty="0" smtClean="0"/>
              <a:t>. </a:t>
            </a:r>
          </a:p>
          <a:p>
            <a:r>
              <a:rPr lang="ru-RU" dirty="0" smtClean="0"/>
              <a:t>У </a:t>
            </a:r>
            <a:r>
              <a:rPr lang="ru-RU" dirty="0" err="1" smtClean="0"/>
              <a:t>березні</a:t>
            </a:r>
            <a:r>
              <a:rPr lang="ru-RU" dirty="0" smtClean="0"/>
              <a:t> 1982 р. </a:t>
            </a:r>
            <a:r>
              <a:rPr lang="ru-RU" dirty="0" err="1" smtClean="0"/>
              <a:t>британський</a:t>
            </a:r>
            <a:r>
              <a:rPr lang="ru-RU" dirty="0" smtClean="0"/>
              <a:t> парламент </a:t>
            </a:r>
            <a:r>
              <a:rPr lang="ru-RU" dirty="0" err="1" smtClean="0"/>
              <a:t>прийняв</a:t>
            </a:r>
            <a:r>
              <a:rPr lang="ru-RU" dirty="0" smtClean="0"/>
              <a:t> </a:t>
            </a:r>
            <a:r>
              <a:rPr lang="ru-RU" dirty="0" err="1" smtClean="0"/>
              <a:t>останній</a:t>
            </a:r>
            <a:r>
              <a:rPr lang="ru-RU" dirty="0" smtClean="0"/>
              <a:t> закон </a:t>
            </a:r>
            <a:r>
              <a:rPr lang="ru-RU" dirty="0" err="1" smtClean="0"/>
              <a:t>стосовно</a:t>
            </a:r>
            <a:r>
              <a:rPr lang="ru-RU" dirty="0" smtClean="0"/>
              <a:t> </a:t>
            </a:r>
            <a:r>
              <a:rPr lang="ru-RU" dirty="0" err="1" smtClean="0"/>
              <a:t>Канади</a:t>
            </a:r>
            <a:r>
              <a:rPr lang="ru-RU" dirty="0" smtClean="0"/>
              <a:t> – Акт про Канаду, </a:t>
            </a:r>
            <a:r>
              <a:rPr lang="ru-RU" dirty="0" err="1" smtClean="0"/>
              <a:t>який</a:t>
            </a:r>
            <a:r>
              <a:rPr lang="ru-RU" dirty="0" smtClean="0"/>
              <a:t> </a:t>
            </a:r>
            <a:r>
              <a:rPr lang="ru-RU" dirty="0" err="1" smtClean="0"/>
              <a:t>припинив</a:t>
            </a:r>
            <a:r>
              <a:rPr lang="ru-RU" dirty="0" smtClean="0"/>
              <a:t> </a:t>
            </a:r>
            <a:r>
              <a:rPr lang="ru-RU" dirty="0" err="1" smtClean="0"/>
              <a:t>дію</a:t>
            </a:r>
            <a:r>
              <a:rPr lang="ru-RU" dirty="0" smtClean="0"/>
              <a:t> </a:t>
            </a:r>
            <a:r>
              <a:rPr lang="ru-RU" dirty="0" err="1" smtClean="0"/>
              <a:t>законодавчих</a:t>
            </a:r>
            <a:r>
              <a:rPr lang="ru-RU" dirty="0" smtClean="0"/>
              <a:t> </a:t>
            </a:r>
            <a:r>
              <a:rPr lang="ru-RU" dirty="0" err="1" smtClean="0"/>
              <a:t>повноважень</a:t>
            </a:r>
            <a:r>
              <a:rPr lang="ru-RU" dirty="0" smtClean="0"/>
              <a:t> </a:t>
            </a:r>
            <a:r>
              <a:rPr lang="ru-RU" dirty="0" err="1" smtClean="0"/>
              <a:t>Великобританії</a:t>
            </a:r>
            <a:r>
              <a:rPr lang="ru-RU" dirty="0" smtClean="0"/>
              <a:t> </a:t>
            </a:r>
            <a:r>
              <a:rPr lang="ru-RU" dirty="0" err="1" smtClean="0"/>
              <a:t>щодо</a:t>
            </a:r>
            <a:r>
              <a:rPr lang="ru-RU" dirty="0" smtClean="0"/>
              <a:t> </a:t>
            </a:r>
            <a:r>
              <a:rPr lang="ru-RU" dirty="0" err="1" smtClean="0"/>
              <a:t>цього</a:t>
            </a:r>
            <a:r>
              <a:rPr lang="ru-RU" dirty="0" smtClean="0"/>
              <a:t> </a:t>
            </a:r>
            <a:r>
              <a:rPr lang="ru-RU" dirty="0" err="1" smtClean="0"/>
              <a:t>домініону</a:t>
            </a:r>
            <a:r>
              <a:rPr lang="ru-RU" dirty="0" smtClean="0"/>
              <a:t>. </a:t>
            </a:r>
          </a:p>
          <a:p>
            <a:r>
              <a:rPr lang="ru-RU" dirty="0" smtClean="0"/>
              <a:t>17 </a:t>
            </a:r>
            <a:r>
              <a:rPr lang="ru-RU" dirty="0" err="1" smtClean="0"/>
              <a:t>квітня</a:t>
            </a:r>
            <a:r>
              <a:rPr lang="ru-RU" dirty="0" smtClean="0"/>
              <a:t> 1982 р. </a:t>
            </a:r>
            <a:r>
              <a:rPr lang="ru-RU" dirty="0" err="1" smtClean="0"/>
              <a:t>канадський</a:t>
            </a:r>
            <a:r>
              <a:rPr lang="ru-RU" dirty="0" smtClean="0"/>
              <a:t> парламент </a:t>
            </a:r>
            <a:r>
              <a:rPr lang="ru-RU" dirty="0" err="1" smtClean="0"/>
              <a:t>прийняв</a:t>
            </a:r>
            <a:r>
              <a:rPr lang="ru-RU" dirty="0" smtClean="0"/>
              <a:t> Акт про </a:t>
            </a:r>
            <a:r>
              <a:rPr lang="ru-RU" dirty="0" err="1" smtClean="0"/>
              <a:t>конституцію</a:t>
            </a:r>
            <a:r>
              <a:rPr lang="ru-RU" dirty="0" smtClean="0"/>
              <a:t>. Так на 115 </a:t>
            </a:r>
            <a:r>
              <a:rPr lang="ru-RU" dirty="0" err="1" smtClean="0"/>
              <a:t>році</a:t>
            </a:r>
            <a:r>
              <a:rPr lang="ru-RU" dirty="0" smtClean="0"/>
              <a:t> </a:t>
            </a:r>
            <a:r>
              <a:rPr lang="ru-RU" dirty="0" err="1" smtClean="0"/>
              <a:t>існування</a:t>
            </a:r>
            <a:r>
              <a:rPr lang="ru-RU" dirty="0" smtClean="0"/>
              <a:t> Канада </a:t>
            </a:r>
            <a:r>
              <a:rPr lang="ru-RU" dirty="0" err="1" smtClean="0"/>
              <a:t>позбулася</a:t>
            </a:r>
            <a:r>
              <a:rPr lang="ru-RU" dirty="0" smtClean="0"/>
              <a:t> </a:t>
            </a:r>
            <a:r>
              <a:rPr lang="ru-RU" dirty="0" err="1" smtClean="0"/>
              <a:t>колоніального</a:t>
            </a:r>
            <a:r>
              <a:rPr lang="ru-RU" dirty="0" smtClean="0"/>
              <a:t> </a:t>
            </a:r>
            <a:r>
              <a:rPr lang="ru-RU" dirty="0" err="1" smtClean="0"/>
              <a:t>минулого</a:t>
            </a:r>
            <a:r>
              <a:rPr lang="ru-RU" dirty="0" smtClean="0"/>
              <a:t>. Акт про </a:t>
            </a:r>
            <a:r>
              <a:rPr lang="ru-RU" dirty="0" err="1" smtClean="0"/>
              <a:t>конституцію</a:t>
            </a:r>
            <a:r>
              <a:rPr lang="ru-RU" dirty="0" smtClean="0"/>
              <a:t> </a:t>
            </a:r>
            <a:r>
              <a:rPr lang="ru-RU" dirty="0" err="1" smtClean="0"/>
              <a:t>значно</a:t>
            </a:r>
            <a:r>
              <a:rPr lang="ru-RU" dirty="0" smtClean="0"/>
              <a:t> </a:t>
            </a:r>
            <a:r>
              <a:rPr lang="ru-RU" dirty="0" err="1" smtClean="0"/>
              <a:t>розширив</a:t>
            </a:r>
            <a:r>
              <a:rPr lang="ru-RU" dirty="0" smtClean="0"/>
              <a:t> </a:t>
            </a:r>
            <a:r>
              <a:rPr lang="ru-RU" dirty="0" err="1" smtClean="0"/>
              <a:t>повноваження</a:t>
            </a:r>
            <a:r>
              <a:rPr lang="ru-RU" dirty="0" smtClean="0"/>
              <a:t> </a:t>
            </a:r>
            <a:r>
              <a:rPr lang="ru-RU" dirty="0" err="1" smtClean="0"/>
              <a:t>провінцій</a:t>
            </a:r>
            <a:r>
              <a:rPr lang="ru-RU" dirty="0" smtClean="0"/>
              <a:t>, </a:t>
            </a:r>
            <a:r>
              <a:rPr lang="ru-RU" dirty="0" err="1" smtClean="0"/>
              <a:t>але</a:t>
            </a:r>
            <a:r>
              <a:rPr lang="ru-RU" dirty="0" smtClean="0"/>
              <a:t> не </a:t>
            </a:r>
            <a:r>
              <a:rPr lang="ru-RU" dirty="0" err="1" smtClean="0"/>
              <a:t>вирішив</a:t>
            </a:r>
            <a:r>
              <a:rPr lang="ru-RU" dirty="0" smtClean="0"/>
              <a:t> </a:t>
            </a:r>
            <a:r>
              <a:rPr lang="ru-RU" dirty="0" err="1" smtClean="0"/>
              <a:t>проблеми</a:t>
            </a:r>
            <a:r>
              <a:rPr lang="ru-RU" dirty="0" smtClean="0"/>
              <a:t> статусу Квебеку, </a:t>
            </a:r>
            <a:r>
              <a:rPr lang="ru-RU" dirty="0" err="1" smtClean="0"/>
              <a:t>що</a:t>
            </a:r>
            <a:r>
              <a:rPr lang="ru-RU" dirty="0" smtClean="0"/>
              <a:t> </a:t>
            </a:r>
            <a:r>
              <a:rPr lang="ru-RU" dirty="0" err="1" smtClean="0"/>
              <a:t>зберегло</a:t>
            </a:r>
            <a:r>
              <a:rPr lang="ru-RU" dirty="0" smtClean="0"/>
              <a:t> </a:t>
            </a:r>
            <a:r>
              <a:rPr lang="ru-RU" dirty="0" err="1" smtClean="0"/>
              <a:t>можливість</a:t>
            </a:r>
            <a:r>
              <a:rPr lang="ru-RU" dirty="0" smtClean="0"/>
              <a:t> </a:t>
            </a:r>
            <a:r>
              <a:rPr lang="ru-RU" dirty="0" err="1" smtClean="0"/>
              <a:t>поглиблення</a:t>
            </a:r>
            <a:r>
              <a:rPr lang="ru-RU" dirty="0" smtClean="0"/>
              <a:t> </a:t>
            </a:r>
            <a:r>
              <a:rPr lang="ru-RU" dirty="0" err="1" smtClean="0"/>
              <a:t>кризи</a:t>
            </a:r>
            <a:r>
              <a:rPr lang="ru-RU" dirty="0" smtClean="0"/>
              <a:t> </a:t>
            </a:r>
            <a:r>
              <a:rPr lang="ru-RU" dirty="0" err="1" smtClean="0"/>
              <a:t>федерації</a:t>
            </a:r>
            <a:r>
              <a:rPr lang="ru-RU" dirty="0" smtClean="0"/>
              <a:t>.</a:t>
            </a:r>
          </a:p>
          <a:p>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i="1" dirty="0" smtClean="0">
                <a:solidFill>
                  <a:srgbClr val="FFC000"/>
                </a:solidFill>
              </a:rPr>
              <a:t>Становище Канади у 80-ті роки ХХ ст.</a:t>
            </a:r>
            <a:endParaRPr lang="uk-UA" sz="3600" b="1" i="1" dirty="0">
              <a:solidFill>
                <a:srgbClr val="FFC000"/>
              </a:solidFill>
            </a:endParaRPr>
          </a:p>
        </p:txBody>
      </p:sp>
      <p:sp>
        <p:nvSpPr>
          <p:cNvPr id="3" name="Содержимое 2"/>
          <p:cNvSpPr>
            <a:spLocks noGrp="1"/>
          </p:cNvSpPr>
          <p:nvPr>
            <p:ph sz="quarter" idx="1"/>
          </p:nvPr>
        </p:nvSpPr>
        <p:spPr>
          <a:xfrm>
            <a:off x="2592360" y="1484784"/>
            <a:ext cx="6551640" cy="5589240"/>
          </a:xfrm>
        </p:spPr>
        <p:txBody>
          <a:bodyPr>
            <a:normAutofit fontScale="62500" lnSpcReduction="20000"/>
          </a:bodyPr>
          <a:lstStyle/>
          <a:p>
            <a:r>
              <a:rPr lang="ru-RU" dirty="0" smtClean="0">
                <a:solidFill>
                  <a:schemeClr val="accent2">
                    <a:lumMod val="75000"/>
                  </a:schemeClr>
                </a:solidFill>
              </a:rPr>
              <a:t> На початку 80-х </a:t>
            </a:r>
            <a:r>
              <a:rPr lang="ru-RU" dirty="0" err="1" smtClean="0">
                <a:solidFill>
                  <a:schemeClr val="accent2">
                    <a:lumMod val="75000"/>
                  </a:schemeClr>
                </a:solidFill>
              </a:rPr>
              <a:t>років</a:t>
            </a:r>
            <a:r>
              <a:rPr lang="ru-RU" dirty="0" smtClean="0">
                <a:solidFill>
                  <a:schemeClr val="accent2">
                    <a:lumMod val="75000"/>
                  </a:schemeClr>
                </a:solidFill>
              </a:rPr>
              <a:t> у </a:t>
            </a:r>
            <a:r>
              <a:rPr lang="ru-RU" dirty="0" err="1" smtClean="0">
                <a:solidFill>
                  <a:schemeClr val="accent2">
                    <a:lumMod val="75000"/>
                  </a:schemeClr>
                </a:solidFill>
              </a:rPr>
              <a:t>Канаді</a:t>
            </a:r>
            <a:r>
              <a:rPr lang="ru-RU" dirty="0" smtClean="0">
                <a:solidFill>
                  <a:schemeClr val="accent2">
                    <a:lumMod val="75000"/>
                  </a:schemeClr>
                </a:solidFill>
              </a:rPr>
              <a:t> </a:t>
            </a:r>
            <a:r>
              <a:rPr lang="ru-RU" dirty="0" err="1" smtClean="0">
                <a:solidFill>
                  <a:schemeClr val="accent2">
                    <a:lumMod val="75000"/>
                  </a:schemeClr>
                </a:solidFill>
              </a:rPr>
              <a:t>загострилось</a:t>
            </a:r>
            <a:r>
              <a:rPr lang="ru-RU" dirty="0" smtClean="0">
                <a:solidFill>
                  <a:schemeClr val="accent2">
                    <a:lumMod val="75000"/>
                  </a:schemeClr>
                </a:solidFill>
              </a:rPr>
              <a:t> </a:t>
            </a:r>
            <a:r>
              <a:rPr lang="ru-RU" dirty="0" err="1" smtClean="0">
                <a:solidFill>
                  <a:schemeClr val="accent2">
                    <a:lumMod val="75000"/>
                  </a:schemeClr>
                </a:solidFill>
              </a:rPr>
              <a:t>економічне</a:t>
            </a:r>
            <a:r>
              <a:rPr lang="ru-RU" dirty="0" smtClean="0">
                <a:solidFill>
                  <a:schemeClr val="accent2">
                    <a:lumMod val="75000"/>
                  </a:schemeClr>
                </a:solidFill>
              </a:rPr>
              <a:t> становище, яке на </a:t>
            </a:r>
            <a:r>
              <a:rPr lang="ru-RU" dirty="0" err="1" smtClean="0">
                <a:solidFill>
                  <a:schemeClr val="accent2">
                    <a:lumMod val="75000"/>
                  </a:schemeClr>
                </a:solidFill>
              </a:rPr>
              <a:t>деякий</a:t>
            </a:r>
            <a:r>
              <a:rPr lang="ru-RU" dirty="0" smtClean="0">
                <a:solidFill>
                  <a:schemeClr val="accent2">
                    <a:lumMod val="75000"/>
                  </a:schemeClr>
                </a:solidFill>
              </a:rPr>
              <a:t> час </a:t>
            </a:r>
            <a:r>
              <a:rPr lang="ru-RU" dirty="0" err="1" smtClean="0">
                <a:solidFill>
                  <a:schemeClr val="accent2">
                    <a:lumMod val="75000"/>
                  </a:schemeClr>
                </a:solidFill>
              </a:rPr>
              <a:t>відсунуло</a:t>
            </a:r>
            <a:r>
              <a:rPr lang="ru-RU" dirty="0" smtClean="0">
                <a:solidFill>
                  <a:schemeClr val="accent2">
                    <a:lumMod val="75000"/>
                  </a:schemeClr>
                </a:solidFill>
              </a:rPr>
              <a:t> проблему </a:t>
            </a:r>
            <a:r>
              <a:rPr lang="ru-RU" dirty="0" err="1" smtClean="0">
                <a:solidFill>
                  <a:schemeClr val="accent2">
                    <a:lumMod val="75000"/>
                  </a:schemeClr>
                </a:solidFill>
              </a:rPr>
              <a:t>федерально-провінційних</a:t>
            </a:r>
            <a:r>
              <a:rPr lang="ru-RU" dirty="0" smtClean="0">
                <a:solidFill>
                  <a:schemeClr val="accent2">
                    <a:lumMod val="75000"/>
                  </a:schemeClr>
                </a:solidFill>
              </a:rPr>
              <a:t> </a:t>
            </a:r>
            <a:r>
              <a:rPr lang="ru-RU" dirty="0" err="1" smtClean="0">
                <a:solidFill>
                  <a:schemeClr val="accent2">
                    <a:lumMod val="75000"/>
                  </a:schemeClr>
                </a:solidFill>
              </a:rPr>
              <a:t>стосунків</a:t>
            </a:r>
            <a:r>
              <a:rPr lang="ru-RU" dirty="0" smtClean="0">
                <a:solidFill>
                  <a:schemeClr val="accent2">
                    <a:lumMod val="75000"/>
                  </a:schemeClr>
                </a:solidFill>
              </a:rPr>
              <a:t>. </a:t>
            </a:r>
            <a:r>
              <a:rPr lang="ru-RU" dirty="0" err="1" smtClean="0">
                <a:solidFill>
                  <a:schemeClr val="accent2">
                    <a:lumMod val="75000"/>
                  </a:schemeClr>
                </a:solidFill>
              </a:rPr>
              <a:t>Відбувся</a:t>
            </a:r>
            <a:r>
              <a:rPr lang="ru-RU" dirty="0" smtClean="0">
                <a:solidFill>
                  <a:schemeClr val="accent2">
                    <a:lumMod val="75000"/>
                  </a:schemeClr>
                </a:solidFill>
              </a:rPr>
              <a:t> спад </a:t>
            </a:r>
            <a:r>
              <a:rPr lang="ru-RU" dirty="0" err="1" smtClean="0">
                <a:solidFill>
                  <a:schemeClr val="accent2">
                    <a:lumMod val="75000"/>
                  </a:schemeClr>
                </a:solidFill>
              </a:rPr>
              <a:t>виробництва</a:t>
            </a:r>
            <a:r>
              <a:rPr lang="ru-RU" dirty="0" smtClean="0">
                <a:solidFill>
                  <a:schemeClr val="accent2">
                    <a:lumMod val="75000"/>
                  </a:schemeClr>
                </a:solidFill>
              </a:rPr>
              <a:t>. </a:t>
            </a:r>
            <a:r>
              <a:rPr lang="ru-RU" dirty="0" err="1" smtClean="0">
                <a:solidFill>
                  <a:schemeClr val="accent2">
                    <a:lumMod val="75000"/>
                  </a:schemeClr>
                </a:solidFill>
              </a:rPr>
              <a:t>Державний</a:t>
            </a:r>
            <a:r>
              <a:rPr lang="ru-RU" dirty="0" smtClean="0">
                <a:solidFill>
                  <a:schemeClr val="accent2">
                    <a:lumMod val="75000"/>
                  </a:schemeClr>
                </a:solidFill>
              </a:rPr>
              <a:t> </a:t>
            </a:r>
            <a:r>
              <a:rPr lang="ru-RU" dirty="0" err="1" smtClean="0">
                <a:solidFill>
                  <a:schemeClr val="accent2">
                    <a:lumMod val="75000"/>
                  </a:schemeClr>
                </a:solidFill>
              </a:rPr>
              <a:t>дефіцит</a:t>
            </a:r>
            <a:r>
              <a:rPr lang="ru-RU" dirty="0" smtClean="0">
                <a:solidFill>
                  <a:schemeClr val="accent2">
                    <a:lumMod val="75000"/>
                  </a:schemeClr>
                </a:solidFill>
              </a:rPr>
              <a:t> </a:t>
            </a:r>
            <a:r>
              <a:rPr lang="ru-RU" dirty="0" err="1" smtClean="0">
                <a:solidFill>
                  <a:schemeClr val="accent2">
                    <a:lumMod val="75000"/>
                  </a:schemeClr>
                </a:solidFill>
              </a:rPr>
              <a:t>склав</a:t>
            </a:r>
            <a:r>
              <a:rPr lang="ru-RU" dirty="0" smtClean="0">
                <a:solidFill>
                  <a:schemeClr val="accent2">
                    <a:lumMod val="75000"/>
                  </a:schemeClr>
                </a:solidFill>
              </a:rPr>
              <a:t> 24 млрд. </a:t>
            </a:r>
            <a:r>
              <a:rPr lang="ru-RU" dirty="0" err="1" smtClean="0">
                <a:solidFill>
                  <a:schemeClr val="accent2">
                    <a:lumMod val="75000"/>
                  </a:schemeClr>
                </a:solidFill>
              </a:rPr>
              <a:t>канадських</a:t>
            </a:r>
            <a:r>
              <a:rPr lang="ru-RU" dirty="0" smtClean="0">
                <a:solidFill>
                  <a:schemeClr val="accent2">
                    <a:lumMod val="75000"/>
                  </a:schemeClr>
                </a:solidFill>
              </a:rPr>
              <a:t> </a:t>
            </a:r>
            <a:r>
              <a:rPr lang="ru-RU" dirty="0" err="1" smtClean="0">
                <a:solidFill>
                  <a:schemeClr val="accent2">
                    <a:lumMod val="75000"/>
                  </a:schemeClr>
                </a:solidFill>
              </a:rPr>
              <a:t>доларів</a:t>
            </a:r>
            <a:r>
              <a:rPr lang="ru-RU" dirty="0" smtClean="0">
                <a:solidFill>
                  <a:schemeClr val="accent2">
                    <a:lumMod val="75000"/>
                  </a:schemeClr>
                </a:solidFill>
              </a:rPr>
              <a:t>. 12% </a:t>
            </a:r>
            <a:r>
              <a:rPr lang="ru-RU" dirty="0" err="1" smtClean="0">
                <a:solidFill>
                  <a:schemeClr val="accent2">
                    <a:lumMod val="75000"/>
                  </a:schemeClr>
                </a:solidFill>
              </a:rPr>
              <a:t>працездатного</a:t>
            </a:r>
            <a:r>
              <a:rPr lang="ru-RU" dirty="0" smtClean="0">
                <a:solidFill>
                  <a:schemeClr val="accent2">
                    <a:lumMod val="75000"/>
                  </a:schemeClr>
                </a:solidFill>
              </a:rPr>
              <a:t> </a:t>
            </a:r>
            <a:r>
              <a:rPr lang="ru-RU" dirty="0" err="1" smtClean="0">
                <a:solidFill>
                  <a:schemeClr val="accent2">
                    <a:lumMod val="75000"/>
                  </a:schemeClr>
                </a:solidFill>
              </a:rPr>
              <a:t>населення</a:t>
            </a:r>
            <a:r>
              <a:rPr lang="ru-RU" dirty="0" smtClean="0">
                <a:solidFill>
                  <a:schemeClr val="accent2">
                    <a:lumMod val="75000"/>
                  </a:schemeClr>
                </a:solidFill>
              </a:rPr>
              <a:t> </a:t>
            </a:r>
            <a:r>
              <a:rPr lang="ru-RU" dirty="0" err="1" smtClean="0">
                <a:solidFill>
                  <a:schemeClr val="accent2">
                    <a:lumMod val="75000"/>
                  </a:schemeClr>
                </a:solidFill>
              </a:rPr>
              <a:t>опинилось</a:t>
            </a:r>
            <a:r>
              <a:rPr lang="ru-RU" dirty="0" smtClean="0">
                <a:solidFill>
                  <a:schemeClr val="accent2">
                    <a:lumMod val="75000"/>
                  </a:schemeClr>
                </a:solidFill>
              </a:rPr>
              <a:t> в </a:t>
            </a:r>
            <a:r>
              <a:rPr lang="ru-RU" dirty="0" err="1" smtClean="0">
                <a:solidFill>
                  <a:schemeClr val="accent2">
                    <a:lumMod val="75000"/>
                  </a:schemeClr>
                </a:solidFill>
              </a:rPr>
              <a:t>становищі</a:t>
            </a:r>
            <a:r>
              <a:rPr lang="ru-RU" dirty="0" smtClean="0">
                <a:solidFill>
                  <a:schemeClr val="accent2">
                    <a:lumMod val="75000"/>
                  </a:schemeClr>
                </a:solidFill>
              </a:rPr>
              <a:t> </a:t>
            </a:r>
            <a:r>
              <a:rPr lang="ru-RU" dirty="0" err="1" smtClean="0">
                <a:solidFill>
                  <a:schemeClr val="accent2">
                    <a:lumMod val="75000"/>
                  </a:schemeClr>
                </a:solidFill>
              </a:rPr>
              <a:t>безробітних</a:t>
            </a:r>
            <a:r>
              <a:rPr lang="ru-RU" dirty="0" smtClean="0">
                <a:solidFill>
                  <a:schemeClr val="accent2">
                    <a:lumMod val="75000"/>
                  </a:schemeClr>
                </a:solidFill>
              </a:rPr>
              <a:t>.</a:t>
            </a:r>
          </a:p>
          <a:p>
            <a:r>
              <a:rPr lang="ru-RU" dirty="0" smtClean="0">
                <a:solidFill>
                  <a:schemeClr val="accent2">
                    <a:lumMod val="75000"/>
                  </a:schemeClr>
                </a:solidFill>
              </a:rPr>
              <a:t>            </a:t>
            </a:r>
            <a:r>
              <a:rPr lang="ru-RU" dirty="0" err="1" smtClean="0">
                <a:solidFill>
                  <a:schemeClr val="accent2">
                    <a:lumMod val="75000"/>
                  </a:schemeClr>
                </a:solidFill>
              </a:rPr>
              <a:t>Економічні</a:t>
            </a:r>
            <a:r>
              <a:rPr lang="ru-RU" dirty="0" smtClean="0">
                <a:solidFill>
                  <a:schemeClr val="accent2">
                    <a:lumMod val="75000"/>
                  </a:schemeClr>
                </a:solidFill>
              </a:rPr>
              <a:t> </a:t>
            </a:r>
            <a:r>
              <a:rPr lang="ru-RU" dirty="0" err="1" smtClean="0">
                <a:solidFill>
                  <a:schemeClr val="accent2">
                    <a:lumMod val="75000"/>
                  </a:schemeClr>
                </a:solidFill>
              </a:rPr>
              <a:t>труднощі</a:t>
            </a:r>
            <a:r>
              <a:rPr lang="ru-RU" dirty="0" smtClean="0">
                <a:solidFill>
                  <a:schemeClr val="accent2">
                    <a:lumMod val="75000"/>
                  </a:schemeClr>
                </a:solidFill>
              </a:rPr>
              <a:t> </a:t>
            </a:r>
            <a:r>
              <a:rPr lang="ru-RU" dirty="0" err="1" smtClean="0">
                <a:solidFill>
                  <a:schemeClr val="accent2">
                    <a:lumMod val="75000"/>
                  </a:schemeClr>
                </a:solidFill>
              </a:rPr>
              <a:t>призвели</a:t>
            </a:r>
            <a:r>
              <a:rPr lang="ru-RU" dirty="0" smtClean="0">
                <a:solidFill>
                  <a:schemeClr val="accent2">
                    <a:lumMod val="75000"/>
                  </a:schemeClr>
                </a:solidFill>
              </a:rPr>
              <a:t> до </a:t>
            </a:r>
            <a:r>
              <a:rPr lang="ru-RU" dirty="0" err="1" smtClean="0">
                <a:solidFill>
                  <a:schemeClr val="accent2">
                    <a:lumMod val="75000"/>
                  </a:schemeClr>
                </a:solidFill>
              </a:rPr>
              <a:t>поразки</a:t>
            </a:r>
            <a:r>
              <a:rPr lang="ru-RU" dirty="0" smtClean="0">
                <a:solidFill>
                  <a:schemeClr val="accent2">
                    <a:lumMod val="75000"/>
                  </a:schemeClr>
                </a:solidFill>
              </a:rPr>
              <a:t> </a:t>
            </a:r>
            <a:r>
              <a:rPr lang="ru-RU" dirty="0" err="1" smtClean="0">
                <a:solidFill>
                  <a:schemeClr val="accent2">
                    <a:lumMod val="75000"/>
                  </a:schemeClr>
                </a:solidFill>
              </a:rPr>
              <a:t>лібералів</a:t>
            </a:r>
            <a:r>
              <a:rPr lang="ru-RU" dirty="0" smtClean="0">
                <a:solidFill>
                  <a:schemeClr val="accent2">
                    <a:lumMod val="75000"/>
                  </a:schemeClr>
                </a:solidFill>
              </a:rPr>
              <a:t> </a:t>
            </a:r>
            <a:r>
              <a:rPr lang="ru-RU" dirty="0" err="1" smtClean="0">
                <a:solidFill>
                  <a:schemeClr val="accent2">
                    <a:lumMod val="75000"/>
                  </a:schemeClr>
                </a:solidFill>
              </a:rPr>
              <a:t>і</a:t>
            </a:r>
            <a:r>
              <a:rPr lang="ru-RU" dirty="0" smtClean="0">
                <a:solidFill>
                  <a:schemeClr val="accent2">
                    <a:lumMod val="75000"/>
                  </a:schemeClr>
                </a:solidFill>
              </a:rPr>
              <a:t> приходу до </a:t>
            </a:r>
            <a:r>
              <a:rPr lang="ru-RU" dirty="0" err="1" smtClean="0">
                <a:solidFill>
                  <a:schemeClr val="accent2">
                    <a:lumMod val="75000"/>
                  </a:schemeClr>
                </a:solidFill>
              </a:rPr>
              <a:t>влади</a:t>
            </a:r>
            <a:r>
              <a:rPr lang="ru-RU" dirty="0" smtClean="0">
                <a:solidFill>
                  <a:schemeClr val="accent2">
                    <a:lumMod val="75000"/>
                  </a:schemeClr>
                </a:solidFill>
              </a:rPr>
              <a:t> в 1984 р. </a:t>
            </a:r>
            <a:r>
              <a:rPr lang="ru-RU" dirty="0" err="1" smtClean="0">
                <a:solidFill>
                  <a:schemeClr val="accent2">
                    <a:lumMod val="75000"/>
                  </a:schemeClr>
                </a:solidFill>
              </a:rPr>
              <a:t>Прогресивно-консервативної</a:t>
            </a:r>
            <a:r>
              <a:rPr lang="ru-RU" dirty="0" smtClean="0">
                <a:solidFill>
                  <a:schemeClr val="accent2">
                    <a:lumMod val="75000"/>
                  </a:schemeClr>
                </a:solidFill>
              </a:rPr>
              <a:t> </a:t>
            </a:r>
            <a:r>
              <a:rPr lang="ru-RU" dirty="0" err="1" smtClean="0">
                <a:solidFill>
                  <a:schemeClr val="accent2">
                    <a:lumMod val="75000"/>
                  </a:schemeClr>
                </a:solidFill>
              </a:rPr>
              <a:t>партії</a:t>
            </a:r>
            <a:r>
              <a:rPr lang="ru-RU" dirty="0" smtClean="0">
                <a:solidFill>
                  <a:schemeClr val="accent2">
                    <a:lumMod val="75000"/>
                  </a:schemeClr>
                </a:solidFill>
              </a:rPr>
              <a:t> на </a:t>
            </a:r>
            <a:r>
              <a:rPr lang="ru-RU" dirty="0" err="1" smtClean="0">
                <a:solidFill>
                  <a:schemeClr val="accent2">
                    <a:lumMod val="75000"/>
                  </a:schemeClr>
                </a:solidFill>
              </a:rPr>
              <a:t>чолі</a:t>
            </a:r>
            <a:r>
              <a:rPr lang="ru-RU" dirty="0" smtClean="0">
                <a:solidFill>
                  <a:schemeClr val="accent2">
                    <a:lumMod val="75000"/>
                  </a:schemeClr>
                </a:solidFill>
              </a:rPr>
              <a:t> </a:t>
            </a:r>
            <a:r>
              <a:rPr lang="ru-RU" dirty="0" err="1" smtClean="0">
                <a:solidFill>
                  <a:schemeClr val="accent2">
                    <a:lumMod val="75000"/>
                  </a:schemeClr>
                </a:solidFill>
              </a:rPr>
              <a:t>з</a:t>
            </a:r>
            <a:r>
              <a:rPr lang="ru-RU" dirty="0" smtClean="0">
                <a:solidFill>
                  <a:schemeClr val="accent2">
                    <a:lumMod val="75000"/>
                  </a:schemeClr>
                </a:solidFill>
              </a:rPr>
              <a:t> Брайаном </a:t>
            </a:r>
            <a:r>
              <a:rPr lang="ru-RU" dirty="0" err="1" smtClean="0">
                <a:solidFill>
                  <a:schemeClr val="accent2">
                    <a:lumMod val="75000"/>
                  </a:schemeClr>
                </a:solidFill>
              </a:rPr>
              <a:t>Малруні</a:t>
            </a:r>
            <a:r>
              <a:rPr lang="ru-RU" dirty="0" smtClean="0">
                <a:solidFill>
                  <a:schemeClr val="accent2">
                    <a:lumMod val="75000"/>
                  </a:schemeClr>
                </a:solidFill>
              </a:rPr>
              <a:t>. </a:t>
            </a:r>
            <a:r>
              <a:rPr lang="ru-RU" dirty="0" err="1" smtClean="0">
                <a:solidFill>
                  <a:schemeClr val="accent2">
                    <a:lumMod val="75000"/>
                  </a:schemeClr>
                </a:solidFill>
              </a:rPr>
              <a:t>Він</a:t>
            </a:r>
            <a:r>
              <a:rPr lang="ru-RU" dirty="0" smtClean="0">
                <a:solidFill>
                  <a:schemeClr val="accent2">
                    <a:lumMod val="75000"/>
                  </a:schemeClr>
                </a:solidFill>
              </a:rPr>
              <a:t> </a:t>
            </a:r>
            <a:r>
              <a:rPr lang="ru-RU" dirty="0" err="1" smtClean="0">
                <a:solidFill>
                  <a:schemeClr val="accent2">
                    <a:lumMod val="75000"/>
                  </a:schemeClr>
                </a:solidFill>
              </a:rPr>
              <a:t>здійснив</a:t>
            </a:r>
            <a:r>
              <a:rPr lang="ru-RU" dirty="0" smtClean="0">
                <a:solidFill>
                  <a:schemeClr val="accent2">
                    <a:lumMod val="75000"/>
                  </a:schemeClr>
                </a:solidFill>
              </a:rPr>
              <a:t> низку реформ у </a:t>
            </a:r>
            <a:r>
              <a:rPr lang="ru-RU" dirty="0" err="1" smtClean="0">
                <a:solidFill>
                  <a:schemeClr val="accent2">
                    <a:lumMod val="75000"/>
                  </a:schemeClr>
                </a:solidFill>
              </a:rPr>
              <a:t>дусі</a:t>
            </a:r>
            <a:r>
              <a:rPr lang="ru-RU" dirty="0" smtClean="0">
                <a:solidFill>
                  <a:schemeClr val="accent2">
                    <a:lumMod val="75000"/>
                  </a:schemeClr>
                </a:solidFill>
              </a:rPr>
              <a:t> "</a:t>
            </a:r>
            <a:r>
              <a:rPr lang="ru-RU" dirty="0" err="1" smtClean="0">
                <a:solidFill>
                  <a:schemeClr val="accent2">
                    <a:lumMod val="75000"/>
                  </a:schemeClr>
                </a:solidFill>
              </a:rPr>
              <a:t>консервативної</a:t>
            </a:r>
            <a:r>
              <a:rPr lang="ru-RU" dirty="0" smtClean="0">
                <a:solidFill>
                  <a:schemeClr val="accent2">
                    <a:lumMod val="75000"/>
                  </a:schemeClr>
                </a:solidFill>
              </a:rPr>
              <a:t> </a:t>
            </a:r>
            <a:r>
              <a:rPr lang="ru-RU" dirty="0" err="1" smtClean="0">
                <a:solidFill>
                  <a:schemeClr val="accent2">
                    <a:lumMod val="75000"/>
                  </a:schemeClr>
                </a:solidFill>
              </a:rPr>
              <a:t>революції</a:t>
            </a:r>
            <a:r>
              <a:rPr lang="ru-RU" dirty="0" smtClean="0">
                <a:solidFill>
                  <a:schemeClr val="accent2">
                    <a:lumMod val="75000"/>
                  </a:schemeClr>
                </a:solidFill>
              </a:rPr>
              <a:t>" </a:t>
            </a:r>
            <a:r>
              <a:rPr lang="ru-RU" dirty="0" err="1" smtClean="0">
                <a:solidFill>
                  <a:schemeClr val="accent2">
                    <a:lumMod val="75000"/>
                  </a:schemeClr>
                </a:solidFill>
              </a:rPr>
              <a:t>і</a:t>
            </a:r>
            <a:r>
              <a:rPr lang="ru-RU" dirty="0" smtClean="0">
                <a:solidFill>
                  <a:schemeClr val="accent2">
                    <a:lumMod val="75000"/>
                  </a:schemeClr>
                </a:solidFill>
              </a:rPr>
              <a:t> </a:t>
            </a:r>
            <a:r>
              <a:rPr lang="ru-RU" dirty="0" err="1" smtClean="0">
                <a:solidFill>
                  <a:schemeClr val="accent2">
                    <a:lumMod val="75000"/>
                  </a:schemeClr>
                </a:solidFill>
              </a:rPr>
              <a:t>вивів</a:t>
            </a:r>
            <a:r>
              <a:rPr lang="ru-RU" dirty="0" smtClean="0">
                <a:solidFill>
                  <a:schemeClr val="accent2">
                    <a:lumMod val="75000"/>
                  </a:schemeClr>
                </a:solidFill>
              </a:rPr>
              <a:t> </a:t>
            </a:r>
            <a:r>
              <a:rPr lang="ru-RU" dirty="0" err="1" smtClean="0">
                <a:solidFill>
                  <a:schemeClr val="accent2">
                    <a:lumMod val="75000"/>
                  </a:schemeClr>
                </a:solidFill>
              </a:rPr>
              <a:t>країну</a:t>
            </a:r>
            <a:r>
              <a:rPr lang="ru-RU" dirty="0" smtClean="0">
                <a:solidFill>
                  <a:schemeClr val="accent2">
                    <a:lumMod val="75000"/>
                  </a:schemeClr>
                </a:solidFill>
              </a:rPr>
              <a:t> </a:t>
            </a:r>
            <a:r>
              <a:rPr lang="ru-RU" dirty="0" err="1" smtClean="0">
                <a:solidFill>
                  <a:schemeClr val="accent2">
                    <a:lumMod val="75000"/>
                  </a:schemeClr>
                </a:solidFill>
              </a:rPr>
              <a:t>з</a:t>
            </a:r>
            <a:r>
              <a:rPr lang="ru-RU" dirty="0" smtClean="0">
                <a:solidFill>
                  <a:schemeClr val="accent2">
                    <a:lumMod val="75000"/>
                  </a:schemeClr>
                </a:solidFill>
              </a:rPr>
              <a:t> </a:t>
            </a:r>
            <a:r>
              <a:rPr lang="ru-RU" dirty="0" err="1" smtClean="0">
                <a:solidFill>
                  <a:schemeClr val="accent2">
                    <a:lumMod val="75000"/>
                  </a:schemeClr>
                </a:solidFill>
              </a:rPr>
              <a:t>економічної</a:t>
            </a:r>
            <a:r>
              <a:rPr lang="ru-RU" dirty="0" smtClean="0">
                <a:solidFill>
                  <a:schemeClr val="accent2">
                    <a:lumMod val="75000"/>
                  </a:schemeClr>
                </a:solidFill>
              </a:rPr>
              <a:t> </a:t>
            </a:r>
            <a:r>
              <a:rPr lang="ru-RU" dirty="0" err="1" smtClean="0">
                <a:solidFill>
                  <a:schemeClr val="accent2">
                    <a:lumMod val="75000"/>
                  </a:schemeClr>
                </a:solidFill>
              </a:rPr>
              <a:t>кризи</a:t>
            </a:r>
            <a:r>
              <a:rPr lang="ru-RU" dirty="0" smtClean="0">
                <a:solidFill>
                  <a:schemeClr val="accent2">
                    <a:lumMod val="75000"/>
                  </a:schemeClr>
                </a:solidFill>
              </a:rPr>
              <a:t>. Одним </a:t>
            </a:r>
            <a:r>
              <a:rPr lang="ru-RU" dirty="0" err="1" smtClean="0">
                <a:solidFill>
                  <a:schemeClr val="accent2">
                    <a:lumMod val="75000"/>
                  </a:schemeClr>
                </a:solidFill>
              </a:rPr>
              <a:t>із</a:t>
            </a:r>
            <a:r>
              <a:rPr lang="ru-RU" dirty="0" smtClean="0">
                <a:solidFill>
                  <a:schemeClr val="accent2">
                    <a:lumMod val="75000"/>
                  </a:schemeClr>
                </a:solidFill>
              </a:rPr>
              <a:t> </a:t>
            </a:r>
            <a:r>
              <a:rPr lang="ru-RU" dirty="0" err="1" smtClean="0">
                <a:solidFill>
                  <a:schemeClr val="accent2">
                    <a:lumMod val="75000"/>
                  </a:schemeClr>
                </a:solidFill>
              </a:rPr>
              <a:t>основних</a:t>
            </a:r>
            <a:r>
              <a:rPr lang="ru-RU" dirty="0" smtClean="0">
                <a:solidFill>
                  <a:schemeClr val="accent2">
                    <a:lumMod val="75000"/>
                  </a:schemeClr>
                </a:solidFill>
              </a:rPr>
              <a:t> </a:t>
            </a:r>
            <a:r>
              <a:rPr lang="ru-RU" dirty="0" err="1" smtClean="0">
                <a:solidFill>
                  <a:schemeClr val="accent2">
                    <a:lumMod val="75000"/>
                  </a:schemeClr>
                </a:solidFill>
              </a:rPr>
              <a:t>політичних</a:t>
            </a:r>
            <a:r>
              <a:rPr lang="ru-RU" dirty="0" smtClean="0">
                <a:solidFill>
                  <a:schemeClr val="accent2">
                    <a:lumMod val="75000"/>
                  </a:schemeClr>
                </a:solidFill>
              </a:rPr>
              <a:t> </a:t>
            </a:r>
            <a:r>
              <a:rPr lang="ru-RU" dirty="0" err="1" smtClean="0">
                <a:solidFill>
                  <a:schemeClr val="accent2">
                    <a:lumMod val="75000"/>
                  </a:schemeClr>
                </a:solidFill>
              </a:rPr>
              <a:t>завдань</a:t>
            </a:r>
            <a:r>
              <a:rPr lang="ru-RU" dirty="0" smtClean="0">
                <a:solidFill>
                  <a:schemeClr val="accent2">
                    <a:lumMod val="75000"/>
                  </a:schemeClr>
                </a:solidFill>
              </a:rPr>
              <a:t> уряд </a:t>
            </a:r>
            <a:r>
              <a:rPr lang="ru-RU" dirty="0" err="1" smtClean="0">
                <a:solidFill>
                  <a:schemeClr val="accent2">
                    <a:lumMod val="75000"/>
                  </a:schemeClr>
                </a:solidFill>
              </a:rPr>
              <a:t>консерваторів</a:t>
            </a:r>
            <a:r>
              <a:rPr lang="ru-RU" dirty="0" smtClean="0">
                <a:solidFill>
                  <a:schemeClr val="accent2">
                    <a:lumMod val="75000"/>
                  </a:schemeClr>
                </a:solidFill>
              </a:rPr>
              <a:t> </a:t>
            </a:r>
            <a:r>
              <a:rPr lang="ru-RU" dirty="0" err="1" smtClean="0">
                <a:solidFill>
                  <a:schemeClr val="accent2">
                    <a:lumMod val="75000"/>
                  </a:schemeClr>
                </a:solidFill>
              </a:rPr>
              <a:t>вважав</a:t>
            </a:r>
            <a:r>
              <a:rPr lang="ru-RU" dirty="0" smtClean="0">
                <a:solidFill>
                  <a:schemeClr val="accent2">
                    <a:lumMod val="75000"/>
                  </a:schemeClr>
                </a:solidFill>
              </a:rPr>
              <a:t> </a:t>
            </a:r>
            <a:r>
              <a:rPr lang="ru-RU" dirty="0" err="1" smtClean="0">
                <a:solidFill>
                  <a:schemeClr val="accent2">
                    <a:lumMod val="75000"/>
                  </a:schemeClr>
                </a:solidFill>
              </a:rPr>
              <a:t>досягнення</a:t>
            </a:r>
            <a:r>
              <a:rPr lang="ru-RU" dirty="0" smtClean="0">
                <a:solidFill>
                  <a:schemeClr val="accent2">
                    <a:lumMod val="75000"/>
                  </a:schemeClr>
                </a:solidFill>
              </a:rPr>
              <a:t> </a:t>
            </a:r>
            <a:r>
              <a:rPr lang="ru-RU" dirty="0" err="1" smtClean="0">
                <a:solidFill>
                  <a:schemeClr val="accent2">
                    <a:lumMod val="75000"/>
                  </a:schemeClr>
                </a:solidFill>
              </a:rPr>
              <a:t>національної</a:t>
            </a:r>
            <a:r>
              <a:rPr lang="ru-RU" dirty="0" smtClean="0">
                <a:solidFill>
                  <a:schemeClr val="accent2">
                    <a:lumMod val="75000"/>
                  </a:schemeClr>
                </a:solidFill>
              </a:rPr>
              <a:t> </a:t>
            </a:r>
            <a:r>
              <a:rPr lang="ru-RU" dirty="0" err="1" smtClean="0">
                <a:solidFill>
                  <a:schemeClr val="accent2">
                    <a:lumMod val="75000"/>
                  </a:schemeClr>
                </a:solidFill>
              </a:rPr>
              <a:t>згоди</a:t>
            </a:r>
            <a:r>
              <a:rPr lang="ru-RU" dirty="0" smtClean="0">
                <a:solidFill>
                  <a:schemeClr val="accent2">
                    <a:lumMod val="75000"/>
                  </a:schemeClr>
                </a:solidFill>
              </a:rPr>
              <a:t> </a:t>
            </a:r>
            <a:r>
              <a:rPr lang="ru-RU" dirty="0" err="1" smtClean="0">
                <a:solidFill>
                  <a:schemeClr val="accent2">
                    <a:lumMod val="75000"/>
                  </a:schemeClr>
                </a:solidFill>
              </a:rPr>
              <a:t>і</a:t>
            </a:r>
            <a:r>
              <a:rPr lang="ru-RU" dirty="0" smtClean="0">
                <a:solidFill>
                  <a:schemeClr val="accent2">
                    <a:lumMod val="75000"/>
                  </a:schemeClr>
                </a:solidFill>
              </a:rPr>
              <a:t> </a:t>
            </a:r>
            <a:r>
              <a:rPr lang="ru-RU" dirty="0" err="1" smtClean="0">
                <a:solidFill>
                  <a:schemeClr val="accent2">
                    <a:lumMod val="75000"/>
                  </a:schemeClr>
                </a:solidFill>
              </a:rPr>
              <a:t>збереження</a:t>
            </a:r>
            <a:r>
              <a:rPr lang="ru-RU" dirty="0" smtClean="0">
                <a:solidFill>
                  <a:schemeClr val="accent2">
                    <a:lumMod val="75000"/>
                  </a:schemeClr>
                </a:solidFill>
              </a:rPr>
              <a:t> </a:t>
            </a:r>
            <a:r>
              <a:rPr lang="ru-RU" dirty="0" err="1" smtClean="0">
                <a:solidFill>
                  <a:schemeClr val="accent2">
                    <a:lumMod val="75000"/>
                  </a:schemeClr>
                </a:solidFill>
              </a:rPr>
              <a:t>єдності</a:t>
            </a:r>
            <a:r>
              <a:rPr lang="ru-RU" dirty="0" smtClean="0">
                <a:solidFill>
                  <a:schemeClr val="accent2">
                    <a:lumMod val="75000"/>
                  </a:schemeClr>
                </a:solidFill>
              </a:rPr>
              <a:t> </a:t>
            </a:r>
            <a:r>
              <a:rPr lang="ru-RU" dirty="0" err="1" smtClean="0">
                <a:solidFill>
                  <a:schemeClr val="accent2">
                    <a:lumMod val="75000"/>
                  </a:schemeClr>
                </a:solidFill>
              </a:rPr>
              <a:t>держави</a:t>
            </a:r>
            <a:r>
              <a:rPr lang="ru-RU" dirty="0" smtClean="0">
                <a:solidFill>
                  <a:schemeClr val="accent2">
                    <a:lumMod val="75000"/>
                  </a:schemeClr>
                </a:solidFill>
              </a:rPr>
              <a:t>. </a:t>
            </a:r>
            <a:r>
              <a:rPr lang="ru-RU" dirty="0" err="1" smtClean="0">
                <a:solidFill>
                  <a:schemeClr val="accent2">
                    <a:lumMod val="75000"/>
                  </a:schemeClr>
                </a:solidFill>
              </a:rPr>
              <a:t>Найскладнішою</a:t>
            </a:r>
            <a:r>
              <a:rPr lang="ru-RU" dirty="0" smtClean="0">
                <a:solidFill>
                  <a:schemeClr val="accent2">
                    <a:lumMod val="75000"/>
                  </a:schemeClr>
                </a:solidFill>
              </a:rPr>
              <a:t> </a:t>
            </a:r>
            <a:r>
              <a:rPr lang="ru-RU" dirty="0" err="1" smtClean="0">
                <a:solidFill>
                  <a:schemeClr val="accent2">
                    <a:lumMod val="75000"/>
                  </a:schemeClr>
                </a:solidFill>
              </a:rPr>
              <a:t>знову</a:t>
            </a:r>
            <a:r>
              <a:rPr lang="ru-RU" dirty="0" smtClean="0">
                <a:solidFill>
                  <a:schemeClr val="accent2">
                    <a:lumMod val="75000"/>
                  </a:schemeClr>
                </a:solidFill>
              </a:rPr>
              <a:t> </a:t>
            </a:r>
            <a:r>
              <a:rPr lang="ru-RU" dirty="0" err="1" smtClean="0">
                <a:solidFill>
                  <a:schemeClr val="accent2">
                    <a:lumMod val="75000"/>
                  </a:schemeClr>
                </a:solidFill>
              </a:rPr>
              <a:t>була</a:t>
            </a:r>
            <a:r>
              <a:rPr lang="ru-RU" dirty="0" smtClean="0">
                <a:solidFill>
                  <a:schemeClr val="accent2">
                    <a:lumMod val="75000"/>
                  </a:schemeClr>
                </a:solidFill>
              </a:rPr>
              <a:t> «проблема Квебеку», </a:t>
            </a:r>
            <a:r>
              <a:rPr lang="ru-RU" dirty="0" err="1" smtClean="0">
                <a:solidFill>
                  <a:schemeClr val="accent2">
                    <a:lumMod val="75000"/>
                  </a:schemeClr>
                </a:solidFill>
              </a:rPr>
              <a:t>який</a:t>
            </a:r>
            <a:r>
              <a:rPr lang="ru-RU" dirty="0" smtClean="0">
                <a:solidFill>
                  <a:schemeClr val="accent2">
                    <a:lumMod val="75000"/>
                  </a:schemeClr>
                </a:solidFill>
              </a:rPr>
              <a:t> </a:t>
            </a:r>
            <a:r>
              <a:rPr lang="ru-RU" dirty="0" err="1" smtClean="0">
                <a:solidFill>
                  <a:schemeClr val="accent2">
                    <a:lumMod val="75000"/>
                  </a:schemeClr>
                </a:solidFill>
              </a:rPr>
              <a:t>відмовився</a:t>
            </a:r>
            <a:r>
              <a:rPr lang="ru-RU" dirty="0" smtClean="0">
                <a:solidFill>
                  <a:schemeClr val="accent2">
                    <a:lumMod val="75000"/>
                  </a:schemeClr>
                </a:solidFill>
              </a:rPr>
              <a:t> </a:t>
            </a:r>
            <a:r>
              <a:rPr lang="ru-RU" dirty="0" err="1" smtClean="0">
                <a:solidFill>
                  <a:schemeClr val="accent2">
                    <a:lumMod val="75000"/>
                  </a:schemeClr>
                </a:solidFill>
              </a:rPr>
              <a:t>приєднатися</a:t>
            </a:r>
            <a:r>
              <a:rPr lang="ru-RU" dirty="0" smtClean="0">
                <a:solidFill>
                  <a:schemeClr val="accent2">
                    <a:lumMod val="75000"/>
                  </a:schemeClr>
                </a:solidFill>
              </a:rPr>
              <a:t> до </a:t>
            </a:r>
            <a:r>
              <a:rPr lang="ru-RU" dirty="0" err="1" smtClean="0">
                <a:solidFill>
                  <a:schemeClr val="accent2">
                    <a:lumMod val="75000"/>
                  </a:schemeClr>
                </a:solidFill>
              </a:rPr>
              <a:t>конституції</a:t>
            </a:r>
            <a:r>
              <a:rPr lang="ru-RU" dirty="0" smtClean="0">
                <a:solidFill>
                  <a:schemeClr val="accent2">
                    <a:lumMod val="75000"/>
                  </a:schemeClr>
                </a:solidFill>
              </a:rPr>
              <a:t> 1982 р. </a:t>
            </a:r>
            <a:r>
              <a:rPr lang="ru-RU" dirty="0" err="1" smtClean="0">
                <a:solidFill>
                  <a:schemeClr val="accent2">
                    <a:lumMod val="75000"/>
                  </a:schemeClr>
                </a:solidFill>
              </a:rPr>
              <a:t>і</a:t>
            </a:r>
            <a:r>
              <a:rPr lang="ru-RU" dirty="0" smtClean="0">
                <a:solidFill>
                  <a:schemeClr val="accent2">
                    <a:lumMod val="75000"/>
                  </a:schemeClr>
                </a:solidFill>
              </a:rPr>
              <a:t> </a:t>
            </a:r>
            <a:r>
              <a:rPr lang="ru-RU" dirty="0" err="1" smtClean="0">
                <a:solidFill>
                  <a:schemeClr val="accent2">
                    <a:lumMod val="75000"/>
                  </a:schemeClr>
                </a:solidFill>
              </a:rPr>
              <a:t>вимагав</a:t>
            </a:r>
            <a:r>
              <a:rPr lang="ru-RU" dirty="0" smtClean="0">
                <a:solidFill>
                  <a:schemeClr val="accent2">
                    <a:lumMod val="75000"/>
                  </a:schemeClr>
                </a:solidFill>
              </a:rPr>
              <a:t> </a:t>
            </a:r>
            <a:r>
              <a:rPr lang="ru-RU" dirty="0" err="1" smtClean="0">
                <a:solidFill>
                  <a:schemeClr val="accent2">
                    <a:lumMod val="75000"/>
                  </a:schemeClr>
                </a:solidFill>
              </a:rPr>
              <a:t>надання</a:t>
            </a:r>
            <a:r>
              <a:rPr lang="ru-RU" dirty="0" smtClean="0">
                <a:solidFill>
                  <a:schemeClr val="accent2">
                    <a:lumMod val="75000"/>
                  </a:schemeClr>
                </a:solidFill>
              </a:rPr>
              <a:t> </a:t>
            </a:r>
            <a:r>
              <a:rPr lang="ru-RU" dirty="0" err="1" smtClean="0">
                <a:solidFill>
                  <a:schemeClr val="accent2">
                    <a:lumMod val="75000"/>
                  </a:schemeClr>
                </a:solidFill>
              </a:rPr>
              <a:t>йому</a:t>
            </a:r>
            <a:r>
              <a:rPr lang="ru-RU" dirty="0" smtClean="0">
                <a:solidFill>
                  <a:schemeClr val="accent2">
                    <a:lumMod val="75000"/>
                  </a:schemeClr>
                </a:solidFill>
              </a:rPr>
              <a:t> особливого статусу. </a:t>
            </a:r>
            <a:r>
              <a:rPr lang="ru-RU" dirty="0" err="1" smtClean="0">
                <a:solidFill>
                  <a:schemeClr val="accent2">
                    <a:lumMod val="75000"/>
                  </a:schemeClr>
                </a:solidFill>
              </a:rPr>
              <a:t>Після</a:t>
            </a:r>
            <a:r>
              <a:rPr lang="ru-RU" dirty="0" smtClean="0">
                <a:solidFill>
                  <a:schemeClr val="accent2">
                    <a:lumMod val="75000"/>
                  </a:schemeClr>
                </a:solidFill>
              </a:rPr>
              <a:t> </a:t>
            </a:r>
            <a:r>
              <a:rPr lang="ru-RU" dirty="0" err="1" smtClean="0">
                <a:solidFill>
                  <a:schemeClr val="accent2">
                    <a:lumMod val="75000"/>
                  </a:schemeClr>
                </a:solidFill>
              </a:rPr>
              <a:t>тривалих</a:t>
            </a:r>
            <a:r>
              <a:rPr lang="ru-RU" dirty="0" smtClean="0">
                <a:solidFill>
                  <a:schemeClr val="accent2">
                    <a:lumMod val="75000"/>
                  </a:schemeClr>
                </a:solidFill>
              </a:rPr>
              <a:t> </a:t>
            </a:r>
            <a:r>
              <a:rPr lang="ru-RU" dirty="0" err="1" smtClean="0">
                <a:solidFill>
                  <a:schemeClr val="accent2">
                    <a:lumMod val="75000"/>
                  </a:schemeClr>
                </a:solidFill>
              </a:rPr>
              <a:t>переговорів</a:t>
            </a:r>
            <a:r>
              <a:rPr lang="ru-RU" dirty="0" smtClean="0">
                <a:solidFill>
                  <a:schemeClr val="accent2">
                    <a:lumMod val="75000"/>
                  </a:schemeClr>
                </a:solidFill>
              </a:rPr>
              <a:t> </a:t>
            </a:r>
            <a:r>
              <a:rPr lang="ru-RU" dirty="0" err="1" smtClean="0">
                <a:solidFill>
                  <a:schemeClr val="accent2">
                    <a:lumMod val="75000"/>
                  </a:schemeClr>
                </a:solidFill>
              </a:rPr>
              <a:t>було</a:t>
            </a:r>
            <a:r>
              <a:rPr lang="ru-RU" dirty="0" smtClean="0">
                <a:solidFill>
                  <a:schemeClr val="accent2">
                    <a:lumMod val="75000"/>
                  </a:schemeClr>
                </a:solidFill>
              </a:rPr>
              <a:t> </a:t>
            </a:r>
            <a:r>
              <a:rPr lang="ru-RU" dirty="0" err="1" smtClean="0">
                <a:solidFill>
                  <a:schemeClr val="accent2">
                    <a:lumMod val="75000"/>
                  </a:schemeClr>
                </a:solidFill>
              </a:rPr>
              <a:t>підготовлено</a:t>
            </a:r>
            <a:r>
              <a:rPr lang="ru-RU" dirty="0" smtClean="0">
                <a:solidFill>
                  <a:schemeClr val="accent2">
                    <a:lumMod val="75000"/>
                  </a:schemeClr>
                </a:solidFill>
              </a:rPr>
              <a:t> проект </a:t>
            </a:r>
            <a:r>
              <a:rPr lang="ru-RU" dirty="0" err="1" smtClean="0">
                <a:solidFill>
                  <a:schemeClr val="accent2">
                    <a:lumMod val="75000"/>
                  </a:schemeClr>
                </a:solidFill>
              </a:rPr>
              <a:t>конституційного</a:t>
            </a:r>
            <a:r>
              <a:rPr lang="ru-RU" dirty="0" smtClean="0">
                <a:solidFill>
                  <a:schemeClr val="accent2">
                    <a:lumMod val="75000"/>
                  </a:schemeClr>
                </a:solidFill>
              </a:rPr>
              <a:t> договору, </a:t>
            </a:r>
            <a:r>
              <a:rPr lang="ru-RU" dirty="0" err="1" smtClean="0">
                <a:solidFill>
                  <a:schemeClr val="accent2">
                    <a:lumMod val="75000"/>
                  </a:schemeClr>
                </a:solidFill>
              </a:rPr>
              <a:t>який</a:t>
            </a:r>
            <a:r>
              <a:rPr lang="ru-RU" dirty="0" smtClean="0">
                <a:solidFill>
                  <a:schemeClr val="accent2">
                    <a:lumMod val="75000"/>
                  </a:schemeClr>
                </a:solidFill>
              </a:rPr>
              <a:t> </a:t>
            </a:r>
            <a:r>
              <a:rPr lang="ru-RU" dirty="0" err="1" smtClean="0">
                <a:solidFill>
                  <a:schemeClr val="accent2">
                    <a:lumMod val="75000"/>
                  </a:schemeClr>
                </a:solidFill>
              </a:rPr>
              <a:t>визначив</a:t>
            </a:r>
            <a:r>
              <a:rPr lang="ru-RU" dirty="0" smtClean="0">
                <a:solidFill>
                  <a:schemeClr val="accent2">
                    <a:lumMod val="75000"/>
                  </a:schemeClr>
                </a:solidFill>
              </a:rPr>
              <a:t> </a:t>
            </a:r>
            <a:r>
              <a:rPr lang="ru-RU" dirty="0" err="1" smtClean="0">
                <a:solidFill>
                  <a:schemeClr val="accent2">
                    <a:lumMod val="75000"/>
                  </a:schemeClr>
                </a:solidFill>
              </a:rPr>
              <a:t>особливий</a:t>
            </a:r>
            <a:r>
              <a:rPr lang="ru-RU" dirty="0" smtClean="0">
                <a:solidFill>
                  <a:schemeClr val="accent2">
                    <a:lumMod val="75000"/>
                  </a:schemeClr>
                </a:solidFill>
              </a:rPr>
              <a:t> статус Квебека. Але </a:t>
            </a:r>
            <a:r>
              <a:rPr lang="ru-RU" dirty="0" err="1" smtClean="0">
                <a:solidFill>
                  <a:schemeClr val="accent2">
                    <a:lumMod val="75000"/>
                  </a:schemeClr>
                </a:solidFill>
              </a:rPr>
              <a:t>і</a:t>
            </a:r>
            <a:r>
              <a:rPr lang="ru-RU" dirty="0" smtClean="0">
                <a:solidFill>
                  <a:schemeClr val="accent2">
                    <a:lumMod val="75000"/>
                  </a:schemeClr>
                </a:solidFill>
              </a:rPr>
              <a:t> на </a:t>
            </a:r>
            <a:r>
              <a:rPr lang="ru-RU" dirty="0" err="1" smtClean="0">
                <a:solidFill>
                  <a:schemeClr val="accent2">
                    <a:lumMod val="75000"/>
                  </a:schemeClr>
                </a:solidFill>
              </a:rPr>
              <a:t>цей</a:t>
            </a:r>
            <a:r>
              <a:rPr lang="ru-RU" dirty="0" smtClean="0">
                <a:solidFill>
                  <a:schemeClr val="accent2">
                    <a:lumMod val="75000"/>
                  </a:schemeClr>
                </a:solidFill>
              </a:rPr>
              <a:t> раз </a:t>
            </a:r>
            <a:r>
              <a:rPr lang="ru-RU" dirty="0" err="1" smtClean="0">
                <a:solidFill>
                  <a:schemeClr val="accent2">
                    <a:lumMod val="75000"/>
                  </a:schemeClr>
                </a:solidFill>
              </a:rPr>
              <a:t>деякі</a:t>
            </a:r>
            <a:r>
              <a:rPr lang="ru-RU" dirty="0" smtClean="0">
                <a:solidFill>
                  <a:schemeClr val="accent2">
                    <a:lumMod val="75000"/>
                  </a:schemeClr>
                </a:solidFill>
              </a:rPr>
              <a:t> </a:t>
            </a:r>
            <a:r>
              <a:rPr lang="ru-RU" dirty="0" err="1" smtClean="0">
                <a:solidFill>
                  <a:schemeClr val="accent2">
                    <a:lumMod val="75000"/>
                  </a:schemeClr>
                </a:solidFill>
              </a:rPr>
              <a:t>англомовні</a:t>
            </a:r>
            <a:r>
              <a:rPr lang="ru-RU" dirty="0" smtClean="0">
                <a:solidFill>
                  <a:schemeClr val="accent2">
                    <a:lumMod val="75000"/>
                  </a:schemeClr>
                </a:solidFill>
              </a:rPr>
              <a:t> </a:t>
            </a:r>
            <a:r>
              <a:rPr lang="ru-RU" dirty="0" err="1" smtClean="0">
                <a:solidFill>
                  <a:schemeClr val="accent2">
                    <a:lumMod val="75000"/>
                  </a:schemeClr>
                </a:solidFill>
              </a:rPr>
              <a:t>провінції</a:t>
            </a:r>
            <a:r>
              <a:rPr lang="ru-RU" dirty="0" smtClean="0">
                <a:solidFill>
                  <a:schemeClr val="accent2">
                    <a:lumMod val="75000"/>
                  </a:schemeClr>
                </a:solidFill>
              </a:rPr>
              <a:t> </a:t>
            </a:r>
            <a:r>
              <a:rPr lang="ru-RU" dirty="0" err="1" smtClean="0">
                <a:solidFill>
                  <a:schemeClr val="accent2">
                    <a:lumMod val="75000"/>
                  </a:schemeClr>
                </a:solidFill>
              </a:rPr>
              <a:t>відмовились</a:t>
            </a:r>
            <a:r>
              <a:rPr lang="ru-RU" dirty="0" smtClean="0">
                <a:solidFill>
                  <a:schemeClr val="accent2">
                    <a:lumMod val="75000"/>
                  </a:schemeClr>
                </a:solidFill>
              </a:rPr>
              <a:t> </a:t>
            </a:r>
            <a:r>
              <a:rPr lang="ru-RU" dirty="0" err="1" smtClean="0">
                <a:solidFill>
                  <a:schemeClr val="accent2">
                    <a:lumMod val="75000"/>
                  </a:schemeClr>
                </a:solidFill>
              </a:rPr>
              <a:t>ратифікувати</a:t>
            </a:r>
            <a:r>
              <a:rPr lang="ru-RU" dirty="0" smtClean="0">
                <a:solidFill>
                  <a:schemeClr val="accent2">
                    <a:lumMod val="75000"/>
                  </a:schemeClr>
                </a:solidFill>
              </a:rPr>
              <a:t> </a:t>
            </a:r>
            <a:r>
              <a:rPr lang="ru-RU" dirty="0" err="1" smtClean="0">
                <a:solidFill>
                  <a:schemeClr val="accent2">
                    <a:lumMod val="75000"/>
                  </a:schemeClr>
                </a:solidFill>
              </a:rPr>
              <a:t>договір</a:t>
            </a:r>
            <a:r>
              <a:rPr lang="ru-RU" dirty="0" smtClean="0">
                <a:solidFill>
                  <a:schemeClr val="accent2">
                    <a:lumMod val="75000"/>
                  </a:schemeClr>
                </a:solidFill>
              </a:rPr>
              <a:t>. Проблема </a:t>
            </a:r>
            <a:r>
              <a:rPr lang="ru-RU" dirty="0" err="1" smtClean="0">
                <a:solidFill>
                  <a:schemeClr val="accent2">
                    <a:lumMod val="75000"/>
                  </a:schemeClr>
                </a:solidFill>
              </a:rPr>
              <a:t>знову</a:t>
            </a:r>
            <a:r>
              <a:rPr lang="ru-RU" dirty="0" smtClean="0">
                <a:solidFill>
                  <a:schemeClr val="accent2">
                    <a:lumMod val="75000"/>
                  </a:schemeClr>
                </a:solidFill>
              </a:rPr>
              <a:t> </a:t>
            </a:r>
            <a:r>
              <a:rPr lang="ru-RU" dirty="0" err="1" smtClean="0">
                <a:solidFill>
                  <a:schemeClr val="accent2">
                    <a:lumMod val="75000"/>
                  </a:schemeClr>
                </a:solidFill>
              </a:rPr>
              <a:t>зайшла</a:t>
            </a:r>
            <a:r>
              <a:rPr lang="ru-RU" dirty="0" smtClean="0">
                <a:solidFill>
                  <a:schemeClr val="accent2">
                    <a:lumMod val="75000"/>
                  </a:schemeClr>
                </a:solidFill>
              </a:rPr>
              <a:t> у </a:t>
            </a:r>
            <a:r>
              <a:rPr lang="ru-RU" dirty="0" err="1" smtClean="0">
                <a:solidFill>
                  <a:schemeClr val="accent2">
                    <a:lumMod val="75000"/>
                  </a:schemeClr>
                </a:solidFill>
              </a:rPr>
              <a:t>глухий</a:t>
            </a:r>
            <a:r>
              <a:rPr lang="ru-RU" dirty="0" smtClean="0">
                <a:solidFill>
                  <a:schemeClr val="accent2">
                    <a:lumMod val="75000"/>
                  </a:schemeClr>
                </a:solidFill>
              </a:rPr>
              <a:t> кут, </a:t>
            </a:r>
            <a:r>
              <a:rPr lang="ru-RU" dirty="0" err="1" smtClean="0">
                <a:solidFill>
                  <a:schemeClr val="accent2">
                    <a:lumMod val="75000"/>
                  </a:schemeClr>
                </a:solidFill>
              </a:rPr>
              <a:t>що</a:t>
            </a:r>
            <a:r>
              <a:rPr lang="ru-RU" dirty="0" smtClean="0">
                <a:solidFill>
                  <a:schemeClr val="accent2">
                    <a:lumMod val="75000"/>
                  </a:schemeClr>
                </a:solidFill>
              </a:rPr>
              <a:t> </a:t>
            </a:r>
            <a:r>
              <a:rPr lang="ru-RU" dirty="0" err="1" smtClean="0">
                <a:solidFill>
                  <a:schemeClr val="accent2">
                    <a:lumMod val="75000"/>
                  </a:schemeClr>
                </a:solidFill>
              </a:rPr>
              <a:t>підняло</a:t>
            </a:r>
            <a:r>
              <a:rPr lang="ru-RU" dirty="0" smtClean="0">
                <a:solidFill>
                  <a:schemeClr val="accent2">
                    <a:lumMod val="75000"/>
                  </a:schemeClr>
                </a:solidFill>
              </a:rPr>
              <a:t> </a:t>
            </a:r>
            <a:r>
              <a:rPr lang="ru-RU" dirty="0" err="1" smtClean="0">
                <a:solidFill>
                  <a:schemeClr val="accent2">
                    <a:lumMod val="75000"/>
                  </a:schemeClr>
                </a:solidFill>
              </a:rPr>
              <a:t>нову</a:t>
            </a:r>
            <a:r>
              <a:rPr lang="ru-RU" dirty="0" smtClean="0">
                <a:solidFill>
                  <a:schemeClr val="accent2">
                    <a:lumMod val="75000"/>
                  </a:schemeClr>
                </a:solidFill>
              </a:rPr>
              <a:t> </a:t>
            </a:r>
            <a:r>
              <a:rPr lang="ru-RU" dirty="0" err="1" smtClean="0">
                <a:solidFill>
                  <a:schemeClr val="accent2">
                    <a:lumMod val="75000"/>
                  </a:schemeClr>
                </a:solidFill>
              </a:rPr>
              <a:t>хвилю</a:t>
            </a:r>
            <a:r>
              <a:rPr lang="ru-RU" dirty="0" smtClean="0">
                <a:solidFill>
                  <a:schemeClr val="accent2">
                    <a:lumMod val="75000"/>
                  </a:schemeClr>
                </a:solidFill>
              </a:rPr>
              <a:t> сепаратизму. </a:t>
            </a:r>
            <a:r>
              <a:rPr lang="ru-RU" dirty="0" err="1" smtClean="0">
                <a:solidFill>
                  <a:schemeClr val="accent2">
                    <a:lumMod val="75000"/>
                  </a:schemeClr>
                </a:solidFill>
              </a:rPr>
              <a:t>Апогеєм</a:t>
            </a:r>
            <a:r>
              <a:rPr lang="ru-RU" dirty="0" smtClean="0">
                <a:solidFill>
                  <a:schemeClr val="accent2">
                    <a:lumMod val="75000"/>
                  </a:schemeClr>
                </a:solidFill>
              </a:rPr>
              <a:t> </a:t>
            </a:r>
            <a:r>
              <a:rPr lang="ru-RU" dirty="0" err="1" smtClean="0">
                <a:solidFill>
                  <a:schemeClr val="accent2">
                    <a:lumMod val="75000"/>
                  </a:schemeClr>
                </a:solidFill>
              </a:rPr>
              <a:t>її</a:t>
            </a:r>
            <a:r>
              <a:rPr lang="ru-RU" dirty="0" smtClean="0">
                <a:solidFill>
                  <a:schemeClr val="accent2">
                    <a:lumMod val="75000"/>
                  </a:schemeClr>
                </a:solidFill>
              </a:rPr>
              <a:t> став референдум у </a:t>
            </a:r>
            <a:r>
              <a:rPr lang="ru-RU" dirty="0" err="1" smtClean="0">
                <a:solidFill>
                  <a:schemeClr val="accent2">
                    <a:lumMod val="75000"/>
                  </a:schemeClr>
                </a:solidFill>
              </a:rPr>
              <a:t>листопаді</a:t>
            </a:r>
            <a:r>
              <a:rPr lang="ru-RU" dirty="0" smtClean="0">
                <a:solidFill>
                  <a:schemeClr val="accent2">
                    <a:lumMod val="75000"/>
                  </a:schemeClr>
                </a:solidFill>
              </a:rPr>
              <a:t> 1995 р. про </a:t>
            </a:r>
            <a:r>
              <a:rPr lang="ru-RU" dirty="0" err="1" smtClean="0">
                <a:solidFill>
                  <a:schemeClr val="accent2">
                    <a:lumMod val="75000"/>
                  </a:schemeClr>
                </a:solidFill>
              </a:rPr>
              <a:t>незалежність</a:t>
            </a:r>
            <a:r>
              <a:rPr lang="ru-RU" dirty="0" smtClean="0">
                <a:solidFill>
                  <a:schemeClr val="accent2">
                    <a:lumMod val="75000"/>
                  </a:schemeClr>
                </a:solidFill>
              </a:rPr>
              <a:t> Квебеку. </a:t>
            </a:r>
            <a:r>
              <a:rPr lang="ru-RU" dirty="0" err="1" smtClean="0">
                <a:solidFill>
                  <a:schemeClr val="accent2">
                    <a:lumMod val="75000"/>
                  </a:schemeClr>
                </a:solidFill>
              </a:rPr>
              <a:t>Сепаратисти</a:t>
            </a:r>
            <a:r>
              <a:rPr lang="ru-RU" dirty="0" smtClean="0">
                <a:solidFill>
                  <a:schemeClr val="accent2">
                    <a:lumMod val="75000"/>
                  </a:schemeClr>
                </a:solidFill>
              </a:rPr>
              <a:t> </a:t>
            </a:r>
            <a:r>
              <a:rPr lang="ru-RU" dirty="0" err="1" smtClean="0">
                <a:solidFill>
                  <a:schemeClr val="accent2">
                    <a:lumMod val="75000"/>
                  </a:schemeClr>
                </a:solidFill>
              </a:rPr>
              <a:t>вкотре</a:t>
            </a:r>
            <a:r>
              <a:rPr lang="ru-RU" dirty="0" smtClean="0">
                <a:solidFill>
                  <a:schemeClr val="accent2">
                    <a:lumMod val="75000"/>
                  </a:schemeClr>
                </a:solidFill>
              </a:rPr>
              <a:t> </a:t>
            </a:r>
            <a:r>
              <a:rPr lang="ru-RU" dirty="0" err="1" smtClean="0">
                <a:solidFill>
                  <a:schemeClr val="accent2">
                    <a:lumMod val="75000"/>
                  </a:schemeClr>
                </a:solidFill>
              </a:rPr>
              <a:t>потерпіли</a:t>
            </a:r>
            <a:r>
              <a:rPr lang="ru-RU" dirty="0" smtClean="0">
                <a:solidFill>
                  <a:schemeClr val="accent2">
                    <a:lumMod val="75000"/>
                  </a:schemeClr>
                </a:solidFill>
              </a:rPr>
              <a:t> </a:t>
            </a:r>
            <a:r>
              <a:rPr lang="ru-RU" dirty="0" err="1" smtClean="0">
                <a:solidFill>
                  <a:schemeClr val="accent2">
                    <a:lumMod val="75000"/>
                  </a:schemeClr>
                </a:solidFill>
              </a:rPr>
              <a:t>поразку</a:t>
            </a:r>
            <a:r>
              <a:rPr lang="ru-RU" dirty="0" smtClean="0">
                <a:solidFill>
                  <a:schemeClr val="accent2">
                    <a:lumMod val="75000"/>
                  </a:schemeClr>
                </a:solidFill>
              </a:rPr>
              <a:t>: за </a:t>
            </a:r>
            <a:r>
              <a:rPr lang="ru-RU" dirty="0" err="1" smtClean="0">
                <a:solidFill>
                  <a:schemeClr val="accent2">
                    <a:lumMod val="75000"/>
                  </a:schemeClr>
                </a:solidFill>
              </a:rPr>
              <a:t>незалежність</a:t>
            </a:r>
            <a:r>
              <a:rPr lang="ru-RU" dirty="0" smtClean="0">
                <a:solidFill>
                  <a:schemeClr val="accent2">
                    <a:lumMod val="75000"/>
                  </a:schemeClr>
                </a:solidFill>
              </a:rPr>
              <a:t> </a:t>
            </a:r>
            <a:r>
              <a:rPr lang="ru-RU" dirty="0" err="1" smtClean="0">
                <a:solidFill>
                  <a:schemeClr val="accent2">
                    <a:lumMod val="75000"/>
                  </a:schemeClr>
                </a:solidFill>
              </a:rPr>
              <a:t>проголосували</a:t>
            </a:r>
            <a:r>
              <a:rPr lang="ru-RU" dirty="0" smtClean="0">
                <a:solidFill>
                  <a:schemeClr val="accent2">
                    <a:lumMod val="75000"/>
                  </a:schemeClr>
                </a:solidFill>
              </a:rPr>
              <a:t> 44%, </a:t>
            </a:r>
            <a:r>
              <a:rPr lang="ru-RU" dirty="0" err="1" smtClean="0">
                <a:solidFill>
                  <a:schemeClr val="accent2">
                    <a:lumMod val="75000"/>
                  </a:schemeClr>
                </a:solidFill>
              </a:rPr>
              <a:t>проти</a:t>
            </a:r>
            <a:r>
              <a:rPr lang="ru-RU" dirty="0" smtClean="0">
                <a:solidFill>
                  <a:schemeClr val="accent2">
                    <a:lumMod val="75000"/>
                  </a:schemeClr>
                </a:solidFill>
              </a:rPr>
              <a:t> – 46%.</a:t>
            </a:r>
            <a:endParaRPr lang="uk-UA" dirty="0">
              <a:solidFill>
                <a:schemeClr val="accent2">
                  <a:lumMod val="75000"/>
                </a:schemeClr>
              </a:solidFill>
            </a:endParaRPr>
          </a:p>
        </p:txBody>
      </p:sp>
      <p:sp>
        <p:nvSpPr>
          <p:cNvPr id="5" name="Прямоугольник 4"/>
          <p:cNvSpPr/>
          <p:nvPr/>
        </p:nvSpPr>
        <p:spPr>
          <a:xfrm>
            <a:off x="467544" y="5157192"/>
            <a:ext cx="1777987" cy="369332"/>
          </a:xfrm>
          <a:prstGeom prst="rect">
            <a:avLst/>
          </a:prstGeom>
        </p:spPr>
        <p:txBody>
          <a:bodyPr wrap="none">
            <a:spAutoFit/>
          </a:bodyPr>
          <a:lstStyle/>
          <a:p>
            <a:r>
              <a:rPr lang="uk-UA" dirty="0" err="1" smtClean="0"/>
              <a:t>Брайан</a:t>
            </a:r>
            <a:r>
              <a:rPr lang="uk-UA" dirty="0" smtClean="0"/>
              <a:t> </a:t>
            </a:r>
            <a:r>
              <a:rPr lang="uk-UA" dirty="0" err="1" smtClean="0"/>
              <a:t>Малруні</a:t>
            </a:r>
            <a:endParaRPr lang="uk-UA" dirty="0"/>
          </a:p>
        </p:txBody>
      </p:sp>
      <p:pic>
        <p:nvPicPr>
          <p:cNvPr id="11267" name="Picture 3"/>
          <p:cNvPicPr>
            <a:picLocks noChangeAspect="1" noChangeArrowheads="1"/>
          </p:cNvPicPr>
          <p:nvPr/>
        </p:nvPicPr>
        <p:blipFill>
          <a:blip r:embed="rId2" cstate="print"/>
          <a:srcRect/>
          <a:stretch>
            <a:fillRect/>
          </a:stretch>
        </p:blipFill>
        <p:spPr bwMode="auto">
          <a:xfrm>
            <a:off x="179512" y="1628800"/>
            <a:ext cx="23812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Канада </a:t>
            </a:r>
            <a:r>
              <a:rPr lang="ru-RU" dirty="0" err="1" smtClean="0"/>
              <a:t>наприкінці</a:t>
            </a:r>
            <a:r>
              <a:rPr lang="ru-RU" dirty="0" smtClean="0"/>
              <a:t> ХХ – на початку ХХІ ст.</a:t>
            </a:r>
            <a:endParaRPr lang="uk-UA" dirty="0"/>
          </a:p>
        </p:txBody>
      </p:sp>
      <p:sp>
        <p:nvSpPr>
          <p:cNvPr id="3" name="Содержимое 2"/>
          <p:cNvSpPr>
            <a:spLocks noGrp="1"/>
          </p:cNvSpPr>
          <p:nvPr>
            <p:ph sz="quarter" idx="1"/>
          </p:nvPr>
        </p:nvSpPr>
        <p:spPr>
          <a:xfrm>
            <a:off x="0" y="1556792"/>
            <a:ext cx="6372200" cy="5301208"/>
          </a:xfrm>
        </p:spPr>
        <p:txBody>
          <a:bodyPr>
            <a:normAutofit fontScale="47500" lnSpcReduction="20000"/>
          </a:bodyPr>
          <a:lstStyle/>
          <a:p>
            <a:pPr>
              <a:buNone/>
            </a:pPr>
            <a:r>
              <a:rPr lang="uk-UA" i="1" dirty="0" smtClean="0">
                <a:solidFill>
                  <a:schemeClr val="accent1">
                    <a:lumMod val="50000"/>
                  </a:schemeClr>
                </a:solidFill>
              </a:rPr>
              <a:t>                 З 1993 р. при владі у країні стоять ліберали на чолі з Жаном Кретьєном (у 2000 р. він втретє обраний прем`єр-міністром), які намагаються вирішити національну проблему.</a:t>
            </a:r>
          </a:p>
          <a:p>
            <a:pPr>
              <a:buNone/>
            </a:pPr>
            <a:r>
              <a:rPr lang="uk-UA" i="1" dirty="0" smtClean="0">
                <a:solidFill>
                  <a:schemeClr val="accent1">
                    <a:lumMod val="50000"/>
                  </a:schemeClr>
                </a:solidFill>
              </a:rPr>
              <a:t>                 За період перебування при владі ліберали здійснили цілу низку реформ і перетворень:</a:t>
            </a:r>
          </a:p>
          <a:p>
            <a:pPr>
              <a:buFont typeface="Wingdings" pitchFamily="2" charset="2"/>
              <a:buChar char="ü"/>
            </a:pPr>
            <a:r>
              <a:rPr lang="uk-UA" i="1" dirty="0" smtClean="0">
                <a:solidFill>
                  <a:schemeClr val="accent1">
                    <a:lumMod val="50000"/>
                  </a:schemeClr>
                </a:solidFill>
              </a:rPr>
              <a:t>оздоровлено фінансову систему країни (починаючи з 1998 р. фінансовий рік завершується з профіцитом; додаткові кошти спрямовуються на різноманітні програми і погашення боргів)</a:t>
            </a:r>
          </a:p>
          <a:p>
            <a:pPr>
              <a:buFont typeface="Wingdings" pitchFamily="2" charset="2"/>
              <a:buChar char="ü"/>
            </a:pPr>
            <a:r>
              <a:rPr lang="uk-UA" i="1" dirty="0" smtClean="0">
                <a:solidFill>
                  <a:schemeClr val="accent1">
                    <a:lumMod val="50000"/>
                  </a:schemeClr>
                </a:solidFill>
              </a:rPr>
              <a:t> соціально-економічні програми уряду Кретьєна включали дві програми: </a:t>
            </a:r>
            <a:r>
              <a:rPr lang="uk-UA" i="1" dirty="0" err="1" smtClean="0">
                <a:solidFill>
                  <a:schemeClr val="accent1">
                    <a:lumMod val="50000"/>
                  </a:schemeClr>
                </a:solidFill>
              </a:rPr>
              <a:t>“Стратегія</a:t>
            </a:r>
            <a:r>
              <a:rPr lang="uk-UA" i="1" dirty="0" smtClean="0">
                <a:solidFill>
                  <a:schemeClr val="accent1">
                    <a:lumMod val="50000"/>
                  </a:schemeClr>
                </a:solidFill>
              </a:rPr>
              <a:t> рівних </a:t>
            </a:r>
            <a:r>
              <a:rPr lang="uk-UA" i="1" dirty="0" err="1" smtClean="0">
                <a:solidFill>
                  <a:schemeClr val="accent1">
                    <a:lumMod val="50000"/>
                  </a:schemeClr>
                </a:solidFill>
              </a:rPr>
              <a:t>можливостей”</a:t>
            </a:r>
            <a:r>
              <a:rPr lang="uk-UA" i="1" dirty="0" smtClean="0">
                <a:solidFill>
                  <a:schemeClr val="accent1">
                    <a:lumMod val="50000"/>
                  </a:schemeClr>
                </a:solidFill>
              </a:rPr>
              <a:t> (розвиток освіти і науки) і </a:t>
            </a:r>
            <a:r>
              <a:rPr lang="uk-UA" i="1" dirty="0" err="1" smtClean="0">
                <a:solidFill>
                  <a:schemeClr val="accent1">
                    <a:lumMod val="50000"/>
                  </a:schemeClr>
                </a:solidFill>
              </a:rPr>
              <a:t>“Створення</a:t>
            </a:r>
            <a:r>
              <a:rPr lang="uk-UA" i="1" dirty="0" smtClean="0">
                <a:solidFill>
                  <a:schemeClr val="accent1">
                    <a:lumMod val="50000"/>
                  </a:schemeClr>
                </a:solidFill>
              </a:rPr>
              <a:t> безпечного </a:t>
            </a:r>
            <a:r>
              <a:rPr lang="uk-UA" i="1" dirty="0" err="1" smtClean="0">
                <a:solidFill>
                  <a:schemeClr val="accent1">
                    <a:lumMod val="50000"/>
                  </a:schemeClr>
                </a:solidFill>
              </a:rPr>
              <a:t>суспільства”</a:t>
            </a:r>
            <a:r>
              <a:rPr lang="uk-UA" i="1" dirty="0" smtClean="0">
                <a:solidFill>
                  <a:schemeClr val="accent1">
                    <a:lumMod val="50000"/>
                  </a:schemeClr>
                </a:solidFill>
              </a:rPr>
              <a:t> (розширення соціальних програм).</a:t>
            </a:r>
          </a:p>
          <a:p>
            <a:pPr>
              <a:buFont typeface="Wingdings" pitchFamily="2" charset="2"/>
              <a:buChar char="ü"/>
            </a:pPr>
            <a:r>
              <a:rPr lang="uk-UA" i="1" dirty="0" smtClean="0">
                <a:solidFill>
                  <a:schemeClr val="accent1">
                    <a:lumMod val="50000"/>
                  </a:schemeClr>
                </a:solidFill>
              </a:rPr>
              <a:t> Важливим кроком уряду стала податкова реформа: поступове скорочення податків і стимулювання ділової активності.</a:t>
            </a:r>
          </a:p>
          <a:p>
            <a:pPr>
              <a:buNone/>
            </a:pPr>
            <a:r>
              <a:rPr lang="uk-UA" i="1" dirty="0" smtClean="0">
                <a:solidFill>
                  <a:schemeClr val="accent1">
                    <a:lumMod val="50000"/>
                  </a:schemeClr>
                </a:solidFill>
              </a:rPr>
              <a:t>                  Ці загоди почали давати відчутні результати з 1997 р. почалось скорочення безробіття. Зростання ділової активності. На період правління лібералів припадає період завершення структурної перебудови економіки Канади на наукоємні галузі виробництва за рахунок скорочення сировинних галузей (лісова, добувна, сільське господарство тощо). Поглибились інтеграційні процеси з США – створення у 1994 р. зони вільної торгівлі НАФТА (США, Канада, Мексика). Процес інтеграції досяг небачених результатів: 40% ВВП Канади йде на експорт, з яких 80% до США. Оборот </a:t>
            </a:r>
            <a:r>
              <a:rPr lang="uk-UA" i="1" dirty="0" err="1" smtClean="0">
                <a:solidFill>
                  <a:schemeClr val="accent1">
                    <a:lumMod val="50000"/>
                  </a:schemeClr>
                </a:solidFill>
              </a:rPr>
              <a:t>канадо-американської</a:t>
            </a:r>
            <a:r>
              <a:rPr lang="uk-UA" i="1" dirty="0" smtClean="0">
                <a:solidFill>
                  <a:schemeClr val="accent1">
                    <a:lumMod val="50000"/>
                  </a:schemeClr>
                </a:solidFill>
              </a:rPr>
              <a:t> торгівлі найбільший у світі – 1 млрд. дол. в день. Успіхи Канади у розвитку економіки вражаючі: на теперішній день за рівнем економічного розвитку вона займає сьоме місце, за рівнем життя – перше у світі.</a:t>
            </a:r>
            <a:endParaRPr lang="uk-UA" i="1" dirty="0">
              <a:solidFill>
                <a:schemeClr val="accent1">
                  <a:lumMod val="50000"/>
                </a:schemeClr>
              </a:solidFill>
            </a:endParaRPr>
          </a:p>
        </p:txBody>
      </p:sp>
      <p:pic>
        <p:nvPicPr>
          <p:cNvPr id="12290" name="Picture 2"/>
          <p:cNvPicPr>
            <a:picLocks noChangeAspect="1" noChangeArrowheads="1"/>
          </p:cNvPicPr>
          <p:nvPr/>
        </p:nvPicPr>
        <p:blipFill>
          <a:blip r:embed="rId2" cstate="print"/>
          <a:srcRect/>
          <a:stretch>
            <a:fillRect/>
          </a:stretch>
        </p:blipFill>
        <p:spPr bwMode="auto">
          <a:xfrm>
            <a:off x="6444208" y="1772816"/>
            <a:ext cx="2405274" cy="3343330"/>
          </a:xfrm>
          <a:prstGeom prst="rect">
            <a:avLst/>
          </a:prstGeom>
          <a:noFill/>
          <a:ln w="9525">
            <a:noFill/>
            <a:miter lim="800000"/>
            <a:headEnd/>
            <a:tailEnd/>
          </a:ln>
        </p:spPr>
      </p:pic>
      <p:sp>
        <p:nvSpPr>
          <p:cNvPr id="5" name="TextBox 4"/>
          <p:cNvSpPr txBox="1"/>
          <p:nvPr/>
        </p:nvSpPr>
        <p:spPr>
          <a:xfrm>
            <a:off x="6876256" y="5157192"/>
            <a:ext cx="1800200" cy="369332"/>
          </a:xfrm>
          <a:prstGeom prst="rect">
            <a:avLst/>
          </a:prstGeom>
          <a:noFill/>
        </p:spPr>
        <p:txBody>
          <a:bodyPr wrap="square" rtlCol="0">
            <a:spAutoFit/>
          </a:bodyPr>
          <a:lstStyle/>
          <a:p>
            <a:r>
              <a:rPr lang="uk-UA" dirty="0" smtClean="0"/>
              <a:t>Жан Кретьєн</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23928" y="1600200"/>
            <a:ext cx="4842120" cy="5257800"/>
          </a:xfrm>
        </p:spPr>
        <p:txBody>
          <a:bodyPr>
            <a:normAutofit fontScale="92500" lnSpcReduction="20000"/>
          </a:bodyPr>
          <a:lstStyle/>
          <a:p>
            <a:pPr>
              <a:buNone/>
            </a:pPr>
            <a:r>
              <a:rPr lang="uk-UA" i="1" dirty="0" smtClean="0">
                <a:solidFill>
                  <a:srgbClr val="0070C0"/>
                </a:solidFill>
              </a:rPr>
              <a:t>     У грудні 2003 р. в Канаді відбулася зміна керівництва: новим лідером лібералів і прем’єр-міністром став Пол Мартин. Суттєві зміни помітні і в таборі опозиції. В результаті об`єднання Канадського альянсу і ПКП в 2004 р. відновилась Консервативна партія, яка має намір кинути виклик лібералам на наступних виборах.</a:t>
            </a:r>
            <a:endParaRPr lang="uk-UA" i="1" dirty="0">
              <a:solidFill>
                <a:srgbClr val="0070C0"/>
              </a:solidFill>
            </a:endParaRPr>
          </a:p>
        </p:txBody>
      </p:sp>
      <p:sp>
        <p:nvSpPr>
          <p:cNvPr id="4" name="Прямоугольник 3"/>
          <p:cNvSpPr/>
          <p:nvPr/>
        </p:nvSpPr>
        <p:spPr>
          <a:xfrm>
            <a:off x="1259632" y="5661248"/>
            <a:ext cx="1384225" cy="369332"/>
          </a:xfrm>
          <a:prstGeom prst="rect">
            <a:avLst/>
          </a:prstGeom>
        </p:spPr>
        <p:txBody>
          <a:bodyPr wrap="none">
            <a:spAutoFit/>
          </a:bodyPr>
          <a:lstStyle/>
          <a:p>
            <a:r>
              <a:rPr lang="uk-UA" dirty="0" smtClean="0"/>
              <a:t>Пол Мартин</a:t>
            </a:r>
            <a:endParaRPr lang="uk-UA" dirty="0"/>
          </a:p>
        </p:txBody>
      </p:sp>
      <p:pic>
        <p:nvPicPr>
          <p:cNvPr id="13314" name="Picture 2"/>
          <p:cNvPicPr>
            <a:picLocks noChangeAspect="1" noChangeArrowheads="1"/>
          </p:cNvPicPr>
          <p:nvPr/>
        </p:nvPicPr>
        <p:blipFill>
          <a:blip r:embed="rId2" cstate="print"/>
          <a:srcRect/>
          <a:stretch>
            <a:fillRect/>
          </a:stretch>
        </p:blipFill>
        <p:spPr bwMode="auto">
          <a:xfrm>
            <a:off x="323528" y="1628800"/>
            <a:ext cx="3096344" cy="3923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2" name="Заголовок 1"/>
          <p:cNvSpPr>
            <a:spLocks noGrp="1"/>
          </p:cNvSpPr>
          <p:nvPr>
            <p:ph type="title"/>
          </p:nvPr>
        </p:nvSpPr>
        <p:spPr>
          <a:xfrm>
            <a:off x="683568" y="188640"/>
            <a:ext cx="8153400" cy="990600"/>
          </a:xfrm>
        </p:spPr>
        <p:txBody>
          <a:bodyPr>
            <a:normAutofit fontScale="90000"/>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Зовнішньополітичний курс країни</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Содержимое 2"/>
          <p:cNvSpPr>
            <a:spLocks noGrp="1"/>
          </p:cNvSpPr>
          <p:nvPr>
            <p:ph sz="quarter" idx="1"/>
          </p:nvPr>
        </p:nvSpPr>
        <p:spPr>
          <a:xfrm>
            <a:off x="323528" y="1340768"/>
            <a:ext cx="8442520" cy="5256584"/>
          </a:xfrm>
        </p:spPr>
        <p:txBody>
          <a:bodyPr>
            <a:normAutofit fontScale="70000" lnSpcReduction="20000"/>
          </a:bodyPr>
          <a:lstStyle/>
          <a:p>
            <a:pPr>
              <a:buNone/>
            </a:pPr>
            <a:r>
              <a:rPr lang="uk-UA" dirty="0" smtClean="0">
                <a:solidFill>
                  <a:schemeClr val="tx1">
                    <a:lumMod val="95000"/>
                    <a:lumOff val="5000"/>
                  </a:schemeClr>
                </a:solidFill>
              </a:rPr>
              <a:t>                Тривалий час зовнішньополітичний курс Канади знаходився у тіні США та Великобританії.</a:t>
            </a:r>
          </a:p>
          <a:p>
            <a:pPr>
              <a:buNone/>
            </a:pPr>
            <a:r>
              <a:rPr lang="uk-UA" dirty="0" smtClean="0">
                <a:solidFill>
                  <a:schemeClr val="tx1">
                    <a:lumMod val="95000"/>
                    <a:lumOff val="5000"/>
                  </a:schemeClr>
                </a:solidFill>
              </a:rPr>
              <a:t>               У 80-ті роки Канада активізувала власний зовнішньополітичний курс. Вона виступила з наміром виконувати роль посередника у відносинах США і СРСР та США з країнами "третього світу". Особливо активну посередницьку діяльність було розгорнуто при врегулюванні регіональних конфліктів. У 1986 р. Канада рішуче виступила за припинення громадянської війни в Нікарагуа, засудивши втручання в неї інших держав, у тому числі і США. У 1989 р. вона надала практичну допомогу в проведенні загальних парламентських виборів у цій країні. Позитивну роль уряд </a:t>
            </a:r>
            <a:r>
              <a:rPr lang="uk-UA" dirty="0" err="1" smtClean="0">
                <a:solidFill>
                  <a:schemeClr val="tx1">
                    <a:lumMod val="95000"/>
                    <a:lumOff val="5000"/>
                  </a:schemeClr>
                </a:solidFill>
              </a:rPr>
              <a:t>Малруні</a:t>
            </a:r>
            <a:r>
              <a:rPr lang="uk-UA" dirty="0" smtClean="0">
                <a:solidFill>
                  <a:schemeClr val="tx1">
                    <a:lumMod val="95000"/>
                    <a:lumOff val="5000"/>
                  </a:schemeClr>
                </a:solidFill>
              </a:rPr>
              <a:t> зіграв в ліквідації режиму апартеїду в Південно-Африканській Республіці. Канада сприяла врегулюванню конфлікту в Камбоджі. Військові контингенти Канади беруть участь у миротворчій діяльності ООН у багатьох гарячих точках планети.</a:t>
            </a:r>
          </a:p>
          <a:p>
            <a:pPr>
              <a:buNone/>
            </a:pPr>
            <a:r>
              <a:rPr lang="uk-UA" dirty="0" smtClean="0">
                <a:solidFill>
                  <a:schemeClr val="tx1">
                    <a:lumMod val="95000"/>
                    <a:lumOff val="5000"/>
                  </a:schemeClr>
                </a:solidFill>
              </a:rPr>
              <a:t>               Після розпаду СРСР Канада вітала утворення нових незалежних держав і сприяла їх вступу в ООН. Однією з перших – 2 грудня 1991 р. вона визнала незалежність України та встановила з нею дипломатичні відносини. У січні 1999 р. прем’єр-міністр Канади Жан Кретьєн відвідав Україну. Візит завершився підписанням семи двосторонніх угод та меморандумів.</a:t>
            </a:r>
            <a:endParaRPr lang="uk-UA"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4126" y="0"/>
            <a:ext cx="9139874" cy="6861098"/>
          </a:xfrm>
          <a:prstGeom prst="rect">
            <a:avLst/>
          </a:prstGeom>
          <a:noFill/>
          <a:ln w="9525">
            <a:noFill/>
            <a:miter lim="800000"/>
            <a:headEnd/>
            <a:tailEnd/>
          </a:ln>
        </p:spPr>
      </p:pic>
      <p:sp>
        <p:nvSpPr>
          <p:cNvPr id="2" name="Заголовок 1"/>
          <p:cNvSpPr>
            <a:spLocks noGrp="1"/>
          </p:cNvSpPr>
          <p:nvPr>
            <p:ph type="title"/>
          </p:nvPr>
        </p:nvSpPr>
        <p:spPr>
          <a:xfrm>
            <a:off x="683568" y="548680"/>
            <a:ext cx="8153400" cy="990600"/>
          </a:xfrm>
        </p:spPr>
        <p:txBody>
          <a:bodyPr>
            <a:noAutofit/>
          </a:bodyPr>
          <a:lstStyle/>
          <a:p>
            <a:pPr algn="ctr"/>
            <a:r>
              <a:rPr lang="uk-UA"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Підсумки </a:t>
            </a:r>
            <a:br>
              <a:rPr lang="uk-UA"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uk-UA"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Содержимое 2"/>
          <p:cNvSpPr>
            <a:spLocks noGrp="1"/>
          </p:cNvSpPr>
          <p:nvPr>
            <p:ph sz="quarter" idx="1"/>
          </p:nvPr>
        </p:nvSpPr>
        <p:spPr>
          <a:xfrm>
            <a:off x="539552" y="1268760"/>
            <a:ext cx="8153400" cy="4495800"/>
          </a:xfrm>
        </p:spPr>
        <p:txBody>
          <a:bodyPr>
            <a:normAutofit fontScale="92500" lnSpcReduction="20000"/>
          </a:bodyPr>
          <a:lstStyle/>
          <a:p>
            <a:endParaRPr lang="uk-UA" i="1" dirty="0" smtClean="0"/>
          </a:p>
          <a:p>
            <a:pPr>
              <a:buNone/>
            </a:pPr>
            <a:r>
              <a:rPr lang="uk-UA" i="1" dirty="0" smtClean="0"/>
              <a:t>           У повоєнні роки Канада пройшла шлях від англійського домініону до суверенної держави, яка для своїх громадян забезпечує достойний рівень життя. Входячи до клубу семи найбільш розвинутих країн світу,  Канада з кожним роком відіграє все помітні роль у світі.</a:t>
            </a:r>
          </a:p>
          <a:p>
            <a:pPr>
              <a:buNone/>
            </a:pPr>
            <a:r>
              <a:rPr lang="uk-UA" i="1" dirty="0" smtClean="0"/>
              <a:t>          Проте країні не вдалося уникнути серйозних внутрішніх проблем. Головною з яких є національна (Проблема </a:t>
            </a:r>
            <a:r>
              <a:rPr lang="uk-UA" i="1" dirty="0" err="1" smtClean="0"/>
              <a:t>Квебеку</a:t>
            </a:r>
            <a:r>
              <a:rPr lang="uk-UA" i="1" dirty="0" smtClean="0"/>
              <a:t>). Проте, завдяки енергійним діяв урядів більшість проблем вдалося зняти.</a:t>
            </a:r>
            <a:endParaRPr lang="uk-UA"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uk-UA" sz="9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Дякую за увагу!</a:t>
            </a:r>
            <a:endParaRPr lang="uk-UA" sz="9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332656"/>
            <a:ext cx="8153400" cy="990600"/>
          </a:xfrm>
        </p:spPr>
        <p:txBody>
          <a:bodyPr>
            <a:normAutofit fontScale="90000"/>
          </a:bodyPr>
          <a:lstStyle/>
          <a:p>
            <a:r>
              <a:rPr lang="uk-UA" b="1" dirty="0" smtClean="0"/>
              <a:t>Повоєнне становище Канади</a:t>
            </a:r>
            <a:br>
              <a:rPr lang="uk-UA" b="1" dirty="0" smtClean="0"/>
            </a:br>
            <a:endParaRPr lang="uk-UA" b="1" dirty="0"/>
          </a:p>
        </p:txBody>
      </p:sp>
      <p:sp>
        <p:nvSpPr>
          <p:cNvPr id="3" name="Содержимое 2"/>
          <p:cNvSpPr>
            <a:spLocks noGrp="1"/>
          </p:cNvSpPr>
          <p:nvPr>
            <p:ph sz="quarter" idx="1"/>
          </p:nvPr>
        </p:nvSpPr>
        <p:spPr>
          <a:xfrm>
            <a:off x="3383360" y="1340768"/>
            <a:ext cx="5760640" cy="5517232"/>
          </a:xfrm>
        </p:spPr>
        <p:txBody>
          <a:bodyPr>
            <a:normAutofit fontScale="70000" lnSpcReduction="20000"/>
          </a:bodyPr>
          <a:lstStyle/>
          <a:p>
            <a:pPr>
              <a:buNone/>
            </a:pPr>
            <a:endParaRPr lang="uk-UA" i="1" dirty="0" smtClean="0">
              <a:solidFill>
                <a:schemeClr val="accent2">
                  <a:lumMod val="50000"/>
                </a:schemeClr>
              </a:solidFill>
              <a:effectLst>
                <a:outerShdw blurRad="38100" dist="38100" dir="2700000" algn="tl">
                  <a:srgbClr val="000000">
                    <a:alpha val="43137"/>
                  </a:srgbClr>
                </a:outerShdw>
              </a:effectLst>
            </a:endParaRPr>
          </a:p>
          <a:p>
            <a:pPr>
              <a:buNone/>
            </a:pPr>
            <a:r>
              <a:rPr lang="uk-UA" i="1" dirty="0" smtClean="0">
                <a:solidFill>
                  <a:schemeClr val="accent2">
                    <a:lumMod val="50000"/>
                  </a:schemeClr>
                </a:solidFill>
                <a:effectLst>
                  <a:outerShdw blurRad="38100" dist="38100" dir="2700000" algn="tl">
                    <a:srgbClr val="000000">
                      <a:alpha val="43137"/>
                    </a:srgbClr>
                  </a:outerShdw>
                </a:effectLst>
              </a:rPr>
              <a:t>            Канада, яка була англійським домініоном, взяла активну участь у Другій світовій війні на боці антигітлерівської коаліції. Вона стала справжнім арсеналом Англії. Тут було вироблено понад 800 тис. військових вантажних автомобілів, 50 тис. танків, 18 тис. літаків, 4 тис. військових кораблів. Її війська брали участь у бойових діях майже на всіх фронтах війни. Війна дала поштовх до економічного зростання Канади: за темпами розвитку вона вийшла на перше місце серед західних країн. Канада перетворилась на індустріальну державу. Економічне піднесення, почате у роки війни, продовжилось і у повоєнні роки. Стимулом до цього стало швидке зростання населення (в основному за рахунок емігрантів), а, відповідно, збільшення внутрішнього ринку, освоєння півночі і далекого заходу. </a:t>
            </a:r>
          </a:p>
          <a:p>
            <a:endParaRPr lang="uk-UA" i="1" dirty="0" smtClean="0">
              <a:solidFill>
                <a:schemeClr val="accent2">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179512" y="2564904"/>
            <a:ext cx="3491880" cy="30827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a:bodyPr>
          <a:lstStyle/>
          <a:p>
            <a:r>
              <a:rPr lang="uk-UA" dirty="0" smtClean="0">
                <a:solidFill>
                  <a:schemeClr val="accent2">
                    <a:lumMod val="75000"/>
                  </a:schemeClr>
                </a:solidFill>
              </a:rPr>
              <a:t> </a:t>
            </a:r>
            <a:r>
              <a:rPr lang="uk-UA" b="1" dirty="0" smtClean="0">
                <a:solidFill>
                  <a:schemeClr val="accent2">
                    <a:lumMod val="75000"/>
                  </a:schemeClr>
                </a:solidFill>
              </a:rPr>
              <a:t>У 1949 </a:t>
            </a:r>
            <a:r>
              <a:rPr lang="uk-UA" dirty="0" smtClean="0">
                <a:solidFill>
                  <a:schemeClr val="accent2">
                    <a:lumMod val="75000"/>
                  </a:schemeClr>
                </a:solidFill>
              </a:rPr>
              <a:t>р. до складу Канади увійшли </a:t>
            </a:r>
            <a:r>
              <a:rPr lang="uk-UA" dirty="0" err="1" smtClean="0">
                <a:solidFill>
                  <a:schemeClr val="accent2">
                    <a:lumMod val="75000"/>
                  </a:schemeClr>
                </a:solidFill>
              </a:rPr>
              <a:t>Нью-Фаундленд</a:t>
            </a:r>
            <a:r>
              <a:rPr lang="uk-UA" dirty="0" smtClean="0">
                <a:solidFill>
                  <a:schemeClr val="accent2">
                    <a:lumMod val="75000"/>
                  </a:schemeClr>
                </a:solidFill>
              </a:rPr>
              <a:t> і багата на залізну руду північно-східна частина Лабрадору. Було відкрито великі родовища нафти в Альберті і Саскачевані.</a:t>
            </a:r>
          </a:p>
          <a:p>
            <a:endParaRPr lang="uk-UA" dirty="0" smtClean="0"/>
          </a:p>
        </p:txBody>
      </p:sp>
      <p:pic>
        <p:nvPicPr>
          <p:cNvPr id="4098" name="Picture 2"/>
          <p:cNvPicPr>
            <a:picLocks noChangeAspect="1" noChangeArrowheads="1"/>
          </p:cNvPicPr>
          <p:nvPr/>
        </p:nvPicPr>
        <p:blipFill>
          <a:blip r:embed="rId2" cstate="print"/>
          <a:srcRect/>
          <a:stretch>
            <a:fillRect/>
          </a:stretch>
        </p:blipFill>
        <p:spPr bwMode="auto">
          <a:xfrm>
            <a:off x="2483768" y="3516475"/>
            <a:ext cx="4067944" cy="3341525"/>
          </a:xfrm>
          <a:prstGeom prst="rect">
            <a:avLst/>
          </a:prstGeom>
          <a:noFill/>
          <a:ln w="9525">
            <a:noFill/>
            <a:miter lim="800000"/>
            <a:headEnd/>
            <a:tailEnd/>
          </a:ln>
        </p:spPr>
      </p:pic>
      <p:sp>
        <p:nvSpPr>
          <p:cNvPr id="5" name="TextBox 4"/>
          <p:cNvSpPr txBox="1"/>
          <p:nvPr/>
        </p:nvSpPr>
        <p:spPr>
          <a:xfrm>
            <a:off x="6767736" y="4941168"/>
            <a:ext cx="2376264" cy="707886"/>
          </a:xfrm>
          <a:prstGeom prst="rect">
            <a:avLst/>
          </a:prstGeom>
          <a:noFill/>
        </p:spPr>
        <p:txBody>
          <a:bodyPr wrap="square" rtlCol="0">
            <a:spAutoFit/>
          </a:bodyPr>
          <a:lstStyle/>
          <a:p>
            <a:r>
              <a:rPr lang="uk-UA" sz="2000" dirty="0" err="1" smtClean="0"/>
              <a:t>Нью-Фаундленд</a:t>
            </a:r>
            <a:r>
              <a:rPr lang="uk-UA" sz="2000" dirty="0" smtClean="0"/>
              <a:t> і Лабрадор</a:t>
            </a:r>
            <a:endParaRPr lang="uk-UA"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Содержимое 4"/>
          <p:cNvSpPr>
            <a:spLocks noGrp="1"/>
          </p:cNvSpPr>
          <p:nvPr>
            <p:ph sz="quarter" idx="1"/>
          </p:nvPr>
        </p:nvSpPr>
        <p:spPr/>
        <p:txBody>
          <a:bodyPr>
            <a:normAutofit lnSpcReduction="10000"/>
          </a:bodyPr>
          <a:lstStyle/>
          <a:p>
            <a:r>
              <a:rPr lang="uk-UA" i="1" dirty="0" smtClean="0">
                <a:solidFill>
                  <a:schemeClr val="tx1">
                    <a:lumMod val="95000"/>
                    <a:lumOff val="5000"/>
                  </a:schemeClr>
                </a:solidFill>
                <a:effectLst>
                  <a:outerShdw blurRad="38100" dist="38100" dir="2700000" algn="tl">
                    <a:srgbClr val="000000">
                      <a:alpha val="43137"/>
                    </a:srgbClr>
                  </a:outerShdw>
                </a:effectLst>
              </a:rPr>
              <a:t> Зміцнення економічного і політичного становища Канади послабило традиційні зв’язки з Великобританією. </a:t>
            </a:r>
          </a:p>
          <a:p>
            <a:r>
              <a:rPr lang="uk-UA" i="1" dirty="0" smtClean="0">
                <a:solidFill>
                  <a:schemeClr val="tx1">
                    <a:lumMod val="95000"/>
                    <a:lumOff val="5000"/>
                  </a:schemeClr>
                </a:solidFill>
                <a:effectLst>
                  <a:outerShdw blurRad="38100" dist="38100" dir="2700000" algn="tl">
                    <a:srgbClr val="000000">
                      <a:alpha val="43137"/>
                    </a:srgbClr>
                  </a:outerShdw>
                </a:effectLst>
              </a:rPr>
              <a:t>Важливим кроком до ліквідації залишків колоніальної залежності стало прийняття у </a:t>
            </a:r>
            <a:r>
              <a:rPr lang="uk-UA" b="1" i="1" dirty="0" smtClean="0">
                <a:solidFill>
                  <a:schemeClr val="tx1">
                    <a:lumMod val="95000"/>
                    <a:lumOff val="5000"/>
                  </a:schemeClr>
                </a:solidFill>
                <a:effectLst>
                  <a:outerShdw blurRad="38100" dist="38100" dir="2700000" algn="tl">
                    <a:srgbClr val="000000">
                      <a:alpha val="43137"/>
                    </a:srgbClr>
                  </a:outerShdw>
                </a:effectLst>
              </a:rPr>
              <a:t>1947 р</a:t>
            </a:r>
            <a:r>
              <a:rPr lang="uk-UA" i="1" dirty="0" smtClean="0">
                <a:solidFill>
                  <a:schemeClr val="tx1">
                    <a:lumMod val="95000"/>
                    <a:lumOff val="5000"/>
                  </a:schemeClr>
                </a:solidFill>
                <a:effectLst>
                  <a:outerShdw blurRad="38100" dist="38100" dir="2700000" algn="tl">
                    <a:srgbClr val="000000">
                      <a:alpha val="43137"/>
                    </a:srgbClr>
                  </a:outerShdw>
                </a:effectLst>
              </a:rPr>
              <a:t>. закону про канадське громадянство та визнання канадського Верховного суду вищою апеляційною інстанцією країни. </a:t>
            </a:r>
          </a:p>
          <a:p>
            <a:r>
              <a:rPr lang="uk-UA" b="1" i="1" dirty="0" smtClean="0">
                <a:solidFill>
                  <a:schemeClr val="tx1">
                    <a:lumMod val="95000"/>
                    <a:lumOff val="5000"/>
                  </a:schemeClr>
                </a:solidFill>
                <a:effectLst>
                  <a:outerShdw blurRad="38100" dist="38100" dir="2700000" algn="tl">
                    <a:srgbClr val="000000">
                      <a:alpha val="43137"/>
                    </a:srgbClr>
                  </a:outerShdw>
                </a:effectLst>
              </a:rPr>
              <a:t>У 1952 р. </a:t>
            </a:r>
            <a:r>
              <a:rPr lang="uk-UA" i="1" dirty="0" smtClean="0">
                <a:solidFill>
                  <a:schemeClr val="tx1">
                    <a:lumMod val="95000"/>
                    <a:lumOff val="5000"/>
                  </a:schemeClr>
                </a:solidFill>
                <a:effectLst>
                  <a:outerShdw blurRad="38100" dist="38100" dir="2700000" algn="tl">
                    <a:srgbClr val="000000">
                      <a:alpha val="43137"/>
                    </a:srgbClr>
                  </a:outerShdw>
                </a:effectLst>
              </a:rPr>
              <a:t>губернатором Канади вперше став канадець за походженням В.</a:t>
            </a:r>
            <a:r>
              <a:rPr lang="uk-UA" i="1" dirty="0" err="1" smtClean="0">
                <a:solidFill>
                  <a:schemeClr val="tx1">
                    <a:lumMod val="95000"/>
                    <a:lumOff val="5000"/>
                  </a:schemeClr>
                </a:solidFill>
                <a:effectLst>
                  <a:outerShdw blurRad="38100" dist="38100" dir="2700000" algn="tl">
                    <a:srgbClr val="000000">
                      <a:alpha val="43137"/>
                    </a:srgbClr>
                  </a:outerShdw>
                </a:effectLst>
              </a:rPr>
              <a:t>Мессі</a:t>
            </a:r>
            <a:r>
              <a:rPr lang="uk-UA" i="1" dirty="0" smtClean="0">
                <a:solidFill>
                  <a:schemeClr val="tx1">
                    <a:lumMod val="95000"/>
                    <a:lumOff val="5000"/>
                  </a:schemeClr>
                </a:solidFill>
                <a:effectLst>
                  <a:outerShdw blurRad="38100" dist="38100" dir="2700000" algn="tl">
                    <a:srgbClr val="000000">
                      <a:alpha val="43137"/>
                    </a:srgbClr>
                  </a:outerShdw>
                </a:effectLst>
              </a:rPr>
              <a:t>.</a:t>
            </a:r>
            <a:endParaRPr lang="uk-UA" i="1" dirty="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404664"/>
            <a:ext cx="8153400" cy="990600"/>
          </a:xfrm>
        </p:spPr>
        <p:txBody>
          <a:bodyPr>
            <a:normAutofit fontScale="90000"/>
          </a:bodyPr>
          <a:lstStyle/>
          <a:p>
            <a:r>
              <a:rPr lang="uk-UA" b="1" dirty="0" smtClean="0">
                <a:solidFill>
                  <a:schemeClr val="accent2">
                    <a:lumMod val="75000"/>
                  </a:schemeClr>
                </a:solidFill>
              </a:rPr>
              <a:t>Політичний та економічний розвиток у 50-60 ті роки ХХ ст.</a:t>
            </a:r>
            <a:br>
              <a:rPr lang="uk-UA" b="1" dirty="0" smtClean="0">
                <a:solidFill>
                  <a:schemeClr val="accent2">
                    <a:lumMod val="75000"/>
                  </a:schemeClr>
                </a:solidFill>
              </a:rPr>
            </a:br>
            <a:endParaRPr lang="uk-UA" b="1" dirty="0">
              <a:solidFill>
                <a:schemeClr val="accent2">
                  <a:lumMod val="75000"/>
                </a:schemeClr>
              </a:solidFill>
            </a:endParaRPr>
          </a:p>
        </p:txBody>
      </p:sp>
      <p:sp>
        <p:nvSpPr>
          <p:cNvPr id="3" name="Содержимое 2"/>
          <p:cNvSpPr>
            <a:spLocks noGrp="1"/>
          </p:cNvSpPr>
          <p:nvPr>
            <p:ph sz="quarter" idx="1"/>
          </p:nvPr>
        </p:nvSpPr>
        <p:spPr>
          <a:xfrm>
            <a:off x="179512" y="1628800"/>
            <a:ext cx="4895456" cy="4752528"/>
          </a:xfrm>
        </p:spPr>
        <p:txBody>
          <a:bodyPr>
            <a:normAutofit fontScale="85000" lnSpcReduction="20000"/>
          </a:bodyPr>
          <a:lstStyle/>
          <a:p>
            <a:endParaRPr lang="uk-UA" dirty="0" smtClean="0"/>
          </a:p>
          <a:p>
            <a:r>
              <a:rPr lang="uk-UA" dirty="0" smtClean="0"/>
              <a:t> У внутрішньополітичному житті продовжувалось традиційне суперництво провідних політичних партій – ліберальної та консервативної. З 1935 по 1957 р. при владі незмінно стояли ліберали, політика яких сприяла економічному піднесенню країни (до 1948 р. уряд очолював Маккензі Кінг, а до 1957 р. Луї </a:t>
            </a:r>
            <a:r>
              <a:rPr lang="uk-UA" dirty="0" err="1" smtClean="0"/>
              <a:t>Сен</a:t>
            </a:r>
            <a:r>
              <a:rPr lang="uk-UA" dirty="0" smtClean="0"/>
              <a:t> </a:t>
            </a:r>
            <a:r>
              <a:rPr lang="uk-UA" dirty="0" err="1" smtClean="0"/>
              <a:t>Лоран</a:t>
            </a:r>
            <a:r>
              <a:rPr lang="uk-UA" dirty="0" smtClean="0"/>
              <a:t>), а також зміцненню стратегічних відносин з США. </a:t>
            </a:r>
          </a:p>
          <a:p>
            <a:endParaRPr lang="uk-UA" dirty="0" smtClean="0"/>
          </a:p>
        </p:txBody>
      </p:sp>
      <p:pic>
        <p:nvPicPr>
          <p:cNvPr id="5122" name="Picture 2"/>
          <p:cNvPicPr>
            <a:picLocks noChangeAspect="1" noChangeArrowheads="1"/>
          </p:cNvPicPr>
          <p:nvPr/>
        </p:nvPicPr>
        <p:blipFill>
          <a:blip r:embed="rId2" cstate="print"/>
          <a:srcRect/>
          <a:stretch>
            <a:fillRect/>
          </a:stretch>
        </p:blipFill>
        <p:spPr bwMode="auto">
          <a:xfrm>
            <a:off x="5652120" y="1916832"/>
            <a:ext cx="2841197" cy="3726160"/>
          </a:xfrm>
          <a:prstGeom prst="rect">
            <a:avLst/>
          </a:prstGeom>
          <a:noFill/>
          <a:ln w="9525">
            <a:noFill/>
            <a:miter lim="800000"/>
            <a:headEnd/>
            <a:tailEnd/>
          </a:ln>
        </p:spPr>
      </p:pic>
      <p:sp>
        <p:nvSpPr>
          <p:cNvPr id="5" name="TextBox 4"/>
          <p:cNvSpPr txBox="1"/>
          <p:nvPr/>
        </p:nvSpPr>
        <p:spPr>
          <a:xfrm>
            <a:off x="6156176" y="5733256"/>
            <a:ext cx="2304256" cy="369332"/>
          </a:xfrm>
          <a:prstGeom prst="rect">
            <a:avLst/>
          </a:prstGeom>
          <a:noFill/>
        </p:spPr>
        <p:txBody>
          <a:bodyPr wrap="square" rtlCol="0">
            <a:spAutoFit/>
          </a:bodyPr>
          <a:lstStyle/>
          <a:p>
            <a:r>
              <a:rPr lang="uk-UA" dirty="0" smtClean="0"/>
              <a:t>Маккензі Кінг</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8153400" cy="990600"/>
          </a:xfrm>
        </p:spPr>
        <p:txBody>
          <a:bodyPr/>
          <a:lstStyle/>
          <a:p>
            <a:r>
              <a:rPr lang="uk-UA" dirty="0" smtClean="0"/>
              <a:t>Консервативна партія</a:t>
            </a:r>
            <a:endParaRPr lang="uk-UA" dirty="0"/>
          </a:p>
        </p:txBody>
      </p:sp>
      <p:sp>
        <p:nvSpPr>
          <p:cNvPr id="3" name="Содержимое 2"/>
          <p:cNvSpPr>
            <a:spLocks noGrp="1"/>
          </p:cNvSpPr>
          <p:nvPr>
            <p:ph sz="quarter" idx="1"/>
          </p:nvPr>
        </p:nvSpPr>
        <p:spPr>
          <a:xfrm>
            <a:off x="2627784" y="1556792"/>
            <a:ext cx="6263608" cy="5040560"/>
          </a:xfrm>
        </p:spPr>
        <p:txBody>
          <a:bodyPr>
            <a:normAutofit fontScale="77500" lnSpcReduction="20000"/>
          </a:bodyPr>
          <a:lstStyle/>
          <a:p>
            <a:pPr>
              <a:buNone/>
            </a:pPr>
            <a:r>
              <a:rPr lang="uk-UA" dirty="0" smtClean="0">
                <a:solidFill>
                  <a:srgbClr val="002060"/>
                </a:solidFill>
              </a:rPr>
              <a:t>     Консерватори, прагнучи прийти до влади, вдалися до серйозної реформи всередині партії. З 1956 р. партія почала називатися Прогресивно-консервативною. Партію очолив енергійний політик Джон </a:t>
            </a:r>
            <a:r>
              <a:rPr lang="uk-UA" dirty="0" err="1" smtClean="0">
                <a:solidFill>
                  <a:srgbClr val="002060"/>
                </a:solidFill>
              </a:rPr>
              <a:t>Дифенбейкер</a:t>
            </a:r>
            <a:r>
              <a:rPr lang="uk-UA" dirty="0" smtClean="0">
                <a:solidFill>
                  <a:srgbClr val="002060"/>
                </a:solidFill>
              </a:rPr>
              <a:t>, який став ініціатором зміни програми партії. Нова передвиборча програма передбачала вирішення багатьох економічних і політичних питань: </a:t>
            </a:r>
          </a:p>
          <a:p>
            <a:pPr>
              <a:buFont typeface="Wingdings" pitchFamily="2" charset="2"/>
              <a:buChar char="ü"/>
            </a:pPr>
            <a:r>
              <a:rPr lang="uk-UA" dirty="0" smtClean="0">
                <a:solidFill>
                  <a:srgbClr val="002060"/>
                </a:solidFill>
              </a:rPr>
              <a:t>розвиток Півночі, </a:t>
            </a:r>
          </a:p>
          <a:p>
            <a:pPr>
              <a:buFont typeface="Wingdings" pitchFamily="2" charset="2"/>
              <a:buChar char="ü"/>
            </a:pPr>
            <a:r>
              <a:rPr lang="uk-UA" dirty="0" smtClean="0">
                <a:solidFill>
                  <a:srgbClr val="002060"/>
                </a:solidFill>
              </a:rPr>
              <a:t>відновлення традиційних зв’язків з Англією та Британською Співдружністю, </a:t>
            </a:r>
          </a:p>
          <a:p>
            <a:pPr>
              <a:buFont typeface="Wingdings" pitchFamily="2" charset="2"/>
              <a:buChar char="ü"/>
            </a:pPr>
            <a:r>
              <a:rPr lang="uk-UA" dirty="0" smtClean="0">
                <a:solidFill>
                  <a:srgbClr val="002060"/>
                </a:solidFill>
              </a:rPr>
              <a:t>«</a:t>
            </a:r>
            <a:r>
              <a:rPr lang="uk-UA" dirty="0" err="1" smtClean="0">
                <a:solidFill>
                  <a:srgbClr val="002060"/>
                </a:solidFill>
              </a:rPr>
              <a:t>канадизація</a:t>
            </a:r>
            <a:r>
              <a:rPr lang="uk-UA" dirty="0" smtClean="0">
                <a:solidFill>
                  <a:srgbClr val="002060"/>
                </a:solidFill>
              </a:rPr>
              <a:t>» економіки і культури, </a:t>
            </a:r>
          </a:p>
          <a:p>
            <a:pPr>
              <a:buFont typeface="Wingdings" pitchFamily="2" charset="2"/>
              <a:buChar char="ü"/>
            </a:pPr>
            <a:r>
              <a:rPr lang="uk-UA" dirty="0" smtClean="0">
                <a:solidFill>
                  <a:srgbClr val="002060"/>
                </a:solidFill>
              </a:rPr>
              <a:t>ліквідація безробіття, </a:t>
            </a:r>
          </a:p>
          <a:p>
            <a:pPr>
              <a:buFont typeface="Wingdings" pitchFamily="2" charset="2"/>
              <a:buChar char="ü"/>
            </a:pPr>
            <a:r>
              <a:rPr lang="uk-UA" dirty="0" smtClean="0">
                <a:solidFill>
                  <a:srgbClr val="002060"/>
                </a:solidFill>
              </a:rPr>
              <a:t>вдосконалення взаємовідносин між федеральною владою та провінціями. </a:t>
            </a:r>
          </a:p>
        </p:txBody>
      </p:sp>
      <p:pic>
        <p:nvPicPr>
          <p:cNvPr id="6146" name="Picture 2"/>
          <p:cNvPicPr>
            <a:picLocks noChangeAspect="1" noChangeArrowheads="1"/>
          </p:cNvPicPr>
          <p:nvPr/>
        </p:nvPicPr>
        <p:blipFill>
          <a:blip r:embed="rId2" cstate="print"/>
          <a:srcRect/>
          <a:stretch>
            <a:fillRect/>
          </a:stretch>
        </p:blipFill>
        <p:spPr bwMode="auto">
          <a:xfrm>
            <a:off x="251520" y="1700808"/>
            <a:ext cx="2304496" cy="3240360"/>
          </a:xfrm>
          <a:prstGeom prst="rect">
            <a:avLst/>
          </a:prstGeom>
          <a:noFill/>
          <a:ln w="9525">
            <a:noFill/>
            <a:miter lim="800000"/>
            <a:headEnd/>
            <a:tailEnd/>
          </a:ln>
        </p:spPr>
      </p:pic>
      <p:sp>
        <p:nvSpPr>
          <p:cNvPr id="5" name="TextBox 4"/>
          <p:cNvSpPr txBox="1"/>
          <p:nvPr/>
        </p:nvSpPr>
        <p:spPr>
          <a:xfrm>
            <a:off x="395536" y="5085184"/>
            <a:ext cx="2160240" cy="369332"/>
          </a:xfrm>
          <a:prstGeom prst="rect">
            <a:avLst/>
          </a:prstGeom>
          <a:noFill/>
        </p:spPr>
        <p:txBody>
          <a:bodyPr wrap="square" rtlCol="0">
            <a:spAutoFit/>
          </a:bodyPr>
          <a:lstStyle/>
          <a:p>
            <a:r>
              <a:rPr lang="uk-UA" dirty="0" smtClean="0"/>
              <a:t>Джон </a:t>
            </a:r>
            <a:r>
              <a:rPr lang="uk-UA" dirty="0" err="1" smtClean="0"/>
              <a:t>Дифенбейкер</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496944" cy="1412776"/>
          </a:xfrm>
        </p:spPr>
        <p:txBody>
          <a:bodyPr>
            <a:noAutofit/>
          </a:bodyPr>
          <a:lstStyle/>
          <a:p>
            <a:r>
              <a:rPr lang="uk-UA" sz="2800" dirty="0" smtClean="0">
                <a:solidFill>
                  <a:srgbClr val="C00000"/>
                </a:solidFill>
              </a:rPr>
              <a:t>Завдяки оновленню програми, консерватори у 1957 р. перемогли на виборах і створили уряд. </a:t>
            </a:r>
            <a:r>
              <a:rPr lang="uk-UA" sz="2000" dirty="0" smtClean="0">
                <a:solidFill>
                  <a:srgbClr val="C00000"/>
                </a:solidFill>
              </a:rPr>
              <a:t/>
            </a:r>
            <a:br>
              <a:rPr lang="uk-UA" sz="2000" dirty="0" smtClean="0">
                <a:solidFill>
                  <a:srgbClr val="C00000"/>
                </a:solidFill>
              </a:rPr>
            </a:br>
            <a:endParaRPr lang="uk-UA" sz="2000" dirty="0"/>
          </a:p>
        </p:txBody>
      </p:sp>
      <p:sp>
        <p:nvSpPr>
          <p:cNvPr id="3" name="Содержимое 2"/>
          <p:cNvSpPr>
            <a:spLocks noGrp="1"/>
          </p:cNvSpPr>
          <p:nvPr>
            <p:ph sz="quarter" idx="1"/>
          </p:nvPr>
        </p:nvSpPr>
        <p:spPr>
          <a:xfrm>
            <a:off x="179512" y="1628800"/>
            <a:ext cx="8766048" cy="4495800"/>
          </a:xfrm>
        </p:spPr>
        <p:txBody>
          <a:bodyPr>
            <a:normAutofit fontScale="77500" lnSpcReduction="20000"/>
          </a:bodyPr>
          <a:lstStyle/>
          <a:p>
            <a:pPr>
              <a:buNone/>
            </a:pPr>
            <a:r>
              <a:rPr lang="uk-UA" sz="3200" dirty="0" smtClean="0">
                <a:solidFill>
                  <a:srgbClr val="C00000"/>
                </a:solidFill>
              </a:rPr>
              <a:t>      Діяльність нового уряду:</a:t>
            </a:r>
          </a:p>
          <a:p>
            <a:pPr>
              <a:buNone/>
            </a:pPr>
            <a:endParaRPr lang="uk-UA" dirty="0" smtClean="0">
              <a:solidFill>
                <a:srgbClr val="C00000"/>
              </a:solidFill>
            </a:endParaRPr>
          </a:p>
          <a:p>
            <a:pPr>
              <a:buFont typeface="Wingdings" pitchFamily="2" charset="2"/>
              <a:buChar char="ü"/>
            </a:pPr>
            <a:r>
              <a:rPr lang="uk-UA" dirty="0" smtClean="0">
                <a:solidFill>
                  <a:srgbClr val="C00000"/>
                </a:solidFill>
              </a:rPr>
              <a:t>збільшив розміри допомоги інвалідам і людям похилого віку,</a:t>
            </a:r>
          </a:p>
          <a:p>
            <a:pPr>
              <a:buFont typeface="Wingdings" pitchFamily="2" charset="2"/>
              <a:buChar char="ü"/>
            </a:pPr>
            <a:r>
              <a:rPr lang="uk-UA" dirty="0" smtClean="0">
                <a:solidFill>
                  <a:srgbClr val="C00000"/>
                </a:solidFill>
              </a:rPr>
              <a:t> зменшив податки, </a:t>
            </a:r>
          </a:p>
          <a:p>
            <a:pPr>
              <a:buFont typeface="Wingdings" pitchFamily="2" charset="2"/>
              <a:buChar char="ü"/>
            </a:pPr>
            <a:r>
              <a:rPr lang="uk-UA" dirty="0" smtClean="0">
                <a:solidFill>
                  <a:srgbClr val="C00000"/>
                </a:solidFill>
              </a:rPr>
              <a:t>надав кредити фермерам під майбутній врожай, </a:t>
            </a:r>
          </a:p>
          <a:p>
            <a:pPr>
              <a:buFont typeface="Wingdings" pitchFamily="2" charset="2"/>
              <a:buChar char="ü"/>
            </a:pPr>
            <a:r>
              <a:rPr lang="uk-UA" dirty="0" smtClean="0">
                <a:solidFill>
                  <a:srgbClr val="C00000"/>
                </a:solidFill>
              </a:rPr>
              <a:t>провів інші соціальні реформи. </a:t>
            </a:r>
          </a:p>
          <a:p>
            <a:pPr>
              <a:buFont typeface="Wingdings" pitchFamily="2" charset="2"/>
              <a:buChar char="ü"/>
            </a:pPr>
            <a:endParaRPr lang="uk-UA" dirty="0" smtClean="0">
              <a:solidFill>
                <a:srgbClr val="C00000"/>
              </a:solidFill>
            </a:endParaRPr>
          </a:p>
          <a:p>
            <a:pPr>
              <a:buNone/>
            </a:pPr>
            <a:r>
              <a:rPr lang="uk-UA" dirty="0" smtClean="0">
                <a:solidFill>
                  <a:srgbClr val="C00000"/>
                </a:solidFill>
              </a:rPr>
              <a:t>           У </a:t>
            </a:r>
            <a:r>
              <a:rPr lang="uk-UA" b="1" dirty="0" smtClean="0">
                <a:solidFill>
                  <a:srgbClr val="C00000"/>
                </a:solidFill>
              </a:rPr>
              <a:t>серпні 1960 р</a:t>
            </a:r>
            <a:r>
              <a:rPr lang="uk-UA" dirty="0" smtClean="0">
                <a:solidFill>
                  <a:srgbClr val="C00000"/>
                </a:solidFill>
              </a:rPr>
              <a:t>. був прийнятий </a:t>
            </a:r>
            <a:r>
              <a:rPr lang="uk-UA" b="1" dirty="0" smtClean="0">
                <a:solidFill>
                  <a:srgbClr val="C00000"/>
                </a:solidFill>
              </a:rPr>
              <a:t>"Білль про права громадян". </a:t>
            </a:r>
            <a:r>
              <a:rPr lang="uk-UA" dirty="0" smtClean="0">
                <a:solidFill>
                  <a:srgbClr val="C00000"/>
                </a:solidFill>
              </a:rPr>
              <a:t>Але виконати більшість передвиборчих обіцянок не вдалось. Зокрема не виконано програму освоєння Півночі, "</a:t>
            </a:r>
            <a:r>
              <a:rPr lang="uk-UA" dirty="0" err="1" smtClean="0">
                <a:solidFill>
                  <a:srgbClr val="C00000"/>
                </a:solidFill>
              </a:rPr>
              <a:t>канадизації</a:t>
            </a:r>
            <a:r>
              <a:rPr lang="uk-UA" dirty="0" smtClean="0">
                <a:solidFill>
                  <a:srgbClr val="C00000"/>
                </a:solidFill>
              </a:rPr>
              <a:t>", ліквідації безробіття. Позиції правлячої партії почали слабшати.</a:t>
            </a:r>
          </a:p>
          <a:p>
            <a:endParaRPr lang="uk-UA"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7320" t="28724" r="861" b="1776"/>
          <a:stretch>
            <a:fillRect/>
          </a:stretch>
        </p:blipFill>
        <p:spPr bwMode="auto">
          <a:xfrm>
            <a:off x="0" y="0"/>
            <a:ext cx="5318450" cy="6858000"/>
          </a:xfrm>
          <a:prstGeom prst="rect">
            <a:avLst/>
          </a:prstGeom>
          <a:noFill/>
          <a:ln w="9525">
            <a:noFill/>
            <a:miter lim="800000"/>
            <a:headEnd/>
            <a:tailEnd/>
          </a:ln>
        </p:spPr>
      </p:pic>
      <p:sp>
        <p:nvSpPr>
          <p:cNvPr id="5" name="Прямоугольник 4"/>
          <p:cNvSpPr/>
          <p:nvPr/>
        </p:nvSpPr>
        <p:spPr>
          <a:xfrm>
            <a:off x="5292080" y="0"/>
            <a:ext cx="3851920" cy="6370975"/>
          </a:xfrm>
          <a:prstGeom prst="rect">
            <a:avLst/>
          </a:prstGeom>
          <a:solidFill>
            <a:schemeClr val="bg1"/>
          </a:solidFill>
        </p:spPr>
        <p:txBody>
          <a:bodyPr wrap="square">
            <a:spAutoFit/>
          </a:bodyPr>
          <a:lstStyle/>
          <a:p>
            <a:r>
              <a:rPr lang="uk-UA" sz="2400" dirty="0" smtClean="0">
                <a:solidFill>
                  <a:srgbClr val="FF0000"/>
                </a:solidFill>
                <a:effectLst>
                  <a:outerShdw blurRad="38100" dist="38100" dir="2700000" algn="tl">
                    <a:srgbClr val="000000">
                      <a:alpha val="43137"/>
                    </a:srgbClr>
                  </a:outerShdw>
                </a:effectLst>
              </a:rPr>
              <a:t> У зовнішній політиці уряд </a:t>
            </a:r>
            <a:r>
              <a:rPr lang="uk-UA" sz="2400" dirty="0" err="1" smtClean="0">
                <a:solidFill>
                  <a:srgbClr val="FF0000"/>
                </a:solidFill>
                <a:effectLst>
                  <a:outerShdw blurRad="38100" dist="38100" dir="2700000" algn="tl">
                    <a:srgbClr val="000000">
                      <a:alpha val="43137"/>
                    </a:srgbClr>
                  </a:outerShdw>
                </a:effectLst>
              </a:rPr>
              <a:t>Дифенбейкера</a:t>
            </a:r>
            <a:r>
              <a:rPr lang="uk-UA" sz="2400" dirty="0" smtClean="0">
                <a:solidFill>
                  <a:srgbClr val="FF0000"/>
                </a:solidFill>
                <a:effectLst>
                  <a:outerShdw blurRad="38100" dist="38100" dir="2700000" algn="tl">
                    <a:srgbClr val="000000">
                      <a:alpha val="43137"/>
                    </a:srgbClr>
                  </a:outerShdw>
                </a:effectLst>
              </a:rPr>
              <a:t> продовжував курс на зміцнення атлантичної солідарності в рамках НАТО (Канада з 1949 р. є членом цієї організації). У деяких питаннях її представники мали відмінну думку від позиції США. Так, Канада відмовилась вступити в Організацію Американських Держав (ОАД), не порвала дипломатичних й торговельних відносин з Кубою, підтримувала вимогу визнання КНР. </a:t>
            </a:r>
            <a:endParaRPr lang="uk-UA" sz="2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sz="quarter" idx="1"/>
          </p:nvPr>
        </p:nvSpPr>
        <p:spPr>
          <a:xfrm>
            <a:off x="0" y="1556792"/>
            <a:ext cx="5832648" cy="5301208"/>
          </a:xfrm>
        </p:spPr>
        <p:txBody>
          <a:bodyPr>
            <a:normAutofit fontScale="62500" lnSpcReduction="20000"/>
          </a:bodyPr>
          <a:lstStyle/>
          <a:p>
            <a:pPr>
              <a:buNone/>
            </a:pPr>
            <a:r>
              <a:rPr lang="uk-UA" i="1" dirty="0" smtClean="0">
                <a:solidFill>
                  <a:schemeClr val="accent6">
                    <a:lumMod val="75000"/>
                  </a:schemeClr>
                </a:solidFill>
                <a:effectLst>
                  <a:outerShdw blurRad="38100" dist="38100" dir="2700000" algn="tl">
                    <a:srgbClr val="000000">
                      <a:alpha val="43137"/>
                    </a:srgbClr>
                  </a:outerShdw>
                </a:effectLst>
              </a:rPr>
              <a:t>             На початку 60-х років у канадському суспільстві розгорілась гостра дискусія щодо розміщення американської ядерної зброї в країні і присутності канадських військ у Європі. Прем’єр-міністр </a:t>
            </a:r>
            <a:r>
              <a:rPr lang="uk-UA" i="1" dirty="0" err="1" smtClean="0">
                <a:solidFill>
                  <a:schemeClr val="accent6">
                    <a:lumMod val="75000"/>
                  </a:schemeClr>
                </a:solidFill>
                <a:effectLst>
                  <a:outerShdw blurRad="38100" dist="38100" dir="2700000" algn="tl">
                    <a:srgbClr val="000000">
                      <a:alpha val="43137"/>
                    </a:srgbClr>
                  </a:outerShdw>
                </a:effectLst>
              </a:rPr>
              <a:t>Дифенбейкер</a:t>
            </a:r>
            <a:r>
              <a:rPr lang="uk-UA" i="1" dirty="0" smtClean="0">
                <a:solidFill>
                  <a:schemeClr val="accent6">
                    <a:lumMod val="75000"/>
                  </a:schemeClr>
                </a:solidFill>
                <a:effectLst>
                  <a:outerShdw blurRad="38100" dist="38100" dir="2700000" algn="tl">
                    <a:srgbClr val="000000">
                      <a:alpha val="43137"/>
                    </a:srgbClr>
                  </a:outerShdw>
                </a:effectLst>
              </a:rPr>
              <a:t> виступив категорично проти, але більшість міністрів його кабінету висловилась "за". Це викликало урядову кризу, наслідком якої став розпуск парламенту і призначення нових виборів. У політичну боротьбу включились дві нові політичні партії – Нова демократична і Партія соціального кредиту. Хоч вибори 1963 р. виграли ліберали, які набрали 42% голосів, з’ясувалось, що двопартійна система зазнала краху, адже консерватори набрали 32% голосів, а нові партії 25%. </a:t>
            </a:r>
          </a:p>
          <a:p>
            <a:pPr>
              <a:buNone/>
            </a:pPr>
            <a:r>
              <a:rPr lang="uk-UA" i="1" dirty="0" smtClean="0">
                <a:solidFill>
                  <a:schemeClr val="accent6">
                    <a:lumMod val="75000"/>
                  </a:schemeClr>
                </a:solidFill>
                <a:effectLst>
                  <a:outerShdw blurRad="38100" dist="38100" dir="2700000" algn="tl">
                    <a:srgbClr val="000000">
                      <a:alpha val="43137"/>
                    </a:srgbClr>
                  </a:outerShdw>
                </a:effectLst>
              </a:rPr>
              <a:t>             Новий уряд сформував </a:t>
            </a:r>
            <a:r>
              <a:rPr lang="uk-UA" i="1" dirty="0" err="1" smtClean="0">
                <a:solidFill>
                  <a:schemeClr val="accent6">
                    <a:lumMod val="75000"/>
                  </a:schemeClr>
                </a:solidFill>
                <a:effectLst>
                  <a:outerShdw blurRad="38100" dist="38100" dir="2700000" algn="tl">
                    <a:srgbClr val="000000">
                      <a:alpha val="43137"/>
                    </a:srgbClr>
                  </a:outerShdw>
                </a:effectLst>
              </a:rPr>
              <a:t>Лестер</a:t>
            </a:r>
            <a:r>
              <a:rPr lang="uk-UA" i="1" dirty="0" smtClean="0">
                <a:solidFill>
                  <a:schemeClr val="accent6">
                    <a:lumMod val="75000"/>
                  </a:schemeClr>
                </a:solidFill>
                <a:effectLst>
                  <a:outerShdw blurRad="38100" dist="38100" dir="2700000" algn="tl">
                    <a:srgbClr val="000000">
                      <a:alpha val="43137"/>
                    </a:srgbClr>
                  </a:outerShdw>
                </a:effectLst>
              </a:rPr>
              <a:t> </a:t>
            </a:r>
            <a:r>
              <a:rPr lang="uk-UA" i="1" dirty="0" err="1" smtClean="0">
                <a:solidFill>
                  <a:schemeClr val="accent6">
                    <a:lumMod val="75000"/>
                  </a:schemeClr>
                </a:solidFill>
                <a:effectLst>
                  <a:outerShdw blurRad="38100" dist="38100" dir="2700000" algn="tl">
                    <a:srgbClr val="000000">
                      <a:alpha val="43137"/>
                    </a:srgbClr>
                  </a:outerShdw>
                </a:effectLst>
              </a:rPr>
              <a:t>Пірсон</a:t>
            </a:r>
            <a:r>
              <a:rPr lang="uk-UA" i="1" dirty="0" smtClean="0">
                <a:solidFill>
                  <a:schemeClr val="accent6">
                    <a:lumMod val="75000"/>
                  </a:schemeClr>
                </a:solidFill>
                <a:effectLst>
                  <a:outerShdw blurRad="38100" dist="38100" dir="2700000" algn="tl">
                    <a:srgbClr val="000000">
                      <a:alpha val="43137"/>
                    </a:srgbClr>
                  </a:outerShdw>
                </a:effectLst>
              </a:rPr>
              <a:t>, який знаходився при владі до 1968 р. Не маючи більшості в парламенті, ліберали змушені були проводити обережнішу політику, обходячи гострі політичні кути. Серед найпомітніших акцій ліберального уряду є прийняття 1965 р. нового канадського прапору з червоним кленовим листком на білому полі та укладення </a:t>
            </a:r>
            <a:r>
              <a:rPr lang="uk-UA" i="1" dirty="0" err="1" smtClean="0">
                <a:solidFill>
                  <a:schemeClr val="accent6">
                    <a:lumMod val="75000"/>
                  </a:schemeClr>
                </a:solidFill>
                <a:effectLst>
                  <a:outerShdw blurRad="38100" dist="38100" dir="2700000" algn="tl">
                    <a:srgbClr val="000000">
                      <a:alpha val="43137"/>
                    </a:srgbClr>
                  </a:outerShdw>
                </a:effectLst>
              </a:rPr>
              <a:t>Автопакту</a:t>
            </a:r>
            <a:r>
              <a:rPr lang="uk-UA" i="1" dirty="0" smtClean="0">
                <a:solidFill>
                  <a:schemeClr val="accent6">
                    <a:lumMod val="75000"/>
                  </a:schemeClr>
                </a:solidFill>
                <a:effectLst>
                  <a:outerShdw blurRad="38100" dist="38100" dir="2700000" algn="tl">
                    <a:srgbClr val="000000">
                      <a:alpha val="43137"/>
                    </a:srgbClr>
                  </a:outerShdw>
                </a:effectLst>
              </a:rPr>
              <a:t>, за яким об’єднались автомобільна промисловість Канади й США.</a:t>
            </a:r>
          </a:p>
          <a:p>
            <a:pPr>
              <a:buNone/>
            </a:pPr>
            <a:endParaRPr lang="uk-UA" i="1" dirty="0" smtClean="0">
              <a:solidFill>
                <a:schemeClr val="accent6">
                  <a:lumMod val="75000"/>
                </a:schemeClr>
              </a:solidFill>
              <a:effectLst>
                <a:outerShdw blurRad="38100" dist="38100" dir="2700000" algn="tl">
                  <a:srgbClr val="000000">
                    <a:alpha val="43137"/>
                  </a:srgbClr>
                </a:outerShdw>
              </a:effectLst>
            </a:endParaRPr>
          </a:p>
          <a:p>
            <a:pPr>
              <a:buNone/>
            </a:pPr>
            <a:endParaRPr lang="uk-UA" i="1" dirty="0" smtClean="0">
              <a:solidFill>
                <a:schemeClr val="accent6">
                  <a:lumMod val="75000"/>
                </a:schemeClr>
              </a:solidFill>
              <a:effectLst>
                <a:outerShdw blurRad="38100" dist="38100" dir="2700000" algn="tl">
                  <a:srgbClr val="000000">
                    <a:alpha val="43137"/>
                  </a:srgbClr>
                </a:outerShdw>
              </a:effectLst>
            </a:endParaRPr>
          </a:p>
          <a:p>
            <a:pPr>
              <a:buNone/>
            </a:pPr>
            <a:endParaRPr lang="uk-UA" i="1" dirty="0" smtClean="0">
              <a:solidFill>
                <a:schemeClr val="accent6">
                  <a:lumMod val="75000"/>
                </a:schemeClr>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2" cstate="print"/>
          <a:srcRect/>
          <a:stretch>
            <a:fillRect/>
          </a:stretch>
        </p:blipFill>
        <p:spPr bwMode="auto">
          <a:xfrm>
            <a:off x="5724128" y="2060848"/>
            <a:ext cx="3200400" cy="4000500"/>
          </a:xfrm>
          <a:prstGeom prst="rect">
            <a:avLst/>
          </a:prstGeom>
          <a:noFill/>
          <a:ln w="9525">
            <a:noFill/>
            <a:miter lim="800000"/>
            <a:headEnd/>
            <a:tailEnd/>
          </a:ln>
        </p:spPr>
      </p:pic>
      <p:sp>
        <p:nvSpPr>
          <p:cNvPr id="8" name="Прямоугольник 7"/>
          <p:cNvSpPr/>
          <p:nvPr/>
        </p:nvSpPr>
        <p:spPr>
          <a:xfrm>
            <a:off x="6516216" y="6165304"/>
            <a:ext cx="1649811" cy="369332"/>
          </a:xfrm>
          <a:prstGeom prst="rect">
            <a:avLst/>
          </a:prstGeom>
        </p:spPr>
        <p:txBody>
          <a:bodyPr wrap="none">
            <a:spAutoFit/>
          </a:bodyPr>
          <a:lstStyle/>
          <a:p>
            <a:r>
              <a:rPr lang="uk-UA" i="1" dirty="0" err="1" smtClean="0">
                <a:solidFill>
                  <a:schemeClr val="accent6">
                    <a:lumMod val="75000"/>
                  </a:schemeClr>
                </a:solidFill>
                <a:effectLst>
                  <a:outerShdw blurRad="38100" dist="38100" dir="2700000" algn="tl">
                    <a:srgbClr val="000000">
                      <a:alpha val="43137"/>
                    </a:srgbClr>
                  </a:outerShdw>
                </a:effectLst>
              </a:rPr>
              <a:t>Лестер</a:t>
            </a:r>
            <a:r>
              <a:rPr lang="uk-UA" i="1" dirty="0" smtClean="0">
                <a:solidFill>
                  <a:schemeClr val="accent6">
                    <a:lumMod val="75000"/>
                  </a:schemeClr>
                </a:solidFill>
                <a:effectLst>
                  <a:outerShdw blurRad="38100" dist="38100" dir="2700000" algn="tl">
                    <a:srgbClr val="000000">
                      <a:alpha val="43137"/>
                    </a:srgbClr>
                  </a:outerShdw>
                </a:effectLst>
              </a:rPr>
              <a:t> </a:t>
            </a:r>
            <a:r>
              <a:rPr lang="uk-UA" i="1" dirty="0" err="1" smtClean="0">
                <a:solidFill>
                  <a:schemeClr val="accent6">
                    <a:lumMod val="75000"/>
                  </a:schemeClr>
                </a:solidFill>
                <a:effectLst>
                  <a:outerShdw blurRad="38100" dist="38100" dir="2700000" algn="tl">
                    <a:srgbClr val="000000">
                      <a:alpha val="43137"/>
                    </a:srgbClr>
                  </a:outerShdw>
                </a:effectLst>
              </a:rPr>
              <a:t>Пірсон</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TotalTime>
  <Words>1988</Words>
  <Application>Microsoft Office PowerPoint</Application>
  <PresentationFormat>Экран (4:3)</PresentationFormat>
  <Paragraphs>79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Обычная</vt:lpstr>
      <vt:lpstr>Презентція </vt:lpstr>
      <vt:lpstr>Повоєнне становище Канади </vt:lpstr>
      <vt:lpstr>Слайд 3</vt:lpstr>
      <vt:lpstr>Слайд 4</vt:lpstr>
      <vt:lpstr>Політичний та економічний розвиток у 50-60 ті роки ХХ ст. </vt:lpstr>
      <vt:lpstr>Консервативна партія</vt:lpstr>
      <vt:lpstr>Завдяки оновленню програми, консерватори у 1957 р. перемогли на виборах і створили уряд.  </vt:lpstr>
      <vt:lpstr>Слайд 8</vt:lpstr>
      <vt:lpstr>Слайд 9</vt:lpstr>
      <vt:lpstr>Проблема Квебеку</vt:lpstr>
      <vt:lpstr>Причини сепаратистського руху  у провінції Квебек </vt:lpstr>
      <vt:lpstr>Слайд 12</vt:lpstr>
      <vt:lpstr>Конституційна реформа 1982 р.</vt:lpstr>
      <vt:lpstr>Становище Канади у 80-ті роки ХХ ст.</vt:lpstr>
      <vt:lpstr>Канада наприкінці ХХ – на початку ХХІ ст.</vt:lpstr>
      <vt:lpstr>Слайд 16</vt:lpstr>
      <vt:lpstr>Зовнішньополітичний курс країни</vt:lpstr>
      <vt:lpstr>Підсумки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Презентція </dc:title>
  <dc:creator>адмін</dc:creator>
  <cp:lastModifiedBy>адмін</cp:lastModifiedBy>
  <cp:revision>11</cp:revision>
  <dcterms:created xsi:type="dcterms:W3CDTF">2013-11-26T18:02:22Z</dcterms:created>
  <dcterms:modified xsi:type="dcterms:W3CDTF">2014-06-06T19:15:22Z</dcterms:modified>
</cp:coreProperties>
</file>