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35F55F-C5D2-4316-8103-E849B274D8D5}" type="datetimeFigureOut">
              <a:rPr lang="ru-RU" smtClean="0"/>
              <a:t>04.05.2013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219C9-7F6F-4AD4-9BA8-60C1C499A6F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219C9-7F6F-4AD4-9BA8-60C1C499A6FA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219C9-7F6F-4AD4-9BA8-60C1C499A6FA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219C9-7F6F-4AD4-9BA8-60C1C499A6FA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219C9-7F6F-4AD4-9BA8-60C1C499A6FA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219C9-7F6F-4AD4-9BA8-60C1C499A6FA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219C9-7F6F-4AD4-9BA8-60C1C499A6FA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219C9-7F6F-4AD4-9BA8-60C1C499A6FA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219C9-7F6F-4AD4-9BA8-60C1C499A6FA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4BC-8193-44AF-9CB0-4EFA5681C751}" type="datetimeFigureOut">
              <a:rPr lang="ru-RU" smtClean="0"/>
              <a:t>04.05.2013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1C22007-2B3D-47FF-9FD9-299897CFD8B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4BC-8193-44AF-9CB0-4EFA5681C751}" type="datetimeFigureOut">
              <a:rPr lang="ru-RU" smtClean="0"/>
              <a:t>04.05.2013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2007-2B3D-47FF-9FD9-299897CFD8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4BC-8193-44AF-9CB0-4EFA5681C751}" type="datetimeFigureOut">
              <a:rPr lang="ru-RU" smtClean="0"/>
              <a:t>04.05.2013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2007-2B3D-47FF-9FD9-299897CFD8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4BC-8193-44AF-9CB0-4EFA5681C751}" type="datetimeFigureOut">
              <a:rPr lang="ru-RU" smtClean="0"/>
              <a:t>04.05.2013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2007-2B3D-47FF-9FD9-299897CFD8B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4BC-8193-44AF-9CB0-4EFA5681C751}" type="datetimeFigureOut">
              <a:rPr lang="ru-RU" smtClean="0"/>
              <a:t>04.05.2013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1C22007-2B3D-47FF-9FD9-299897CFD8B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4BC-8193-44AF-9CB0-4EFA5681C751}" type="datetimeFigureOut">
              <a:rPr lang="ru-RU" smtClean="0"/>
              <a:t>04.05.2013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2007-2B3D-47FF-9FD9-299897CFD8B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4BC-8193-44AF-9CB0-4EFA5681C751}" type="datetimeFigureOut">
              <a:rPr lang="ru-RU" smtClean="0"/>
              <a:t>04.05.2013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2007-2B3D-47FF-9FD9-299897CFD8B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4BC-8193-44AF-9CB0-4EFA5681C751}" type="datetimeFigureOut">
              <a:rPr lang="ru-RU" smtClean="0"/>
              <a:t>04.05.2013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2007-2B3D-47FF-9FD9-299897CFD8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4BC-8193-44AF-9CB0-4EFA5681C751}" type="datetimeFigureOut">
              <a:rPr lang="ru-RU" smtClean="0"/>
              <a:t>04.05.2013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2007-2B3D-47FF-9FD9-299897CFD8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4BC-8193-44AF-9CB0-4EFA5681C751}" type="datetimeFigureOut">
              <a:rPr lang="ru-RU" smtClean="0"/>
              <a:t>04.05.2013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2007-2B3D-47FF-9FD9-299897CFD8B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4BC-8193-44AF-9CB0-4EFA5681C751}" type="datetimeFigureOut">
              <a:rPr lang="ru-RU" smtClean="0"/>
              <a:t>04.05.2013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1C22007-2B3D-47FF-9FD9-299897CFD8B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A9F74BC-8193-44AF-9CB0-4EFA5681C751}" type="datetimeFigureOut">
              <a:rPr lang="ru-RU" smtClean="0"/>
              <a:t>04.05.2013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1C22007-2B3D-47FF-9FD9-299897CFD8B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7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88" TargetMode="External"/><Relationship Id="rId5" Type="http://schemas.openxmlformats.org/officeDocument/2006/relationships/hyperlink" Target="http://uk.wikipedia.org/wiki/1973" TargetMode="External"/><Relationship Id="rId4" Type="http://schemas.openxmlformats.org/officeDocument/2006/relationships/hyperlink" Target="http://uk.wikipedia.org/wiki/%D0%A1%D0%B0%D0%BB%D1%8C%D0%B2%D0%B0%D0%B4%D0%BE%D1%80_%D0%90%D0%BB%D1%8C%D1%94%D0%BD%D0%B4%D0%B5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9600" dirty="0" err="1" smtClean="0"/>
              <a:t>Чил</a:t>
            </a:r>
            <a:r>
              <a:rPr lang="uk-UA" sz="9600" dirty="0" smtClean="0"/>
              <a:t>і</a:t>
            </a:r>
            <a:endParaRPr lang="ru-RU" sz="9600" dirty="0"/>
          </a:p>
        </p:txBody>
      </p:sp>
    </p:spTree>
  </p:cSld>
  <p:clrMapOvr>
    <a:masterClrMapping/>
  </p:clrMapOvr>
  <p:transition spd="slow"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5328592" cy="4104456"/>
          </a:xfrm>
        </p:spPr>
        <p:txBody>
          <a:bodyPr>
            <a:normAutofit fontScale="90000"/>
          </a:bodyPr>
          <a:lstStyle/>
          <a:p>
            <a:r>
              <a:rPr lang="uk-UA" sz="3100" b="1" i="1" dirty="0" smtClean="0"/>
              <a:t>Візитка Чилі:</a:t>
            </a:r>
            <a:r>
              <a:rPr lang="uk-UA" sz="2700" dirty="0" smtClean="0"/>
              <a:t/>
            </a:r>
            <a:br>
              <a:rPr lang="uk-UA" sz="2700" dirty="0" smtClean="0"/>
            </a:br>
            <a:r>
              <a:rPr lang="ru-RU" sz="2700" dirty="0" err="1" smtClean="0"/>
              <a:t>Столиця</a:t>
            </a:r>
            <a:r>
              <a:rPr lang="ru-RU" sz="2700" dirty="0" smtClean="0"/>
              <a:t>— </a:t>
            </a:r>
            <a:r>
              <a:rPr lang="ru-RU" sz="2700" dirty="0" smtClean="0"/>
              <a:t>Сантьяго де </a:t>
            </a:r>
            <a:r>
              <a:rPr lang="ru-RU" sz="2700" dirty="0" err="1" smtClean="0"/>
              <a:t>Чилі</a:t>
            </a:r>
            <a:r>
              <a:rPr lang="ru-RU" sz="2700" dirty="0" smtClean="0"/>
              <a:t>.</a:t>
            </a:r>
            <a:br>
              <a:rPr lang="ru-RU" sz="2700" dirty="0" smtClean="0"/>
            </a:br>
            <a:r>
              <a:rPr lang="ru-RU" sz="2700" dirty="0" err="1" smtClean="0"/>
              <a:t>Площа</a:t>
            </a:r>
            <a:r>
              <a:rPr lang="ru-RU" sz="2700" dirty="0" smtClean="0"/>
              <a:t> </a:t>
            </a:r>
            <a:r>
              <a:rPr lang="ru-RU" sz="2700" dirty="0" smtClean="0"/>
              <a:t> - 756950 </a:t>
            </a:r>
            <a:r>
              <a:rPr lang="ru-RU" sz="2700" dirty="0" smtClean="0"/>
              <a:t>км².</a:t>
            </a:r>
            <a:br>
              <a:rPr lang="ru-RU" sz="2700" dirty="0" smtClean="0"/>
            </a:br>
            <a:r>
              <a:rPr lang="ru-RU" sz="2700" dirty="0" err="1" smtClean="0"/>
              <a:t>Населення</a:t>
            </a:r>
            <a:r>
              <a:rPr lang="ru-RU" sz="2700" dirty="0" smtClean="0"/>
              <a:t> </a:t>
            </a:r>
            <a:r>
              <a:rPr lang="ru-RU" sz="2700" dirty="0" smtClean="0"/>
              <a:t> - 16,800</a:t>
            </a:r>
            <a:r>
              <a:rPr lang="ru-RU" sz="2700" dirty="0" smtClean="0"/>
              <a:t> </a:t>
            </a:r>
            <a:r>
              <a:rPr lang="ru-RU" sz="2700" dirty="0" err="1" smtClean="0"/>
              <a:t>млн</a:t>
            </a:r>
            <a:r>
              <a:rPr lang="ru-RU" sz="2700" dirty="0" smtClean="0"/>
              <a:t> </a:t>
            </a:r>
            <a:r>
              <a:rPr lang="ru-RU" sz="2700" dirty="0" err="1" smtClean="0"/>
              <a:t>чол</a:t>
            </a:r>
            <a:r>
              <a:rPr lang="ru-RU" sz="2700" dirty="0" smtClean="0"/>
              <a:t>. </a:t>
            </a:r>
            <a:br>
              <a:rPr lang="ru-RU" sz="2700" dirty="0" smtClean="0"/>
            </a:br>
            <a:r>
              <a:rPr lang="ru-RU" sz="2700" dirty="0" err="1" smtClean="0"/>
              <a:t>Офіційна</a:t>
            </a:r>
            <a:r>
              <a:rPr lang="ru-RU" sz="2700" dirty="0" smtClean="0"/>
              <a:t> </a:t>
            </a:r>
            <a:r>
              <a:rPr lang="ru-RU" sz="2700" dirty="0" err="1" smtClean="0"/>
              <a:t>мова</a:t>
            </a:r>
            <a:r>
              <a:rPr lang="ru-RU" sz="2700" dirty="0" smtClean="0"/>
              <a:t> — </a:t>
            </a:r>
            <a:r>
              <a:rPr lang="ru-RU" sz="2700" dirty="0" err="1" smtClean="0"/>
              <a:t>іспанська</a:t>
            </a:r>
            <a:r>
              <a:rPr lang="ru-RU" sz="2700" dirty="0" smtClean="0"/>
              <a:t>.</a:t>
            </a:r>
            <a:br>
              <a:rPr lang="ru-RU" sz="2700" dirty="0" smtClean="0"/>
            </a:br>
            <a:r>
              <a:rPr lang="ru-RU" sz="2700" dirty="0" err="1" smtClean="0"/>
              <a:t>Грошова</a:t>
            </a:r>
            <a:r>
              <a:rPr lang="ru-RU" sz="2700" dirty="0" smtClean="0"/>
              <a:t> </a:t>
            </a:r>
            <a:r>
              <a:rPr lang="ru-RU" sz="2700" dirty="0" err="1" smtClean="0"/>
              <a:t>одиниця</a:t>
            </a:r>
            <a:r>
              <a:rPr lang="ru-RU" sz="2700" dirty="0" smtClean="0"/>
              <a:t> — </a:t>
            </a:r>
            <a:r>
              <a:rPr lang="ru-RU" sz="2700" dirty="0" err="1" smtClean="0"/>
              <a:t>чилійське</a:t>
            </a:r>
            <a:r>
              <a:rPr lang="ru-RU" sz="2700" dirty="0" smtClean="0"/>
              <a:t> песо.</a:t>
            </a:r>
            <a:br>
              <a:rPr lang="ru-RU" sz="2700" dirty="0" smtClean="0"/>
            </a:br>
            <a:r>
              <a:rPr lang="ru-RU" sz="2700" dirty="0" smtClean="0"/>
              <a:t>Глава </a:t>
            </a:r>
            <a:r>
              <a:rPr lang="ru-RU" sz="2700" dirty="0" err="1" smtClean="0"/>
              <a:t>держави</a:t>
            </a:r>
            <a:r>
              <a:rPr lang="ru-RU" sz="2700" dirty="0" smtClean="0"/>
              <a:t> </a:t>
            </a:r>
            <a:r>
              <a:rPr lang="ru-RU" sz="2700" dirty="0" err="1" smtClean="0"/>
              <a:t>й</a:t>
            </a:r>
            <a:r>
              <a:rPr lang="ru-RU" sz="2700" dirty="0" smtClean="0"/>
              <a:t> уряду — Себастьян </a:t>
            </a:r>
            <a:r>
              <a:rPr lang="ru-RU" sz="2700" dirty="0" err="1" smtClean="0"/>
              <a:t>Піньєра</a:t>
            </a:r>
            <a:r>
              <a:rPr lang="ru-RU" sz="2700" dirty="0" smtClean="0"/>
              <a:t> </a:t>
            </a:r>
            <a:r>
              <a:rPr lang="ru-RU" sz="2700" dirty="0" err="1" smtClean="0"/>
              <a:t>з</a:t>
            </a:r>
            <a:r>
              <a:rPr lang="ru-RU" sz="2700" dirty="0" smtClean="0"/>
              <a:t> 2010 року;</a:t>
            </a:r>
            <a:br>
              <a:rPr lang="ru-RU" sz="2700" dirty="0" smtClean="0"/>
            </a:br>
            <a:r>
              <a:rPr lang="ru-RU" sz="2700" dirty="0" err="1" smtClean="0"/>
              <a:t>Політична</a:t>
            </a:r>
            <a:r>
              <a:rPr lang="ru-RU" sz="2700" dirty="0" smtClean="0"/>
              <a:t> система — демократична </a:t>
            </a:r>
            <a:r>
              <a:rPr lang="ru-RU" sz="2700" dirty="0" err="1" smtClean="0"/>
              <a:t>республіка</a:t>
            </a:r>
            <a:r>
              <a:rPr lang="ru-RU" sz="2700" dirty="0" smtClean="0"/>
              <a:t>, </a:t>
            </a:r>
            <a:r>
              <a:rPr lang="ru-RU" sz="2700" dirty="0" err="1" smtClean="0"/>
              <a:t>що</a:t>
            </a:r>
            <a:r>
              <a:rPr lang="ru-RU" sz="2700" dirty="0" smtClean="0"/>
              <a:t> </a:t>
            </a:r>
            <a:r>
              <a:rPr lang="ru-RU" sz="2700" dirty="0" err="1" smtClean="0"/>
              <a:t>розвивається</a:t>
            </a:r>
            <a:r>
              <a:rPr lang="ru-RU" sz="2700" dirty="0" smtClean="0"/>
              <a:t>;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150px-Chile_topo_en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5508104" y="0"/>
            <a:ext cx="3240360" cy="6669360"/>
          </a:xfrm>
        </p:spPr>
      </p:pic>
      <p:pic>
        <p:nvPicPr>
          <p:cNvPr id="5" name="Рисунок 4" descr="150px-Parinacota_volcan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3861048"/>
            <a:ext cx="3096344" cy="2167440"/>
          </a:xfrm>
          <a:prstGeom prst="rect">
            <a:avLst/>
          </a:prstGeom>
        </p:spPr>
      </p:pic>
      <p:pic>
        <p:nvPicPr>
          <p:cNvPr id="7" name="Рисунок 6" descr="Glaciar_Grey,_Torres_del_Pain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55776" y="4581128"/>
            <a:ext cx="3166964" cy="2109990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4860032" cy="6048672"/>
          </a:xfrm>
        </p:spPr>
        <p:txBody>
          <a:bodyPr>
            <a:noAutofit/>
          </a:bodyPr>
          <a:lstStyle/>
          <a:p>
            <a:r>
              <a:rPr lang="uk-UA" sz="3200" b="1" dirty="0" smtClean="0"/>
              <a:t>Географічне положення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i="1" dirty="0" smtClean="0">
                <a:solidFill>
                  <a:schemeClr val="accent1">
                    <a:lumMod val="75000"/>
                  </a:schemeClr>
                </a:solidFill>
              </a:rPr>
              <a:t>Чилі</a:t>
            </a:r>
            <a:r>
              <a:rPr lang="uk-UA" sz="2400" dirty="0" smtClean="0"/>
              <a:t> -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країна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Південній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Америці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Межує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півночі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Перу, на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заході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півдні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омивається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Тихим океаном, на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сході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за хребтами Анд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розташовані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Болівія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Аргентина. Через Магелланову протоку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Чилі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має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вихід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Атлантичний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океан.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Чилі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належать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декілька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невеликих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островів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в Тихому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океані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острів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Пасхи,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острови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Сала-і-Гомес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Сан-Фелікс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Амбросіо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група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островів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Хуан-Фернандес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острови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Дієго-Рамірес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біля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мису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Горн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Chyli_Mapa_Ukr.PN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5508104" y="188640"/>
            <a:ext cx="2880320" cy="6285873"/>
          </a:xfrm>
        </p:spPr>
      </p:pic>
    </p:spTree>
  </p:cSld>
  <p:clrMapOvr>
    <a:masterClrMapping/>
  </p:clrMapOvr>
  <p:transition spd="slow"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5935290"/>
          </a:xfrm>
        </p:spPr>
        <p:txBody>
          <a:bodyPr>
            <a:normAutofit fontScale="90000"/>
          </a:bodyPr>
          <a:lstStyle/>
          <a:p>
            <a:r>
              <a:rPr lang="ru-RU" sz="3100" i="1" dirty="0" err="1" smtClean="0">
                <a:solidFill>
                  <a:schemeClr val="bg1">
                    <a:lumMod val="50000"/>
                  </a:schemeClr>
                </a:solidFill>
              </a:rPr>
              <a:t>Історія</a:t>
            </a:r>
            <a:r>
              <a:rPr lang="ru-RU" sz="3100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3100" i="1" dirty="0" err="1" smtClean="0">
                <a:solidFill>
                  <a:schemeClr val="bg1">
                    <a:lumMod val="50000"/>
                  </a:schemeClr>
                </a:solidFill>
              </a:rPr>
              <a:t>Чилі</a:t>
            </a:r>
            <a:r>
              <a:rPr lang="ru-RU" sz="3100" i="1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Історія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Чилі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починається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часів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заселення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регіону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близько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13 000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років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тому. У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XVI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столітті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почалося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завоювання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й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підкорення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територій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нинішнього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Чилі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іспанськими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конкістадорами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, у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XIX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ст.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чилійський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народ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завоював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незалежність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від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колоніальної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влади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Подальший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розвиток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Чилі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аж до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Другої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світової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війни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зумовлювався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спочатку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видобутком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селітри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й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дещо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пізніше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міді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. Велика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наявність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корисних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копалин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призвела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до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значного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економічного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зростання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Чилі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але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також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до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сильної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залежності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від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сусідніх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держав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навіть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до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воєн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ними.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Після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столітнього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керівництва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християнсько-демократичних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сил у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країні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hlinkClick r:id="rId3" tooltip="1970"/>
              </a:rPr>
              <a:t>1970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році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Чилі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прийшов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до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влади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президент-соціаліст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hlinkClick r:id="rId4" tooltip="Сальвадор Альєнде"/>
              </a:rPr>
              <a:t>Сальвадор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hlinkClick r:id="rId4" tooltip="Сальвадор Альєнде"/>
              </a:rPr>
              <a:t>Альєнде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. Путч генерала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Августо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Піночета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11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вересня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hlinkClick r:id="rId5" tooltip="1973"/>
              </a:rPr>
              <a:t>1973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року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поклав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початок 17-річній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диктатурі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країні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призвів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до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радикальних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ринкових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реформ в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економіці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Починаючи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hlinkClick r:id="rId6" tooltip="1988"/>
              </a:rPr>
              <a:t>1988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року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Чилі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стає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демократичний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шлях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розвитку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187624" y="6309320"/>
            <a:ext cx="7772400" cy="286544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slow"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4608512" cy="5688632"/>
          </a:xfrm>
        </p:spPr>
        <p:txBody>
          <a:bodyPr>
            <a:normAutofit fontScale="90000"/>
          </a:bodyPr>
          <a:lstStyle/>
          <a:p>
            <a:r>
              <a:rPr lang="uk-UA" sz="3200" i="1" dirty="0" smtClean="0"/>
              <a:t>Адміністративний поділ: </a:t>
            </a: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Чилі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поділяється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на 15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регіонів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кожен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яких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управляється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спеціальним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керівником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назначається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президентом.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Кожен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регіон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поділяється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провінції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управителі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яких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також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назначаються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президентом.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Кожна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провінція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ділиться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комуни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 —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адміністративні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одиниці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третього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рівня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управляються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спеціальними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органами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самоврядування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 —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муніципалітети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керівників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якого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вибирає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місцеве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1">
                    <a:lumMod val="75000"/>
                  </a:schemeClr>
                </a:solidFill>
              </a:rPr>
              <a:t>населення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 на 4 роки.</a:t>
            </a:r>
            <a:endParaRPr lang="ru-RU" sz="27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map_sa_chile.gif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4788024" y="692696"/>
            <a:ext cx="4104456" cy="4968552"/>
          </a:xfrm>
        </p:spPr>
      </p:pic>
    </p:spTree>
  </p:cSld>
  <p:clrMapOvr>
    <a:masterClrMapping/>
  </p:clrMapOvr>
  <p:transition spd="slow"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5292080" cy="6093296"/>
          </a:xfrm>
        </p:spPr>
        <p:txBody>
          <a:bodyPr>
            <a:normAutofit fontScale="90000"/>
          </a:bodyPr>
          <a:lstStyle/>
          <a:p>
            <a:r>
              <a:rPr lang="ru-RU" sz="2700" b="1" i="1" dirty="0" err="1" smtClean="0"/>
              <a:t>Природно-ресурсний</a:t>
            </a:r>
            <a:r>
              <a:rPr lang="ru-RU" sz="2700" b="1" i="1" dirty="0" smtClean="0"/>
              <a:t> </a:t>
            </a:r>
            <a:r>
              <a:rPr lang="ru-RU" sz="2700" b="1" i="1" dirty="0" err="1" smtClean="0"/>
              <a:t>потенціал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Чилі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простяглося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вздовж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узбережжя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Тихого океану на 4300 км.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Його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ширина 15-355 км.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Країна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— гориста.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Хребти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Анд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сягають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висоти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6910 м (г.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Охос-дель-Саладо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).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Між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хребтами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лежить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Поздовжня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долина (Центральна пампа),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що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є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головним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економічним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регіоном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. У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країні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багато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вулканів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часті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землетруси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Долини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і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схили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гір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південної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частини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Чилі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вкриті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буковими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і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хвойними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лісами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Між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хребтами лежать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короткі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родючі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долини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Острів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Вогняна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Земля,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що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знаходиться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на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крайньому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півдні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, —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холодний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вітряний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вологий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відносно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неродючий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і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використовується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лише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для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випасу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овець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. У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ріках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риби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практично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немає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якщо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не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брати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до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уваги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завезену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форель.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Країні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належить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багато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островів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як у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прибережній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зоні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, так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і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в Тихому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океані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(о. Пасхи, о.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Сала-і-Ґомес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о-ви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Хуан-Фернандес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та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</a:rPr>
              <a:t>ін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).</a:t>
            </a:r>
            <a:endParaRPr lang="ru-RU" dirty="0"/>
          </a:p>
        </p:txBody>
      </p:sp>
      <p:pic>
        <p:nvPicPr>
          <p:cNvPr id="4" name="Содержимое 3" descr="800px-Looking_out_over_Lago_Conguillio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5148064" y="0"/>
            <a:ext cx="3131840" cy="2348880"/>
          </a:xfrm>
        </p:spPr>
      </p:pic>
      <p:pic>
        <p:nvPicPr>
          <p:cNvPr id="5" name="Рисунок 4" descr="chil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6016" y="2348880"/>
            <a:ext cx="3240360" cy="2257451"/>
          </a:xfrm>
          <a:prstGeom prst="rect">
            <a:avLst/>
          </a:prstGeom>
        </p:spPr>
      </p:pic>
      <p:pic>
        <p:nvPicPr>
          <p:cNvPr id="6" name="Рисунок 5" descr="chilie.05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96136" y="4430799"/>
            <a:ext cx="3347864" cy="2427201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3240360"/>
          </a:xfrm>
        </p:spPr>
        <p:txBody>
          <a:bodyPr>
            <a:normAutofit fontScale="90000"/>
          </a:bodyPr>
          <a:lstStyle/>
          <a:p>
            <a:r>
              <a:rPr lang="ru-RU" sz="2800" i="1" dirty="0" err="1" smtClean="0"/>
              <a:t>Мінеральні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ресурси</a:t>
            </a:r>
            <a:r>
              <a:rPr lang="ru-RU" sz="2800" i="1" dirty="0" smtClean="0"/>
              <a:t>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нафта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природний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газ(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Посесьон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Данієль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Пехеррей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Спайтфул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Остіон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) 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кам'яне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вугілля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Арауко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Вальдівія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Магелланової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прот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) 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залізна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й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марганцева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руди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Ламберт,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Корраль-Кемадо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та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ін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) 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ванадій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мідь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Мідноносному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поясі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Південної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Америки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(40%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світових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запасів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),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свинець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, цинк, кобальт,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молібден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літій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, ртуть, уран, золото,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срібло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фосфорити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сірка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, барит,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миш'як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природна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селітра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(40%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світових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запасів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),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кухонна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сіль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вапняки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6" name="Содержимое 5" descr="10049_WPy9f_Colorado_River_Rafting_Trips_sm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179512" y="2996952"/>
            <a:ext cx="4824536" cy="33123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1280-chili-patagonia-da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27984" y="3284984"/>
            <a:ext cx="4464496" cy="33123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5904656"/>
          </a:xfrm>
        </p:spPr>
        <p:txBody>
          <a:bodyPr>
            <a:normAutofit fontScale="90000"/>
          </a:bodyPr>
          <a:lstStyle/>
          <a:p>
            <a:r>
              <a:rPr lang="ru-RU" sz="2700" b="1" i="1" dirty="0" smtClean="0">
                <a:solidFill>
                  <a:schemeClr val="accent1">
                    <a:lumMod val="75000"/>
                  </a:schemeClr>
                </a:solidFill>
              </a:rPr>
              <a:t>5 </a:t>
            </a:r>
            <a:r>
              <a:rPr lang="ru-RU" sz="2700" b="1" i="1" dirty="0" err="1" smtClean="0">
                <a:solidFill>
                  <a:schemeClr val="accent1">
                    <a:lumMod val="75000"/>
                  </a:schemeClr>
                </a:solidFill>
              </a:rPr>
              <a:t>цікавих</a:t>
            </a:r>
            <a:r>
              <a:rPr lang="ru-RU" sz="27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b="1" i="1" dirty="0" err="1" smtClean="0">
                <a:solidFill>
                  <a:schemeClr val="accent1">
                    <a:lumMod val="75000"/>
                  </a:schemeClr>
                </a:solidFill>
              </a:rPr>
              <a:t>фактів</a:t>
            </a:r>
            <a:r>
              <a:rPr lang="ru-RU" sz="2700" b="1" i="1" dirty="0" smtClean="0">
                <a:solidFill>
                  <a:schemeClr val="accent1">
                    <a:lumMod val="75000"/>
                  </a:schemeClr>
                </a:solidFill>
              </a:rPr>
              <a:t> про </a:t>
            </a:r>
            <a:r>
              <a:rPr lang="ru-RU" sz="2700" b="1" i="1" dirty="0" err="1" smtClean="0">
                <a:solidFill>
                  <a:schemeClr val="accent1">
                    <a:lumMod val="75000"/>
                  </a:schemeClr>
                </a:solidFill>
              </a:rPr>
              <a:t>Чилі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1. Є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багато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варіантів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того,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звідки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пішла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назва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країни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Чилі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Навіть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самі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чилійці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не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можуть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вибрати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одну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загальноприйняту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версію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. З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теорії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назва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пішла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від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мови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племені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аймара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позначає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«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місце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, де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закінчується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земля» (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цілком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логічно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). За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іншою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мовою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кечуа – «холод»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або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«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холодний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». Але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вже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точно не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з-за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своєї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форми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перцю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чилі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– як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думає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багато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хто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2.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У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Чилі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немає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нічого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поганого в тому,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щоб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сидіти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землі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/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підлозі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де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завгодно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Також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цілком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нормально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входити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будинок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, не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знімаючи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взуття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навіть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якщо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за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вікном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буря, гроза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ураган, а черевики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мокрі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й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брудні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4.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Більш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молоде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покоління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майже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не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читає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. І не дивно: книги в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Чилі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стоять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дуже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дуже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дорого (за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брошурку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м’якій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палітурці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можуть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просити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більше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500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дерев’яних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).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5.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18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вересня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єдиний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день у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році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, коли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влада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офіційно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дозволяє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пити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громадських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місцях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, через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там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краще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не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</a:rPr>
              <a:t>з’являтися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868144" y="5877272"/>
            <a:ext cx="2890664" cy="71859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wheel spokes="8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142</TotalTime>
  <Words>31</Words>
  <Application>Microsoft Office PowerPoint</Application>
  <PresentationFormat>Экран (4:3)</PresentationFormat>
  <Paragraphs>16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Справедливость</vt:lpstr>
      <vt:lpstr>Чилі</vt:lpstr>
      <vt:lpstr>Візитка Чилі: Столиця— Сантьяго де Чилі. Площа  - 756950 км². Населення  - 16,800 млн чол.  Офіційна мова — іспанська. Грошова одиниця — чилійське песо. Глава держави й уряду — Себастьян Піньєра з 2010 року; Політична система — демократична республіка, що розвивається; </vt:lpstr>
      <vt:lpstr>Географічне положення Чилі - країна в Південній Америці. Межує на півночі з Перу, на заході і півдні омивається Тихим океаном, на сході за хребтами Анд розташовані Болівія і Аргентина. Через Магелланову протоку Чилі має вихід у Атлантичний океан. Чилі належать декілька невеликих островів в Тихому океані: острів Пасхи, острови Сала-і-Гомес, Сан-Фелікс, Амбросіо, група островів Хуан-Фернандес, острови Дієго-Рамірес біля мису Горн. </vt:lpstr>
      <vt:lpstr>Історія Чилі: Історія Чилі починається з часів заселення регіону близько 13 000 років тому. У XVI столітті почалося завоювання й підкорення територій нинішнього Чилі іспанськими конкістадорами, у XIX ст. чилійський народ завоював незалежність від колоніальної влади. Подальший розвиток Чилі аж до Другої світової війни зумовлювався спочатку видобутком селітри й дещо пізніше міді. Велика наявність корисних копалин призвела до значного економічного зростання Чилі, але також і до сильної залежності від сусідніх держав і навіть до воєн з ними. Після столітнього керівництва християнсько-демократичних сил у країні в 1970 році в Чилі прийшов до влади президент-соціаліст Сальвадор Альєнде. Путч генерала Августо Піночета 11 вересня 1973 року поклав початок 17-річній диктатурі в країні та призвів до радикальних ринкових реформ в економіці. Починаючи з 1988 року Чилі стає на демократичний шлях розвитку.</vt:lpstr>
      <vt:lpstr>Адміністративний поділ:  Чилі поділяється на 15 регіонів, кожен з яких управляється спеціальним керівником, що назначається президентом. Кожен регіон поділяється на провінції, управителі яких також назначаються президентом. Кожна провінція ділиться на комуни — адміністративні одиниці третього рівня, що управляються спеціальними органами самоврядування — муніципалітети, керівників якого вибирає місцеве населення на 4 роки.</vt:lpstr>
      <vt:lpstr>Природно-ресурсний потенціал Чилі простяглося вздовж узбережжя Тихого океану на 4300 км. Його ширина 15-355 км. Країна — гориста. Хребти Анд сягають висоти 6910 м (г. Охос-дель-Саладо). Між хребтами лежить Поздовжня долина (Центральна пампа), що є головним економічним регіоном. У країні багато вулканів, часті землетруси. Долини і схили гір південної частини Чилі вкриті буковими і хвойними лісами. Між хребтами лежать короткі родючі долини. Острів Вогняна Земля, що знаходиться на крайньому півдні, — холодний, вітряний, вологий, відносно неродючий і використовується лише для випасу овець. У ріках риби практично немає, якщо не брати до уваги завезену форель. Країні належить багато островів як у прибережній зоні, так і в Тихому океані (о. Пасхи, о. Сала-і-Ґомес, о-ви Хуан-Фернандес та ін).</vt:lpstr>
      <vt:lpstr>Мінеральні ресурси:  нафта, природний газ(Посесьон, Данієль, Пехеррей, Спайтфул, Остіон) , кам'яне вугілля(Арауко, Вальдівія і Магелланової прот) , залізна й марганцева руди(Ламберт, Корраль-Кемадо та ін) , ванадій, мідь(Мідноносному поясі Південної Америки (40% світових запасів), свинець, цинк, кобальт, молібден, літій, ртуть, уран, золото, срібло, фосфорити, сірка, барит, миш'як, природна селітра (40% світових запасів), кухонна сіль, вапняки.  </vt:lpstr>
      <vt:lpstr>5 цікавих фактів про Чилі 1. Є багато варіантів того, звідки пішла назва країни Чилі. Навіть самі чилійці не можуть вибрати одну загальноприйняту версію. З теорії, назва пішла від мови племені аймара і позначає «місце, де закінчується земля» (що цілком логічно). За іншою – мовою кечуа – «холод» або «холодний». Але вже точно не з-за своєї форми – перцю чилі – як думає багато хто. 2. У Чилі немає нічого поганого в тому, щоб сидіти на землі / підлозі де завгодно. 3. Також цілком нормально входити в будинок, не знімаючи взуття, навіть якщо за вікном буря, гроза і ураган, а черевики мокрі й брудні. 4. Більш молоде покоління майже не читає. І не дивно: книги в Чилі стоять дуже і дуже дорого (за брошурку в м’якій палітурці можуть просити більше 500 дерев’яних).  5. 18 вересня – єдиний день у році, коли влада офіційно дозволяє пити в громадських місцях, через що там краще не з’являтися.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Чилі</dc:title>
  <dc:creator>Лиза</dc:creator>
  <cp:lastModifiedBy>Лиза</cp:lastModifiedBy>
  <cp:revision>5</cp:revision>
  <dcterms:created xsi:type="dcterms:W3CDTF">2013-05-04T12:03:55Z</dcterms:created>
  <dcterms:modified xsi:type="dcterms:W3CDTF">2013-05-04T14:26:30Z</dcterms:modified>
</cp:coreProperties>
</file>