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257" r:id="rId3"/>
    <p:sldId id="265" r:id="rId4"/>
    <p:sldId id="264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A55BA-0C89-4EC3-A4CE-D515688FC524}" type="datetimeFigureOut">
              <a:rPr lang="uk-UA" smtClean="0"/>
              <a:t>09.04.2014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424A2-FD52-4D27-9134-148C94B7C09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424A2-FD52-4D27-9134-148C94B7C090}" type="slidenum">
              <a:rPr lang="uk-UA" smtClean="0"/>
              <a:t>4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8280920" cy="2708920"/>
          </a:xfrm>
        </p:spPr>
        <p:txBody>
          <a:bodyPr>
            <a:noAutofit/>
          </a:bodyPr>
          <a:lstStyle/>
          <a:p>
            <a:r>
              <a:rPr lang="ru-RU" sz="8000" b="0" dirty="0" err="1" smtClean="0">
                <a:solidFill>
                  <a:schemeClr val="tx1"/>
                </a:solidFill>
                <a:latin typeface="Bookman Old Style" pitchFamily="18" charset="0"/>
              </a:rPr>
              <a:t>Львів</a:t>
            </a:r>
            <a:endParaRPr lang="uk-UA" sz="8000" b="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rticleImages_1445_Lviv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476673"/>
            <a:ext cx="6779096" cy="151216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«Львів — це місто, в якому комфортно жити, навчатись і працювати» — декларує Стратегія розвитку міста.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Розташування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686800" cy="3456384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     Львів розташований в центральній частині Львівської області між Яворівським, </a:t>
            </a:r>
            <a:r>
              <a:rPr lang="uk-UA" dirty="0" err="1" smtClean="0"/>
              <a:t>Жовківським</a:t>
            </a:r>
            <a:r>
              <a:rPr lang="uk-UA" dirty="0" smtClean="0"/>
              <a:t> та </a:t>
            </a:r>
            <a:r>
              <a:rPr lang="uk-UA" dirty="0" err="1" smtClean="0"/>
              <a:t>Пустомитівськимрайонами</a:t>
            </a:r>
            <a:r>
              <a:rPr lang="uk-UA" dirty="0" smtClean="0"/>
              <a:t>, в східноєвропейському часовому поясі на 24 меридіані; місцевий час відрізняється від поясного на 24 хвилини. Площа міста в адміністративних межах 2012 року становить близько 180 </a:t>
            </a:r>
            <a:r>
              <a:rPr lang="uk-UA" dirty="0" err="1" smtClean="0"/>
              <a:t>км²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  <p:pic>
        <p:nvPicPr>
          <p:cNvPr id="4" name="Рисунок 3" descr="800px-Lviv-Ukraine-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861048"/>
            <a:ext cx="4032448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Місто розташоване на відстані </a:t>
            </a:r>
            <a:r>
              <a:rPr lang="uk-UA" dirty="0" err="1" smtClean="0"/>
              <a:t>бл</a:t>
            </a:r>
            <a:r>
              <a:rPr lang="uk-UA" dirty="0" smtClean="0"/>
              <a:t>. 70 км від кордону з Польщею, на стику Львівського плато, горбкуватого </a:t>
            </a:r>
            <a:r>
              <a:rPr lang="uk-UA" dirty="0" err="1" smtClean="0"/>
              <a:t>Розточчя</a:t>
            </a:r>
            <a:r>
              <a:rPr lang="uk-UA" dirty="0" smtClean="0"/>
              <a:t> і низинної </a:t>
            </a:r>
            <a:r>
              <a:rPr lang="uk-UA" dirty="0" err="1" smtClean="0"/>
              <a:t>Надбужанської</a:t>
            </a:r>
            <a:r>
              <a:rPr lang="uk-UA" dirty="0" smtClean="0"/>
              <a:t> котловини. Через нього проходить пасмо пагорбів Головного європейського вододілу, який розмежовує річки Балтійського та Чорноморського басейнів (відповідно річок Західного Бугу та Дністра). </a:t>
            </a:r>
          </a:p>
          <a:p>
            <a:r>
              <a:rPr lang="uk-UA" dirty="0" smtClean="0"/>
              <a:t>Середня висота Львова над рівнем моря — 289 метрів. Найвища точка міста — гора Високий замок (413 м над рівнем моря). </a:t>
            </a:r>
          </a:p>
          <a:p>
            <a:r>
              <a:rPr lang="uk-UA" dirty="0" smtClean="0"/>
              <a:t>Історично Львів було збудовано на річці </a:t>
            </a:r>
            <a:r>
              <a:rPr lang="uk-UA" dirty="0" err="1" smtClean="0"/>
              <a:t>Полтві</a:t>
            </a:r>
            <a:r>
              <a:rPr lang="uk-UA" dirty="0" smtClean="0"/>
              <a:t> (притока Бугу), але в </a:t>
            </a:r>
            <a:r>
              <a:rPr lang="en-US" dirty="0" smtClean="0"/>
              <a:t>XIX </a:t>
            </a:r>
            <a:r>
              <a:rPr lang="uk-UA" dirty="0" smtClean="0"/>
              <a:t>столітті її пустили через головний міський колектор (під проспектами Шевченка, Свободи та Чорновола).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Клімат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788024" cy="4925144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Львівський клімат — помірно континентальний з м'якою зимою і теплим літом. Середньомісячна температура повітря становить −4 °</a:t>
            </a:r>
            <a:r>
              <a:rPr lang="en-US" dirty="0" smtClean="0"/>
              <a:t>C </a:t>
            </a:r>
            <a:r>
              <a:rPr lang="uk-UA" dirty="0" smtClean="0"/>
              <a:t>у січні і +18 °</a:t>
            </a:r>
            <a:r>
              <a:rPr lang="en-US" dirty="0" smtClean="0"/>
              <a:t>C </a:t>
            </a:r>
            <a:r>
              <a:rPr lang="uk-UA" dirty="0" smtClean="0"/>
              <a:t>у липні. Абсолютний максимум температури повітря (+37,0 °</a:t>
            </a:r>
            <a:r>
              <a:rPr lang="en-US" dirty="0" smtClean="0"/>
              <a:t>C) </a:t>
            </a:r>
            <a:r>
              <a:rPr lang="uk-UA" dirty="0" smtClean="0"/>
              <a:t>зафіксований у серпні1921 року, абсолютний </a:t>
            </a:r>
            <a:r>
              <a:rPr lang="uk-UA" dirty="0" smtClean="0"/>
              <a:t>мінімум — (</a:t>
            </a:r>
            <a:r>
              <a:rPr lang="uk-UA" dirty="0" smtClean="0"/>
              <a:t>−33,6 °</a:t>
            </a:r>
            <a:r>
              <a:rPr lang="en-US" dirty="0" smtClean="0"/>
              <a:t>C)10 </a:t>
            </a:r>
            <a:r>
              <a:rPr lang="uk-UA" dirty="0" smtClean="0"/>
              <a:t>лютого 1929 </a:t>
            </a:r>
            <a:r>
              <a:rPr lang="uk-UA" dirty="0" smtClean="0"/>
              <a:t>року.</a:t>
            </a:r>
            <a:r>
              <a:rPr lang="en-US" dirty="0" smtClean="0"/>
              <a:t> </a:t>
            </a:r>
            <a:r>
              <a:rPr lang="uk-UA" dirty="0" smtClean="0"/>
              <a:t>Вологість повітря в середньому за рік становить 79 %. Найчастіше дують західні вітри, найрідше — північно-східні.</a:t>
            </a:r>
            <a:endParaRPr lang="uk-UA" dirty="0"/>
          </a:p>
        </p:txBody>
      </p:sp>
      <p:pic>
        <p:nvPicPr>
          <p:cNvPr id="7" name="Рисунок 6" descr="klima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8700" y="1916832"/>
            <a:ext cx="4305300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uk-UA" dirty="0" smtClean="0"/>
              <a:t>Опади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4752528" cy="29523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середньому</a:t>
            </a:r>
            <a:r>
              <a:rPr lang="ru-RU" dirty="0" smtClean="0"/>
              <a:t> за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випадає</a:t>
            </a:r>
            <a:r>
              <a:rPr lang="ru-RU" dirty="0" smtClean="0"/>
              <a:t> 740 мм </a:t>
            </a:r>
            <a:r>
              <a:rPr lang="ru-RU" dirty="0" err="1" smtClean="0"/>
              <a:t>атмосферних</a:t>
            </a:r>
            <a:r>
              <a:rPr lang="ru-RU" dirty="0" smtClean="0"/>
              <a:t> </a:t>
            </a:r>
            <a:r>
              <a:rPr lang="ru-RU" dirty="0" err="1" smtClean="0"/>
              <a:t>опадів</a:t>
            </a:r>
            <a:r>
              <a:rPr lang="ru-RU" dirty="0" smtClean="0"/>
              <a:t>: </a:t>
            </a:r>
            <a:r>
              <a:rPr lang="ru-RU" dirty="0" err="1" smtClean="0"/>
              <a:t>найменше</a:t>
            </a:r>
            <a:r>
              <a:rPr lang="ru-RU" dirty="0" smtClean="0"/>
              <a:t> — в </a:t>
            </a:r>
            <a:r>
              <a:rPr lang="ru-RU" dirty="0" err="1" smtClean="0"/>
              <a:t>січні</a:t>
            </a:r>
            <a:r>
              <a:rPr lang="ru-RU" dirty="0" smtClean="0"/>
              <a:t>, </a:t>
            </a:r>
            <a:r>
              <a:rPr lang="ru-RU" dirty="0" err="1" smtClean="0"/>
              <a:t>найбільше</a:t>
            </a:r>
            <a:r>
              <a:rPr lang="ru-RU" dirty="0" smtClean="0"/>
              <a:t> — </a:t>
            </a:r>
            <a:r>
              <a:rPr lang="ru-RU" dirty="0" err="1" smtClean="0"/>
              <a:t>в</a:t>
            </a:r>
            <a:r>
              <a:rPr lang="ru-RU" dirty="0" smtClean="0"/>
              <a:t> </a:t>
            </a:r>
            <a:r>
              <a:rPr lang="ru-RU" dirty="0" err="1" smtClean="0"/>
              <a:t>липні</a:t>
            </a:r>
            <a:r>
              <a:rPr lang="ru-RU" dirty="0" smtClean="0"/>
              <a:t>. За </a:t>
            </a:r>
            <a:r>
              <a:rPr lang="ru-RU" dirty="0" err="1" smtClean="0"/>
              <a:t>рік</a:t>
            </a:r>
            <a:r>
              <a:rPr lang="ru-RU" dirty="0" smtClean="0"/>
              <a:t> у </a:t>
            </a:r>
            <a:r>
              <a:rPr lang="ru-RU" dirty="0" err="1" smtClean="0"/>
              <a:t>місті</a:t>
            </a:r>
            <a:r>
              <a:rPr lang="ru-RU" dirty="0" smtClean="0"/>
              <a:t> в </a:t>
            </a:r>
            <a:r>
              <a:rPr lang="ru-RU" dirty="0" err="1" smtClean="0"/>
              <a:t>середньому</a:t>
            </a:r>
            <a:r>
              <a:rPr lang="ru-RU" dirty="0" smtClean="0"/>
              <a:t> 174 </a:t>
            </a:r>
            <a:r>
              <a:rPr lang="ru-RU" dirty="0" err="1" smtClean="0"/>
              <a:t>дні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опадами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dirty="0" smtClean="0"/>
              <a:t>Максимальна </a:t>
            </a:r>
            <a:r>
              <a:rPr lang="ru-RU" dirty="0" err="1" smtClean="0"/>
              <a:t>кількість</a:t>
            </a:r>
            <a:r>
              <a:rPr lang="ru-RU" dirty="0" smtClean="0"/>
              <a:t> </a:t>
            </a:r>
            <a:r>
              <a:rPr lang="ru-RU" dirty="0" err="1" smtClean="0"/>
              <a:t>опадів</a:t>
            </a:r>
            <a:r>
              <a:rPr lang="ru-RU" dirty="0" smtClean="0"/>
              <a:t> (1 422 мм) </a:t>
            </a:r>
            <a:r>
              <a:rPr lang="ru-RU" dirty="0" err="1" smtClean="0"/>
              <a:t>випала</a:t>
            </a:r>
            <a:r>
              <a:rPr lang="ru-RU" dirty="0" smtClean="0"/>
              <a:t> у1893 </a:t>
            </a:r>
            <a:r>
              <a:rPr lang="ru-RU" dirty="0" err="1" smtClean="0"/>
              <a:t>році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 descr="img_2915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149080"/>
            <a:ext cx="4248472" cy="2376264"/>
          </a:xfrm>
          <a:prstGeom prst="rect">
            <a:avLst/>
          </a:prstGeom>
        </p:spPr>
      </p:pic>
      <p:pic>
        <p:nvPicPr>
          <p:cNvPr id="5" name="Рисунок 4" descr="сепія до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268760"/>
            <a:ext cx="3816424" cy="526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Стан довкілля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4864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  Викиди </a:t>
            </a:r>
            <a:r>
              <a:rPr lang="uk-UA" dirty="0" smtClean="0"/>
              <a:t>автотранспорту в атмосферу складають більш як 50 % всіх викидів міста, близько 30 % припадає на </a:t>
            </a:r>
            <a:r>
              <a:rPr lang="uk-UA" dirty="0" smtClean="0"/>
              <a:t>теплоенергетику. </a:t>
            </a:r>
            <a:r>
              <a:rPr lang="uk-UA" dirty="0" smtClean="0"/>
              <a:t>У  Львові знаходяться два підприємства, які фігурують в рейтингу основних забруднювачів Львівської області — ВАТ «Львівський дослідний </a:t>
            </a:r>
            <a:r>
              <a:rPr lang="uk-UA" dirty="0" err="1" smtClean="0"/>
              <a:t>нафтомаслозавод</a:t>
            </a:r>
            <a:r>
              <a:rPr lang="uk-UA" dirty="0" smtClean="0"/>
              <a:t>» та ЛКП «</a:t>
            </a:r>
            <a:r>
              <a:rPr lang="uk-UA" dirty="0" err="1" smtClean="0"/>
              <a:t>Львівводоканал</a:t>
            </a:r>
            <a:r>
              <a:rPr lang="uk-UA" dirty="0" smtClean="0"/>
              <a:t>».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5" name="Рисунок 4" descr="2009051512345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005064"/>
            <a:ext cx="3456384" cy="2520280"/>
          </a:xfrm>
          <a:prstGeom prst="rect">
            <a:avLst/>
          </a:prstGeom>
        </p:spPr>
      </p:pic>
      <p:pic>
        <p:nvPicPr>
          <p:cNvPr id="6" name="Рисунок 5" descr="220px-Львовский_пивзавод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005064"/>
            <a:ext cx="3456384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1E1E1E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1E1E1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</TotalTime>
  <Words>58</Words>
  <Application>Microsoft Office PowerPoint</Application>
  <PresentationFormat>Экран (4:3)</PresentationFormat>
  <Paragraphs>17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Львів</vt:lpstr>
      <vt:lpstr> </vt:lpstr>
      <vt:lpstr>Розташування</vt:lpstr>
      <vt:lpstr> </vt:lpstr>
      <vt:lpstr>Клімат</vt:lpstr>
      <vt:lpstr>Опади</vt:lpstr>
      <vt:lpstr>Стан довкілля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Львів</dc:title>
  <dc:creator>uker notebook</dc:creator>
  <cp:lastModifiedBy>uker notebook</cp:lastModifiedBy>
  <cp:revision>8</cp:revision>
  <dcterms:created xsi:type="dcterms:W3CDTF">2014-04-08T20:29:55Z</dcterms:created>
  <dcterms:modified xsi:type="dcterms:W3CDTF">2014-04-08T21:41:44Z</dcterms:modified>
</cp:coreProperties>
</file>