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6" r:id="rId9"/>
    <p:sldId id="274" r:id="rId10"/>
    <p:sldId id="265" r:id="rId11"/>
    <p:sldId id="267" r:id="rId12"/>
    <p:sldId id="268" r:id="rId13"/>
    <p:sldId id="269" r:id="rId14"/>
    <p:sldId id="270" r:id="rId15"/>
    <p:sldId id="271" r:id="rId16"/>
    <p:sldId id="272" r:id="rId17"/>
    <p:sldId id="263" r:id="rId18"/>
    <p:sldId id="264"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5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26.11.2014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26.11.2014</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26.11.2014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26.11.2014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k.wikipedia.org/wiki/%D0%9A%D0%BE%D0%BA%D1%8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620688"/>
            <a:ext cx="6624736" cy="923330"/>
          </a:xfrm>
          <a:prstGeom prst="rect">
            <a:avLst/>
          </a:prstGeom>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5400" b="1" spc="50" dirty="0" err="1" smtClean="0">
                <a:ln w="11430">
                  <a:prstDash val="sysDash"/>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Кам</a:t>
            </a:r>
            <a:r>
              <a:rPr lang="en-US" sz="5400" b="1" spc="50" dirty="0" smtClean="0">
                <a:ln w="11430">
                  <a:prstDash val="sysDash"/>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uk-UA" sz="5400" b="1" spc="50" dirty="0" err="1" smtClean="0">
                <a:ln w="11430">
                  <a:prstDash val="sysDash"/>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яне</a:t>
            </a:r>
            <a:r>
              <a:rPr lang="uk-UA" sz="5400" b="1" spc="50" dirty="0" smtClean="0">
                <a:ln w="11430">
                  <a:prstDash val="sysDash"/>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вугілля</a:t>
            </a:r>
            <a:endParaRPr lang="en-US" sz="5400" b="1" spc="50" dirty="0" smtClean="0">
              <a:ln w="11430">
                <a:prstDash val="sysDash"/>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Рисунок 3" descr="1_266.jpg"/>
          <p:cNvPicPr>
            <a:picLocks noChangeAspect="1"/>
          </p:cNvPicPr>
          <p:nvPr/>
        </p:nvPicPr>
        <p:blipFill>
          <a:blip r:embed="rId2" cstate="print"/>
          <a:stretch>
            <a:fillRect/>
          </a:stretch>
        </p:blipFill>
        <p:spPr>
          <a:xfrm>
            <a:off x="1187624" y="1700808"/>
            <a:ext cx="6988324" cy="465888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412776"/>
            <a:ext cx="2039341" cy="461665"/>
          </a:xfrm>
          <a:prstGeom prst="rect">
            <a:avLst/>
          </a:prstGeom>
        </p:spPr>
        <p:txBody>
          <a:bodyPr wrap="none">
            <a:spAutoFit/>
          </a:bodyPr>
          <a:lstStyle/>
          <a:p>
            <a:r>
              <a:rPr lang="uk-UA" sz="2400" b="1" dirty="0" smtClean="0"/>
              <a:t>Екстракція</a:t>
            </a:r>
            <a:endParaRPr lang="ru-RU" sz="2400" dirty="0"/>
          </a:p>
        </p:txBody>
      </p:sp>
      <p:sp>
        <p:nvSpPr>
          <p:cNvPr id="4" name="Прямоугольник 3"/>
          <p:cNvSpPr/>
          <p:nvPr/>
        </p:nvSpPr>
        <p:spPr>
          <a:xfrm>
            <a:off x="179512" y="1988840"/>
            <a:ext cx="7992888" cy="2800767"/>
          </a:xfrm>
          <a:prstGeom prst="rect">
            <a:avLst/>
          </a:prstGeom>
        </p:spPr>
        <p:txBody>
          <a:bodyPr wrap="square">
            <a:spAutoFit/>
          </a:bodyPr>
          <a:lstStyle/>
          <a:p>
            <a:r>
              <a:rPr lang="uk-UA" sz="2200" dirty="0" smtClean="0"/>
              <a:t>При обробці кам’яного вугілля розчинниками добуваються бітуми, кількість і склад яких залежать від хімічної природи як використаних розчинників, так і обробленого вугілля. Застосування розчинників, що киплять при температурі не вище 100 °С, дозволяє добувати компоненти вугільної речовини без зміни їх складу і твердих залишків, що має велике значення для вивчення хімічної структури вугілля.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7398568" cy="1569660"/>
          </a:xfrm>
          <a:prstGeom prst="rect">
            <a:avLst/>
          </a:prstGeom>
        </p:spPr>
        <p:txBody>
          <a:bodyPr wrap="square">
            <a:spAutoFit/>
          </a:bodyPr>
          <a:lstStyle/>
          <a:p>
            <a:r>
              <a:rPr lang="uk-UA" sz="2400" dirty="0" smtClean="0"/>
              <a:t>Бітуми – це суміші смол, </a:t>
            </a:r>
            <a:r>
              <a:rPr lang="uk-UA" sz="2400" dirty="0" err="1" smtClean="0"/>
              <a:t>восків</a:t>
            </a:r>
            <a:r>
              <a:rPr lang="uk-UA" sz="2400" dirty="0" smtClean="0"/>
              <a:t> і жирів, які за складом поділяються на групи А, В і С. Виділення сумішей залежить від умов екстракції та хімічного складу розчинника.</a:t>
            </a:r>
            <a:endParaRPr lang="uk-UA" sz="2400" dirty="0"/>
          </a:p>
        </p:txBody>
      </p:sp>
      <p:pic>
        <p:nvPicPr>
          <p:cNvPr id="3" name="Рисунок 2" descr="Bitumen.jpg"/>
          <p:cNvPicPr>
            <a:picLocks noChangeAspect="1"/>
          </p:cNvPicPr>
          <p:nvPr/>
        </p:nvPicPr>
        <p:blipFill>
          <a:blip r:embed="rId2" cstate="print"/>
          <a:stretch>
            <a:fillRect/>
          </a:stretch>
        </p:blipFill>
        <p:spPr>
          <a:xfrm>
            <a:off x="395536" y="2276872"/>
            <a:ext cx="8424936" cy="57332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764704"/>
            <a:ext cx="1568058" cy="369332"/>
          </a:xfrm>
          <a:prstGeom prst="rect">
            <a:avLst/>
          </a:prstGeom>
        </p:spPr>
        <p:txBody>
          <a:bodyPr wrap="none">
            <a:spAutoFit/>
          </a:bodyPr>
          <a:lstStyle/>
          <a:p>
            <a:r>
              <a:rPr lang="uk-UA" b="1" dirty="0" smtClean="0"/>
              <a:t>Окислення</a:t>
            </a:r>
            <a:endParaRPr lang="ru-RU" dirty="0"/>
          </a:p>
        </p:txBody>
      </p:sp>
      <p:pic>
        <p:nvPicPr>
          <p:cNvPr id="3" name="Рисунок 2" descr="ugol-antratsit_1.jpg"/>
          <p:cNvPicPr>
            <a:picLocks noChangeAspect="1"/>
          </p:cNvPicPr>
          <p:nvPr/>
        </p:nvPicPr>
        <p:blipFill>
          <a:blip r:embed="rId2" cstate="print"/>
          <a:stretch>
            <a:fillRect/>
          </a:stretch>
        </p:blipFill>
        <p:spPr>
          <a:xfrm>
            <a:off x="5205603" y="1268760"/>
            <a:ext cx="3938397" cy="4824536"/>
          </a:xfrm>
          <a:prstGeom prst="rect">
            <a:avLst/>
          </a:prstGeom>
        </p:spPr>
      </p:pic>
      <p:sp>
        <p:nvSpPr>
          <p:cNvPr id="4" name="Прямоугольник 3"/>
          <p:cNvSpPr/>
          <p:nvPr/>
        </p:nvSpPr>
        <p:spPr>
          <a:xfrm>
            <a:off x="251520" y="1268760"/>
            <a:ext cx="4896544" cy="5509200"/>
          </a:xfrm>
          <a:prstGeom prst="rect">
            <a:avLst/>
          </a:prstGeom>
        </p:spPr>
        <p:txBody>
          <a:bodyPr wrap="square">
            <a:spAutoFit/>
          </a:bodyPr>
          <a:lstStyle/>
          <a:p>
            <a:r>
              <a:rPr lang="uk-UA" sz="2200" dirty="0" smtClean="0"/>
              <a:t>Окислення вугілля – складний фізико-хімічний процес, в результаті якого змінюються склад і властивості вихідної речовини. Волога, пористість, тріщинуватість, мінеральні домішки, зміна кліматичних умов підвищують </a:t>
            </a:r>
            <a:r>
              <a:rPr lang="uk-UA" sz="2200" dirty="0" err="1" smtClean="0"/>
              <a:t>окислюваність</a:t>
            </a:r>
            <a:r>
              <a:rPr lang="uk-UA" sz="2200" dirty="0" smtClean="0"/>
              <a:t> вугілля. Оскільки окислення вугілля – екзотермічний процес, вогнища місцевого перегріву приводять до виникнення пожежі. Окислення при підвищених температурах дозволяє отримати щавлеву, </a:t>
            </a:r>
            <a:r>
              <a:rPr lang="uk-UA" sz="2200" dirty="0" err="1" smtClean="0"/>
              <a:t>бензолкарбонову</a:t>
            </a:r>
            <a:r>
              <a:rPr lang="uk-UA" sz="2200" dirty="0" smtClean="0"/>
              <a:t> кислоту, а також </a:t>
            </a:r>
            <a:r>
              <a:rPr lang="uk-UA" sz="2200" dirty="0" err="1" smtClean="0"/>
              <a:t>водонерозчинні</a:t>
            </a:r>
            <a:r>
              <a:rPr lang="uk-UA" sz="2200" dirty="0" smtClean="0"/>
              <a:t> гумінові кислоти. </a:t>
            </a:r>
            <a:endParaRPr lang="ru-RU"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620688"/>
            <a:ext cx="2576346" cy="523220"/>
          </a:xfrm>
          <a:prstGeom prst="rect">
            <a:avLst/>
          </a:prstGeom>
        </p:spPr>
        <p:txBody>
          <a:bodyPr wrap="none">
            <a:spAutoFit/>
          </a:bodyPr>
          <a:lstStyle/>
          <a:p>
            <a:r>
              <a:rPr lang="uk-UA" sz="2800" b="1" dirty="0" smtClean="0"/>
              <a:t>Газифікація</a:t>
            </a:r>
            <a:endParaRPr lang="ru-RU" sz="2800" dirty="0"/>
          </a:p>
        </p:txBody>
      </p:sp>
      <p:sp>
        <p:nvSpPr>
          <p:cNvPr id="3" name="Прямоугольник 2"/>
          <p:cNvSpPr/>
          <p:nvPr/>
        </p:nvSpPr>
        <p:spPr>
          <a:xfrm>
            <a:off x="251520" y="1196752"/>
            <a:ext cx="6120680" cy="4524315"/>
          </a:xfrm>
          <a:prstGeom prst="rect">
            <a:avLst/>
          </a:prstGeom>
        </p:spPr>
        <p:txBody>
          <a:bodyPr wrap="square">
            <a:spAutoFit/>
          </a:bodyPr>
          <a:lstStyle/>
          <a:p>
            <a:r>
              <a:rPr lang="uk-UA" sz="2400" dirty="0" smtClean="0"/>
              <a:t>В основі цього процесу, що полягає у взаємодії вугілля з киснем, повітрям, збагаченим киснем, </a:t>
            </a:r>
            <a:r>
              <a:rPr lang="uk-UA" sz="2400" dirty="0" err="1" smtClean="0"/>
              <a:t>діоксидом</a:t>
            </a:r>
            <a:r>
              <a:rPr lang="uk-UA" sz="2400" dirty="0" smtClean="0"/>
              <a:t> вуглецю, водяною парою або сумішшю цих речовин, лежить реакція неповного окислення вихідного органічного продукту. Зміна співвідношення цих компонентів, умов процесу та застосування каталізаторів дозволяють отримувати суміші СО і Н</a:t>
            </a:r>
            <a:r>
              <a:rPr lang="uk-UA" sz="2400" baseline="-25000" dirty="0" smtClean="0"/>
              <a:t>2</a:t>
            </a:r>
            <a:r>
              <a:rPr lang="uk-UA" sz="2400" dirty="0" smtClean="0"/>
              <a:t> різного складу (основні продукти), а також </a:t>
            </a:r>
            <a:r>
              <a:rPr lang="uk-UA" sz="2400" dirty="0" err="1" smtClean="0"/>
              <a:t>СО</a:t>
            </a:r>
            <a:r>
              <a:rPr lang="uk-UA" sz="2400" baseline="-25000" dirty="0" err="1" smtClean="0"/>
              <a:t>2</a:t>
            </a:r>
            <a:r>
              <a:rPr lang="uk-UA" sz="2400" dirty="0" smtClean="0"/>
              <a:t>, СН</a:t>
            </a:r>
            <a:r>
              <a:rPr lang="uk-UA" sz="2400" baseline="-25000" dirty="0" smtClean="0"/>
              <a:t>4</a:t>
            </a:r>
            <a:r>
              <a:rPr lang="uk-UA" sz="2400" dirty="0" smtClean="0"/>
              <a:t> і С</a:t>
            </a:r>
            <a:r>
              <a:rPr lang="en-US" sz="2400" baseline="-25000" dirty="0" smtClean="0"/>
              <a:t>n</a:t>
            </a:r>
            <a:r>
              <a:rPr lang="uk-UA" sz="2400" dirty="0" smtClean="0"/>
              <a:t>Н</a:t>
            </a:r>
            <a:r>
              <a:rPr lang="uk-UA" sz="2400" baseline="-25000" dirty="0" smtClean="0"/>
              <a:t>2</a:t>
            </a:r>
            <a:r>
              <a:rPr lang="en-US" sz="2400" baseline="-25000" dirty="0" smtClean="0"/>
              <a:t>n</a:t>
            </a:r>
            <a:r>
              <a:rPr lang="en-US" sz="2400" dirty="0" smtClean="0"/>
              <a:t>. </a:t>
            </a:r>
            <a:endParaRPr lang="ru-RU" sz="2400" dirty="0"/>
          </a:p>
        </p:txBody>
      </p:sp>
      <p:pic>
        <p:nvPicPr>
          <p:cNvPr id="4" name="Рисунок 3" descr="gazifikacija.jpg"/>
          <p:cNvPicPr>
            <a:picLocks noChangeAspect="1"/>
          </p:cNvPicPr>
          <p:nvPr/>
        </p:nvPicPr>
        <p:blipFill>
          <a:blip r:embed="rId2" cstate="print"/>
          <a:stretch>
            <a:fillRect/>
          </a:stretch>
        </p:blipFill>
        <p:spPr>
          <a:xfrm>
            <a:off x="6278645" y="1484784"/>
            <a:ext cx="2865355" cy="4446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908720"/>
            <a:ext cx="2496196" cy="523220"/>
          </a:xfrm>
          <a:prstGeom prst="rect">
            <a:avLst/>
          </a:prstGeom>
        </p:spPr>
        <p:txBody>
          <a:bodyPr wrap="none">
            <a:spAutoFit/>
          </a:bodyPr>
          <a:lstStyle/>
          <a:p>
            <a:r>
              <a:rPr lang="uk-UA" sz="2800" b="1" dirty="0" smtClean="0"/>
              <a:t>Коксування</a:t>
            </a:r>
            <a:endParaRPr lang="ru-RU" sz="2800" dirty="0"/>
          </a:p>
        </p:txBody>
      </p:sp>
      <p:sp>
        <p:nvSpPr>
          <p:cNvPr id="4" name="Прямоугольник 3"/>
          <p:cNvSpPr/>
          <p:nvPr/>
        </p:nvSpPr>
        <p:spPr>
          <a:xfrm>
            <a:off x="323528" y="1412776"/>
            <a:ext cx="7344816" cy="2123658"/>
          </a:xfrm>
          <a:prstGeom prst="rect">
            <a:avLst/>
          </a:prstGeom>
        </p:spPr>
        <p:txBody>
          <a:bodyPr wrap="square">
            <a:spAutoFit/>
          </a:bodyPr>
          <a:lstStyle/>
          <a:p>
            <a:r>
              <a:rPr lang="uk-UA" sz="2200" b="1" dirty="0" smtClean="0"/>
              <a:t>Коксування вугілля</a:t>
            </a:r>
            <a:r>
              <a:rPr lang="uk-UA" sz="2200" dirty="0" smtClean="0"/>
              <a:t> — метод термічної переробки </a:t>
            </a:r>
            <a:r>
              <a:rPr lang="uk-UA" sz="2200" dirty="0" smtClean="0"/>
              <a:t>кам'яного </a:t>
            </a:r>
            <a:r>
              <a:rPr lang="uk-UA" sz="2200" dirty="0" smtClean="0"/>
              <a:t>вугілля, що полягає в його нагріванні без доступу повітря до 1000-1100 °С і витримки, при цій температурі, внаслідок чого паливо розкладається з утворенням летких продуктів і твердого залишку </a:t>
            </a:r>
            <a:r>
              <a:rPr lang="uk-UA" sz="2200" dirty="0" smtClean="0">
                <a:hlinkClick r:id="rId2" tooltip="Кокс"/>
              </a:rPr>
              <a:t>коксу</a:t>
            </a:r>
            <a:r>
              <a:rPr lang="uk-UA" sz="2200" dirty="0" smtClean="0"/>
              <a:t>.</a:t>
            </a:r>
            <a:endParaRPr lang="ru-RU" sz="2200" dirty="0"/>
          </a:p>
        </p:txBody>
      </p:sp>
      <p:pic>
        <p:nvPicPr>
          <p:cNvPr id="5" name="Рисунок 4" descr="кокс.jpg"/>
          <p:cNvPicPr>
            <a:picLocks noChangeAspect="1"/>
          </p:cNvPicPr>
          <p:nvPr/>
        </p:nvPicPr>
        <p:blipFill>
          <a:blip r:embed="rId3" cstate="print"/>
          <a:stretch>
            <a:fillRect/>
          </a:stretch>
        </p:blipFill>
        <p:spPr>
          <a:xfrm>
            <a:off x="4067944" y="3284984"/>
            <a:ext cx="5220072" cy="3910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8820472" cy="2554545"/>
          </a:xfrm>
          <a:prstGeom prst="rect">
            <a:avLst/>
          </a:prstGeom>
        </p:spPr>
        <p:txBody>
          <a:bodyPr wrap="square">
            <a:spAutoFit/>
          </a:bodyPr>
          <a:lstStyle/>
          <a:p>
            <a:r>
              <a:rPr lang="uk-UA" sz="2000" dirty="0" smtClean="0"/>
              <a:t>При коксуванні 1 т вугілля утворюється 120 – 150 кг коксового газу, 10 – 11 кг сирого бензолу, 80 – 90 кг аміачної води та інші продукти, вихід яких залежить від типу вугілля, глибини його помелу, а також від параметрів процесу. Продукти, що виділяються при коксуванні вугілля, широко використовуються у виробництві пластмас, фарб, засобів захисту рослин, пластифікаторів і в'яжучих речовин, інгібіторів корозії металів, стабілізаторів, адсорбентів і вуглецевих матеріалів, в органічному </a:t>
            </a:r>
            <a:r>
              <a:rPr lang="uk-UA" sz="2000" dirty="0" smtClean="0"/>
              <a:t>синтезі.</a:t>
            </a:r>
            <a:endParaRPr lang="ru-RU" sz="2000" dirty="0"/>
          </a:p>
        </p:txBody>
      </p:sp>
      <p:pic>
        <p:nvPicPr>
          <p:cNvPr id="4" name="Рисунок 3" descr="Коксова піч..jpg"/>
          <p:cNvPicPr>
            <a:picLocks noChangeAspect="1"/>
          </p:cNvPicPr>
          <p:nvPr/>
        </p:nvPicPr>
        <p:blipFill>
          <a:blip r:embed="rId2" cstate="print"/>
          <a:stretch>
            <a:fillRect/>
          </a:stretch>
        </p:blipFill>
        <p:spPr>
          <a:xfrm>
            <a:off x="1547664" y="1124744"/>
            <a:ext cx="5735037" cy="4032448"/>
          </a:xfrm>
          <a:prstGeom prst="rect">
            <a:avLst/>
          </a:prstGeom>
        </p:spPr>
      </p:pic>
      <p:sp>
        <p:nvSpPr>
          <p:cNvPr id="5" name="Прямоугольник 4"/>
          <p:cNvSpPr/>
          <p:nvPr/>
        </p:nvSpPr>
        <p:spPr>
          <a:xfrm>
            <a:off x="1763688" y="6309320"/>
            <a:ext cx="1457450" cy="369332"/>
          </a:xfrm>
          <a:prstGeom prst="rect">
            <a:avLst/>
          </a:prstGeom>
        </p:spPr>
        <p:txBody>
          <a:bodyPr wrap="none">
            <a:spAutoFit/>
          </a:bodyPr>
          <a:lstStyle/>
          <a:p>
            <a:r>
              <a:rPr lang="uk-UA" dirty="0" smtClean="0"/>
              <a:t>Коксова піч</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6" presetClass="emph" presetSubtype="0" fill="hold" nodeType="withEffect">
                                  <p:stCondLst>
                                    <p:cond delay="0"/>
                                  </p:stCondLst>
                                  <p:childTnLst>
                                    <p:animScale>
                                      <p:cBhvr>
                                        <p:cTn id="1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476672"/>
            <a:ext cx="4859022" cy="461665"/>
          </a:xfrm>
          <a:prstGeom prst="rect">
            <a:avLst/>
          </a:prstGeom>
        </p:spPr>
        <p:txBody>
          <a:bodyPr wrap="none">
            <a:spAutoFit/>
          </a:bodyPr>
          <a:lstStyle/>
          <a:p>
            <a:r>
              <a:rPr lang="uk-UA" sz="2400" b="1" dirty="0" smtClean="0"/>
              <a:t>Термічна переробка вугілля</a:t>
            </a:r>
            <a:endParaRPr lang="ru-RU" sz="2400" dirty="0"/>
          </a:p>
        </p:txBody>
      </p:sp>
      <p:sp>
        <p:nvSpPr>
          <p:cNvPr id="3" name="Прямоугольник 2"/>
          <p:cNvSpPr/>
          <p:nvPr/>
        </p:nvSpPr>
        <p:spPr>
          <a:xfrm>
            <a:off x="0" y="917912"/>
            <a:ext cx="5256584" cy="3170099"/>
          </a:xfrm>
          <a:prstGeom prst="rect">
            <a:avLst/>
          </a:prstGeom>
        </p:spPr>
        <p:txBody>
          <a:bodyPr wrap="square">
            <a:spAutoFit/>
          </a:bodyPr>
          <a:lstStyle/>
          <a:p>
            <a:r>
              <a:rPr lang="uk-UA" sz="2000" dirty="0" smtClean="0"/>
              <a:t>Під термічною переробкою кам'яного вугілля (піролізом) розуміють процеси, що відбуваються при нагріванні вугілля за відсутності будь-яких реагентів. </a:t>
            </a:r>
          </a:p>
          <a:p>
            <a:r>
              <a:rPr lang="uk-UA" sz="2000" dirty="0" smtClean="0"/>
              <a:t>Як </a:t>
            </a:r>
            <a:r>
              <a:rPr lang="uk-UA" sz="2000" dirty="0" smtClean="0"/>
              <a:t>правило, термічну переробку кам'яного вугілля ведуть при відсутності каталізаторів. Відсутні також складні системи рециркуляції, що визначає достатню простоту апаратурного оформлення. </a:t>
            </a:r>
            <a:endParaRPr lang="uk-UA" sz="2000" dirty="0"/>
          </a:p>
        </p:txBody>
      </p:sp>
      <p:pic>
        <p:nvPicPr>
          <p:cNvPr id="5" name="Рисунок 4" descr="0d153622dafdb97cb1611fd4b3ce8b77.jpg"/>
          <p:cNvPicPr>
            <a:picLocks noChangeAspect="1"/>
          </p:cNvPicPr>
          <p:nvPr/>
        </p:nvPicPr>
        <p:blipFill>
          <a:blip r:embed="rId2" cstate="print"/>
          <a:stretch>
            <a:fillRect/>
          </a:stretch>
        </p:blipFill>
        <p:spPr>
          <a:xfrm>
            <a:off x="5436096" y="1061872"/>
            <a:ext cx="3707904" cy="510343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620688"/>
            <a:ext cx="6615914" cy="584775"/>
          </a:xfrm>
          <a:prstGeom prst="rect">
            <a:avLst/>
          </a:prstGeom>
        </p:spPr>
        <p:txBody>
          <a:bodyPr wrap="none">
            <a:spAutoFit/>
          </a:bodyPr>
          <a:lstStyle/>
          <a:p>
            <a:r>
              <a:rPr lang="uk-UA" sz="3200" b="1" dirty="0" smtClean="0"/>
              <a:t>Видобуток кам'яного вугілля</a:t>
            </a:r>
            <a:endParaRPr lang="ru-RU" sz="3200" dirty="0"/>
          </a:p>
        </p:txBody>
      </p:sp>
      <p:sp>
        <p:nvSpPr>
          <p:cNvPr id="3" name="Прямоугольник 2"/>
          <p:cNvSpPr/>
          <p:nvPr/>
        </p:nvSpPr>
        <p:spPr>
          <a:xfrm>
            <a:off x="-108520" y="1052736"/>
            <a:ext cx="9361040" cy="2123658"/>
          </a:xfrm>
          <a:prstGeom prst="rect">
            <a:avLst/>
          </a:prstGeom>
        </p:spPr>
        <p:txBody>
          <a:bodyPr wrap="square">
            <a:spAutoFit/>
          </a:bodyPr>
          <a:lstStyle/>
          <a:p>
            <a:r>
              <a:rPr lang="uk-UA" sz="2200" dirty="0" smtClean="0"/>
              <a:t>Спосіб видобутку вугілля залежить від глибини його залягання. Розробка ведеться відкритим способом, якщо глибина залягання вугільного пласта не перевищує 100 метрів. Часто буває так, що при все більшому заглибленні вугільного кар'єра далі вигідно вести розробку вугільного родовища підземним способом. Для добування вугілля з великих глибин використовуються </a:t>
            </a:r>
            <a:r>
              <a:rPr lang="uk-UA" sz="2200" dirty="0" smtClean="0"/>
              <a:t>шахти.</a:t>
            </a:r>
            <a:endParaRPr lang="ru-RU" sz="2200" dirty="0"/>
          </a:p>
        </p:txBody>
      </p:sp>
      <p:pic>
        <p:nvPicPr>
          <p:cNvPr id="4" name="Рисунок 3" descr="KNO_001700_00086_1_t210.jpg"/>
          <p:cNvPicPr>
            <a:picLocks noChangeAspect="1"/>
          </p:cNvPicPr>
          <p:nvPr/>
        </p:nvPicPr>
        <p:blipFill>
          <a:blip r:embed="rId2" cstate="print"/>
          <a:stretch>
            <a:fillRect/>
          </a:stretch>
        </p:blipFill>
        <p:spPr>
          <a:xfrm>
            <a:off x="2051720" y="3103066"/>
            <a:ext cx="5629308" cy="3754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764704"/>
            <a:ext cx="6091732" cy="523220"/>
          </a:xfrm>
          <a:prstGeom prst="rect">
            <a:avLst/>
          </a:prstGeom>
        </p:spPr>
        <p:txBody>
          <a:bodyPr wrap="none">
            <a:spAutoFit/>
          </a:bodyPr>
          <a:lstStyle/>
          <a:p>
            <a:r>
              <a:rPr lang="uk-UA" sz="2800" b="1" dirty="0" smtClean="0"/>
              <a:t>Кам'яне вугілля: застосування</a:t>
            </a:r>
            <a:endParaRPr lang="ru-RU" sz="2800" dirty="0"/>
          </a:p>
        </p:txBody>
      </p:sp>
      <p:sp>
        <p:nvSpPr>
          <p:cNvPr id="3" name="Прямоугольник 2"/>
          <p:cNvSpPr/>
          <p:nvPr/>
        </p:nvSpPr>
        <p:spPr>
          <a:xfrm>
            <a:off x="467544" y="1196752"/>
            <a:ext cx="8496944" cy="2123658"/>
          </a:xfrm>
          <a:prstGeom prst="rect">
            <a:avLst/>
          </a:prstGeom>
        </p:spPr>
        <p:txBody>
          <a:bodyPr wrap="square">
            <a:spAutoFit/>
          </a:bodyPr>
          <a:lstStyle/>
          <a:p>
            <a:r>
              <a:rPr lang="uk-UA" sz="2200" dirty="0" smtClean="0"/>
              <a:t>Застосування кам'яного вугілля дуже різноманітне. Воно застосовується як побутове, енергетичне паливо, як сировина для металургійної та хімічної промисловості, а також для добування з нього рідкісних елементів. Вугільна, коксохімічна промисловість, галузі важкої промисловості здійснюють переробку кам'яного вугілля методом коксування. </a:t>
            </a:r>
            <a:endParaRPr lang="ru-RU" sz="2200" dirty="0"/>
          </a:p>
        </p:txBody>
      </p:sp>
      <p:pic>
        <p:nvPicPr>
          <p:cNvPr id="4" name="Рисунок 3" descr="ugol_dlya_otopleniya_64330.jpg"/>
          <p:cNvPicPr>
            <a:picLocks noChangeAspect="1"/>
          </p:cNvPicPr>
          <p:nvPr/>
        </p:nvPicPr>
        <p:blipFill>
          <a:blip r:embed="rId2" cstate="print"/>
          <a:stretch>
            <a:fillRect/>
          </a:stretch>
        </p:blipFill>
        <p:spPr>
          <a:xfrm>
            <a:off x="1835696" y="3645024"/>
            <a:ext cx="5400600" cy="3021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8766610.jpg"/>
          <p:cNvPicPr>
            <a:picLocks noChangeAspect="1"/>
          </p:cNvPicPr>
          <p:nvPr/>
        </p:nvPicPr>
        <p:blipFill>
          <a:blip r:embed="rId2" cstate="print"/>
          <a:stretch>
            <a:fillRect/>
          </a:stretch>
        </p:blipFill>
        <p:spPr>
          <a:xfrm>
            <a:off x="179512" y="1052736"/>
            <a:ext cx="8424936" cy="5607637"/>
          </a:xfrm>
          <a:prstGeom prst="rect">
            <a:avLst/>
          </a:prstGeom>
        </p:spPr>
      </p:pic>
      <p:pic>
        <p:nvPicPr>
          <p:cNvPr id="4" name="Рисунок 3" descr="1226029756_10.jpg"/>
          <p:cNvPicPr>
            <a:picLocks noChangeAspect="1"/>
          </p:cNvPicPr>
          <p:nvPr/>
        </p:nvPicPr>
        <p:blipFill>
          <a:blip r:embed="rId3" cstate="print"/>
          <a:stretch>
            <a:fillRect/>
          </a:stretch>
        </p:blipFill>
        <p:spPr>
          <a:xfrm>
            <a:off x="1115616" y="620688"/>
            <a:ext cx="7621365" cy="5735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30" presetClass="entr" presetSubtype="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400" decel="100000"/>
                                        <p:tgtEl>
                                          <p:spTgt spid="4"/>
                                        </p:tgtEl>
                                      </p:cBhvr>
                                    </p:animEffect>
                                    <p:anim calcmode="lin" valueType="num">
                                      <p:cBhvr>
                                        <p:cTn id="15" dur="400" decel="100000" fill="hold"/>
                                        <p:tgtEl>
                                          <p:spTgt spid="4"/>
                                        </p:tgtEl>
                                        <p:attrNameLst>
                                          <p:attrName>style.rotation</p:attrName>
                                        </p:attrNameLst>
                                      </p:cBhvr>
                                      <p:tavLst>
                                        <p:tav tm="0">
                                          <p:val>
                                            <p:fltVal val="-90"/>
                                          </p:val>
                                        </p:tav>
                                        <p:tav tm="100000">
                                          <p:val>
                                            <p:fltVal val="0"/>
                                          </p:val>
                                        </p:tav>
                                      </p:tavLst>
                                    </p:anim>
                                    <p:anim calcmode="lin" valueType="num">
                                      <p:cBhvr>
                                        <p:cTn id="16" dur="400" decel="100000" fill="hold"/>
                                        <p:tgtEl>
                                          <p:spTgt spid="4"/>
                                        </p:tgtEl>
                                        <p:attrNameLst>
                                          <p:attrName>ppt_x</p:attrName>
                                        </p:attrNameLst>
                                      </p:cBhvr>
                                      <p:tavLst>
                                        <p:tav tm="0">
                                          <p:val>
                                            <p:strVal val="#ppt_x+0.4"/>
                                          </p:val>
                                        </p:tav>
                                        <p:tav tm="100000">
                                          <p:val>
                                            <p:strVal val="#ppt_x-0.05"/>
                                          </p:val>
                                        </p:tav>
                                      </p:tavLst>
                                    </p:anim>
                                    <p:anim calcmode="lin" valueType="num">
                                      <p:cBhvr>
                                        <p:cTn id="17" dur="400" decel="100000" fill="hold"/>
                                        <p:tgtEl>
                                          <p:spTgt spid="4"/>
                                        </p:tgtEl>
                                        <p:attrNameLst>
                                          <p:attrName>ppt_y</p:attrName>
                                        </p:attrNameLst>
                                      </p:cBhvr>
                                      <p:tavLst>
                                        <p:tav tm="0">
                                          <p:val>
                                            <p:strVal val="#ppt_y-0.4"/>
                                          </p:val>
                                        </p:tav>
                                        <p:tav tm="100000">
                                          <p:val>
                                            <p:strVal val="#ppt_y+0.1"/>
                                          </p:val>
                                        </p:tav>
                                      </p:tavLst>
                                    </p:anim>
                                    <p:anim calcmode="lin" valueType="num">
                                      <p:cBhvr>
                                        <p:cTn id="18"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9"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72615-1.jpg"/>
          <p:cNvPicPr>
            <a:picLocks noChangeAspect="1"/>
          </p:cNvPicPr>
          <p:nvPr/>
        </p:nvPicPr>
        <p:blipFill>
          <a:blip r:embed="rId2" cstate="print"/>
          <a:stretch>
            <a:fillRect/>
          </a:stretch>
        </p:blipFill>
        <p:spPr>
          <a:xfrm>
            <a:off x="-180528" y="0"/>
            <a:ext cx="3528393" cy="5112569"/>
          </a:xfrm>
          <a:prstGeom prst="rect">
            <a:avLst/>
          </a:prstGeom>
        </p:spPr>
      </p:pic>
      <p:sp>
        <p:nvSpPr>
          <p:cNvPr id="3" name="Прямоугольник 2"/>
          <p:cNvSpPr/>
          <p:nvPr/>
        </p:nvSpPr>
        <p:spPr>
          <a:xfrm>
            <a:off x="3707904" y="620688"/>
            <a:ext cx="4572000" cy="3046988"/>
          </a:xfrm>
          <a:prstGeom prst="rect">
            <a:avLst/>
          </a:prstGeom>
        </p:spPr>
        <p:txBody>
          <a:bodyPr wrap="square">
            <a:spAutoFit/>
          </a:bodyPr>
          <a:lstStyle/>
          <a:p>
            <a:r>
              <a:rPr lang="ru-RU" sz="2400" b="1" dirty="0" err="1" smtClean="0"/>
              <a:t>Кам'яне</a:t>
            </a:r>
            <a:r>
              <a:rPr lang="ru-RU" sz="2400" b="1" dirty="0" smtClean="0"/>
              <a:t> </a:t>
            </a:r>
            <a:r>
              <a:rPr lang="ru-RU" sz="2400" b="1" dirty="0" err="1" smtClean="0"/>
              <a:t>вугілля</a:t>
            </a:r>
            <a:r>
              <a:rPr lang="ru-RU" sz="2400" dirty="0" smtClean="0"/>
              <a:t> – </a:t>
            </a:r>
            <a:r>
              <a:rPr lang="ru-RU" sz="2400" dirty="0" err="1" smtClean="0"/>
              <a:t>осадова</a:t>
            </a:r>
            <a:r>
              <a:rPr lang="ru-RU" sz="2400" dirty="0" smtClean="0"/>
              <a:t> порода, яка </a:t>
            </a:r>
            <a:r>
              <a:rPr lang="ru-RU" sz="2400" dirty="0" err="1" smtClean="0"/>
              <a:t>є</a:t>
            </a:r>
            <a:r>
              <a:rPr lang="ru-RU" sz="2400" dirty="0" smtClean="0"/>
              <a:t> продуктом </a:t>
            </a:r>
            <a:r>
              <a:rPr lang="ru-RU" sz="2400" dirty="0" err="1" smtClean="0"/>
              <a:t>глибокого</a:t>
            </a:r>
            <a:r>
              <a:rPr lang="ru-RU" sz="2400" dirty="0" smtClean="0"/>
              <a:t> </a:t>
            </a:r>
            <a:r>
              <a:rPr lang="ru-RU" sz="2400" dirty="0" err="1" smtClean="0"/>
              <a:t>розкладання</a:t>
            </a:r>
            <a:r>
              <a:rPr lang="ru-RU" sz="2400" dirty="0" smtClean="0"/>
              <a:t> </a:t>
            </a:r>
            <a:r>
              <a:rPr lang="ru-RU" sz="2400" dirty="0" err="1" smtClean="0"/>
              <a:t>залишків</a:t>
            </a:r>
            <a:r>
              <a:rPr lang="ru-RU" sz="2400" dirty="0" smtClean="0"/>
              <a:t> </a:t>
            </a:r>
            <a:r>
              <a:rPr lang="ru-RU" sz="2400" dirty="0" err="1" smtClean="0"/>
              <a:t>рослин</a:t>
            </a:r>
            <a:r>
              <a:rPr lang="ru-RU" sz="2400" dirty="0" smtClean="0"/>
              <a:t> (</a:t>
            </a:r>
            <a:r>
              <a:rPr lang="ru-RU" sz="2400" dirty="0" err="1" smtClean="0"/>
              <a:t>деревовидних</a:t>
            </a:r>
            <a:r>
              <a:rPr lang="ru-RU" sz="2400" dirty="0" smtClean="0"/>
              <a:t> </a:t>
            </a:r>
            <a:r>
              <a:rPr lang="ru-RU" sz="2400" dirty="0" err="1" smtClean="0"/>
              <a:t>папоротей</a:t>
            </a:r>
            <a:r>
              <a:rPr lang="ru-RU" sz="2400" dirty="0" smtClean="0"/>
              <a:t>, </a:t>
            </a:r>
            <a:r>
              <a:rPr lang="ru-RU" sz="2400" dirty="0" err="1" smtClean="0"/>
              <a:t>хвощів</a:t>
            </a:r>
            <a:r>
              <a:rPr lang="ru-RU" sz="2400" dirty="0" smtClean="0"/>
              <a:t> </a:t>
            </a:r>
            <a:r>
              <a:rPr lang="ru-RU" sz="2400" dirty="0" err="1" smtClean="0"/>
              <a:t>і</a:t>
            </a:r>
            <a:r>
              <a:rPr lang="ru-RU" sz="2400" dirty="0" smtClean="0"/>
              <a:t> </a:t>
            </a:r>
            <a:r>
              <a:rPr lang="ru-RU" sz="2400" dirty="0" err="1" smtClean="0"/>
              <a:t>плаунів</a:t>
            </a:r>
            <a:r>
              <a:rPr lang="ru-RU" sz="2400" dirty="0" smtClean="0"/>
              <a:t>, а </a:t>
            </a:r>
            <a:r>
              <a:rPr lang="ru-RU" sz="2400" dirty="0" err="1" smtClean="0"/>
              <a:t>також</a:t>
            </a:r>
            <a:r>
              <a:rPr lang="ru-RU" sz="2400" dirty="0" smtClean="0"/>
              <a:t> перших </a:t>
            </a:r>
            <a:r>
              <a:rPr lang="ru-RU" sz="2400" dirty="0" err="1" smtClean="0"/>
              <a:t>голонасінних</a:t>
            </a:r>
            <a:r>
              <a:rPr lang="ru-RU" sz="2400" dirty="0" smtClean="0"/>
              <a:t> </a:t>
            </a:r>
            <a:r>
              <a:rPr lang="ru-RU" sz="2400" dirty="0" err="1" smtClean="0"/>
              <a:t>рослин</a:t>
            </a:r>
            <a:r>
              <a:rPr lang="ru-RU" sz="2400" dirty="0" smtClean="0"/>
              <a:t>). </a:t>
            </a:r>
            <a:endParaRPr lang="ru-RU" sz="2400" dirty="0"/>
          </a:p>
        </p:txBody>
      </p:sp>
      <p:sp>
        <p:nvSpPr>
          <p:cNvPr id="4" name="Прямоугольник 3"/>
          <p:cNvSpPr/>
          <p:nvPr/>
        </p:nvSpPr>
        <p:spPr>
          <a:xfrm>
            <a:off x="3707904" y="3861048"/>
            <a:ext cx="5004048" cy="2123658"/>
          </a:xfrm>
          <a:prstGeom prst="rect">
            <a:avLst/>
          </a:prstGeom>
        </p:spPr>
        <p:txBody>
          <a:bodyPr wrap="square">
            <a:spAutoFit/>
          </a:bodyPr>
          <a:lstStyle/>
          <a:p>
            <a:r>
              <a:rPr lang="ru-RU" sz="2200" dirty="0" smtClean="0"/>
              <a:t>За </a:t>
            </a:r>
            <a:r>
              <a:rPr lang="ru-RU" sz="2200" dirty="0" err="1" smtClean="0"/>
              <a:t>хімічним</a:t>
            </a:r>
            <a:r>
              <a:rPr lang="ru-RU" sz="2200" dirty="0" smtClean="0"/>
              <a:t> складом – </a:t>
            </a:r>
            <a:r>
              <a:rPr lang="ru-RU" sz="2200" i="1" dirty="0" err="1" smtClean="0"/>
              <a:t>це</a:t>
            </a:r>
            <a:r>
              <a:rPr lang="ru-RU" sz="2200" i="1" dirty="0" smtClean="0"/>
              <a:t> </a:t>
            </a:r>
            <a:r>
              <a:rPr lang="ru-RU" sz="2200" i="1" dirty="0" err="1" smtClean="0"/>
              <a:t>суміш</a:t>
            </a:r>
            <a:r>
              <a:rPr lang="ru-RU" sz="2200" i="1" dirty="0" smtClean="0"/>
              <a:t> </a:t>
            </a:r>
            <a:r>
              <a:rPr lang="ru-RU" sz="2200" i="1" dirty="0" err="1" smtClean="0"/>
              <a:t>високомолекулярних</a:t>
            </a:r>
            <a:r>
              <a:rPr lang="ru-RU" sz="2200" i="1" dirty="0" smtClean="0"/>
              <a:t> </a:t>
            </a:r>
            <a:r>
              <a:rPr lang="ru-RU" sz="2200" i="1" dirty="0" err="1" smtClean="0"/>
              <a:t>поліциклічних</a:t>
            </a:r>
            <a:r>
              <a:rPr lang="ru-RU" sz="2200" i="1" dirty="0" smtClean="0"/>
              <a:t> </a:t>
            </a:r>
            <a:r>
              <a:rPr lang="ru-RU" sz="2200" i="1" dirty="0" err="1" smtClean="0"/>
              <a:t>ароматичних</a:t>
            </a:r>
            <a:r>
              <a:rPr lang="ru-RU" sz="2200" i="1" dirty="0" smtClean="0"/>
              <a:t> </a:t>
            </a:r>
            <a:r>
              <a:rPr lang="ru-RU" sz="2200" i="1" dirty="0" err="1" smtClean="0"/>
              <a:t>сполук</a:t>
            </a:r>
            <a:r>
              <a:rPr lang="ru-RU" sz="2200" dirty="0" smtClean="0"/>
              <a:t> </a:t>
            </a:r>
            <a:r>
              <a:rPr lang="ru-RU" sz="2200" dirty="0" err="1" smtClean="0"/>
              <a:t>з</a:t>
            </a:r>
            <a:r>
              <a:rPr lang="ru-RU" sz="2200" dirty="0" smtClean="0"/>
              <a:t> </a:t>
            </a:r>
            <a:r>
              <a:rPr lang="ru-RU" sz="2200" dirty="0" err="1" smtClean="0"/>
              <a:t>високою</a:t>
            </a:r>
            <a:r>
              <a:rPr lang="ru-RU" sz="2200" dirty="0" smtClean="0"/>
              <a:t> </a:t>
            </a:r>
            <a:r>
              <a:rPr lang="ru-RU" sz="2200" dirty="0" err="1" smtClean="0"/>
              <a:t>масовою</a:t>
            </a:r>
            <a:r>
              <a:rPr lang="ru-RU" sz="2200" dirty="0" smtClean="0"/>
              <a:t> </a:t>
            </a:r>
            <a:r>
              <a:rPr lang="ru-RU" sz="2200" dirty="0" err="1" smtClean="0"/>
              <a:t>часткою</a:t>
            </a:r>
            <a:r>
              <a:rPr lang="ru-RU" sz="2200" dirty="0" smtClean="0"/>
              <a:t> </a:t>
            </a:r>
            <a:r>
              <a:rPr lang="ru-RU" sz="2200" dirty="0" err="1" smtClean="0"/>
              <a:t>вуглецю</a:t>
            </a:r>
            <a:r>
              <a:rPr lang="ru-RU" sz="2200" dirty="0" smtClean="0"/>
              <a:t>, а </a:t>
            </a:r>
            <a:r>
              <a:rPr lang="ru-RU" sz="2200" dirty="0" err="1" smtClean="0"/>
              <a:t>також</a:t>
            </a:r>
            <a:r>
              <a:rPr lang="ru-RU" sz="2200" dirty="0" smtClean="0"/>
              <a:t> води </a:t>
            </a:r>
            <a:r>
              <a:rPr lang="ru-RU" sz="2200" dirty="0" err="1" smtClean="0"/>
              <a:t>і</a:t>
            </a:r>
            <a:r>
              <a:rPr lang="ru-RU" sz="2200" dirty="0" smtClean="0"/>
              <a:t> </a:t>
            </a:r>
            <a:r>
              <a:rPr lang="ru-RU" sz="2200" dirty="0" err="1" smtClean="0"/>
              <a:t>летких</a:t>
            </a:r>
            <a:r>
              <a:rPr lang="ru-RU" sz="2200" dirty="0" smtClean="0"/>
              <a:t> </a:t>
            </a:r>
            <a:r>
              <a:rPr lang="ru-RU" sz="2200" dirty="0" err="1" smtClean="0"/>
              <a:t>речовин</a:t>
            </a:r>
            <a:r>
              <a:rPr lang="ru-RU" sz="2200" dirty="0" smtClean="0"/>
              <a:t> </a:t>
            </a:r>
            <a:r>
              <a:rPr lang="ru-RU" sz="2200" dirty="0" err="1" smtClean="0"/>
              <a:t>з</a:t>
            </a:r>
            <a:r>
              <a:rPr lang="ru-RU" sz="2200" dirty="0" smtClean="0"/>
              <a:t> невеликими </a:t>
            </a:r>
            <a:r>
              <a:rPr lang="ru-RU" sz="2200" dirty="0" err="1" smtClean="0"/>
              <a:t>кількостями</a:t>
            </a:r>
            <a:r>
              <a:rPr lang="ru-RU" sz="2200" dirty="0" smtClean="0"/>
              <a:t> </a:t>
            </a:r>
            <a:r>
              <a:rPr lang="ru-RU" sz="2200" dirty="0" err="1" smtClean="0"/>
              <a:t>мінеральних</a:t>
            </a:r>
            <a:r>
              <a:rPr lang="ru-RU" sz="2200" dirty="0" smtClean="0"/>
              <a:t> </a:t>
            </a:r>
            <a:r>
              <a:rPr lang="ru-RU" sz="2200" dirty="0" err="1" smtClean="0"/>
              <a:t>домішок</a:t>
            </a:r>
            <a:r>
              <a:rPr lang="ru-RU" sz="2200" dirty="0" smtClean="0"/>
              <a:t>. </a:t>
            </a:r>
            <a:endParaRPr lang="ru-RU"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352928" cy="830997"/>
          </a:xfrm>
          <a:prstGeom prst="rect">
            <a:avLst/>
          </a:prstGeom>
        </p:spPr>
        <p:txBody>
          <a:bodyPr wrap="square">
            <a:spAutoFit/>
          </a:bodyPr>
          <a:lstStyle/>
          <a:p>
            <a:r>
              <a:rPr lang="uk-UA" sz="2400" dirty="0" smtClean="0"/>
              <a:t>Кам'яне вугілля можна поділити на три види залежно від його основного компоненту – органічної речовини:</a:t>
            </a:r>
            <a:endParaRPr lang="ru-RU" sz="2400" dirty="0"/>
          </a:p>
        </p:txBody>
      </p:sp>
      <p:sp>
        <p:nvSpPr>
          <p:cNvPr id="3" name="Скругленный прямоугольник 2"/>
          <p:cNvSpPr/>
          <p:nvPr/>
        </p:nvSpPr>
        <p:spPr>
          <a:xfrm>
            <a:off x="539552" y="1772816"/>
            <a:ext cx="244827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err="1" smtClean="0"/>
              <a:t>гумоліт</a:t>
            </a:r>
            <a:endParaRPr lang="ru-RU" sz="4000" dirty="0"/>
          </a:p>
        </p:txBody>
      </p:sp>
      <p:sp>
        <p:nvSpPr>
          <p:cNvPr id="4" name="Скругленный прямоугольник 3"/>
          <p:cNvSpPr/>
          <p:nvPr/>
        </p:nvSpPr>
        <p:spPr>
          <a:xfrm>
            <a:off x="3275856" y="1772816"/>
            <a:ext cx="244827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сапропеліт</a:t>
            </a:r>
            <a:endParaRPr lang="ru-RU" sz="3200" dirty="0"/>
          </a:p>
        </p:txBody>
      </p:sp>
      <p:sp>
        <p:nvSpPr>
          <p:cNvPr id="5" name="Скругленный прямоугольник 4"/>
          <p:cNvSpPr/>
          <p:nvPr/>
        </p:nvSpPr>
        <p:spPr>
          <a:xfrm>
            <a:off x="6084168" y="1772816"/>
            <a:ext cx="2592288"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err="1" smtClean="0"/>
              <a:t>сапрогумоліт</a:t>
            </a:r>
            <a:endParaRPr lang="ru-RU" sz="2800" dirty="0"/>
          </a:p>
        </p:txBody>
      </p:sp>
      <p:sp>
        <p:nvSpPr>
          <p:cNvPr id="6" name="Прямоугольник 5"/>
          <p:cNvSpPr/>
          <p:nvPr/>
        </p:nvSpPr>
        <p:spPr>
          <a:xfrm>
            <a:off x="899592" y="4941168"/>
            <a:ext cx="7560840" cy="646331"/>
          </a:xfrm>
          <a:prstGeom prst="rect">
            <a:avLst/>
          </a:prstGeom>
        </p:spPr>
        <p:txBody>
          <a:bodyPr wrap="square">
            <a:spAutoFit/>
          </a:bodyPr>
          <a:lstStyle/>
          <a:p>
            <a:r>
              <a:rPr lang="ru-RU" dirty="0" err="1" smtClean="0"/>
              <a:t>Найчастіше</a:t>
            </a:r>
            <a:r>
              <a:rPr lang="ru-RU" dirty="0" smtClean="0"/>
              <a:t> </a:t>
            </a:r>
            <a:r>
              <a:rPr lang="ru-RU" dirty="0" err="1" smtClean="0"/>
              <a:t>зустрічається</a:t>
            </a:r>
            <a:r>
              <a:rPr lang="ru-RU" dirty="0" smtClean="0"/>
              <a:t> </a:t>
            </a:r>
            <a:r>
              <a:rPr lang="ru-RU" dirty="0" err="1" smtClean="0"/>
              <a:t>гумоліт</a:t>
            </a:r>
            <a:r>
              <a:rPr lang="ru-RU" dirty="0" smtClean="0"/>
              <a:t>, </a:t>
            </a:r>
            <a:r>
              <a:rPr lang="ru-RU" dirty="0" err="1" smtClean="0"/>
              <a:t>базовим</a:t>
            </a:r>
            <a:r>
              <a:rPr lang="ru-RU" dirty="0" smtClean="0"/>
              <a:t> </a:t>
            </a:r>
            <a:r>
              <a:rPr lang="ru-RU" dirty="0" err="1" smtClean="0"/>
              <a:t>матеріалом</a:t>
            </a:r>
            <a:r>
              <a:rPr lang="ru-RU" dirty="0" smtClean="0"/>
              <a:t> </a:t>
            </a:r>
            <a:r>
              <a:rPr lang="ru-RU" dirty="0" err="1" smtClean="0"/>
              <a:t>якого</a:t>
            </a:r>
            <a:r>
              <a:rPr lang="ru-RU" dirty="0" smtClean="0"/>
              <a:t> </a:t>
            </a:r>
            <a:r>
              <a:rPr lang="ru-RU" dirty="0" err="1" smtClean="0"/>
              <a:t>були</a:t>
            </a:r>
            <a:r>
              <a:rPr lang="ru-RU" dirty="0" smtClean="0"/>
              <a:t> останки </a:t>
            </a:r>
            <a:r>
              <a:rPr lang="ru-RU" dirty="0" err="1" smtClean="0"/>
              <a:t>вищих</a:t>
            </a:r>
            <a:r>
              <a:rPr lang="ru-RU" dirty="0" smtClean="0"/>
              <a:t> </a:t>
            </a:r>
            <a:r>
              <a:rPr lang="ru-RU" dirty="0" err="1" smtClean="0"/>
              <a:t>рослин</a:t>
            </a: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360"/>
                                          </p:val>
                                        </p:tav>
                                        <p:tav tm="100000">
                                          <p:val>
                                            <p:fltVal val="0"/>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548680"/>
            <a:ext cx="1550424" cy="523220"/>
          </a:xfrm>
          <a:prstGeom prst="rect">
            <a:avLst/>
          </a:prstGeom>
        </p:spPr>
        <p:txBody>
          <a:bodyPr wrap="none">
            <a:spAutoFit/>
          </a:bodyPr>
          <a:lstStyle/>
          <a:p>
            <a:r>
              <a:rPr lang="ru-RU" sz="2800" b="1" dirty="0" err="1" smtClean="0"/>
              <a:t>Історія</a:t>
            </a:r>
            <a:endParaRPr lang="ru-RU" sz="2800" dirty="0"/>
          </a:p>
        </p:txBody>
      </p:sp>
      <p:sp>
        <p:nvSpPr>
          <p:cNvPr id="3" name="Прямоугольник 2"/>
          <p:cNvSpPr/>
          <p:nvPr/>
        </p:nvSpPr>
        <p:spPr>
          <a:xfrm>
            <a:off x="359024" y="1010245"/>
            <a:ext cx="8784976" cy="5847755"/>
          </a:xfrm>
          <a:prstGeom prst="rect">
            <a:avLst/>
          </a:prstGeom>
        </p:spPr>
        <p:txBody>
          <a:bodyPr wrap="square">
            <a:spAutoFit/>
          </a:bodyPr>
          <a:lstStyle/>
          <a:p>
            <a:r>
              <a:rPr lang="uk-UA" sz="2200" dirty="0" smtClean="0"/>
              <a:t>Практично неможливо встановити точну дату, але десятки тисяч років тому людина, вперше познайомившись із кам'яним </a:t>
            </a:r>
            <a:r>
              <a:rPr lang="uk-UA" sz="2200" dirty="0" smtClean="0"/>
              <a:t>вугіллям. </a:t>
            </a:r>
            <a:r>
              <a:rPr lang="uk-UA" sz="2200" dirty="0" smtClean="0"/>
              <a:t>Так, археологи знайшли доісторичні розробки покладів вугілля. Відомо, що з кам'яним вугіллям люди були знайомі в період древньої культури, але факти про його використання відсутні. Пізніше, в Римі, робилися спроби знайти шляхи його використання, але лише в часи Аристотеля з'явився опис деяких фізичних властивостей вугілля, а в 315 році до н.е. його учень описує вугілля як горючий матеріал і називає його «</a:t>
            </a:r>
            <a:r>
              <a:rPr lang="uk-UA" sz="2200" dirty="0" err="1" smtClean="0"/>
              <a:t>антраксом</a:t>
            </a:r>
            <a:r>
              <a:rPr lang="uk-UA" sz="2200" dirty="0" smtClean="0"/>
              <a:t>» (пізніше з'явилася назва «антрацит»). Застосування вугілля в середні віки як палива для жител заборонялося через кіптяву і поганий запах. Проте, потреба в паливі привела до необхідності його використання, про що свідчить перший документ про розробку кам'яного вугілля, випущений в Англії у 1239 році. У XIII столітті кам'яне вугілля почали застосовувати для цієї мети в Бельгії, а в XIV столітті – у Франції та Німеччині.</a:t>
            </a:r>
            <a:endParaRPr lang="ru-RU"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4572000" cy="4832092"/>
          </a:xfrm>
          <a:prstGeom prst="rect">
            <a:avLst/>
          </a:prstGeom>
        </p:spPr>
        <p:txBody>
          <a:bodyPr>
            <a:spAutoFit/>
          </a:bodyPr>
          <a:lstStyle/>
          <a:p>
            <a:r>
              <a:rPr lang="ru-RU" sz="2200" dirty="0" smtClean="0"/>
              <a:t>В </a:t>
            </a:r>
            <a:r>
              <a:rPr lang="ru-RU" sz="2200" dirty="0" err="1" smtClean="0"/>
              <a:t>результаті</a:t>
            </a:r>
            <a:r>
              <a:rPr lang="ru-RU" sz="2200" dirty="0" smtClean="0"/>
              <a:t> </a:t>
            </a:r>
            <a:r>
              <a:rPr lang="ru-RU" sz="2200" dirty="0" err="1" smtClean="0"/>
              <a:t>промислової</a:t>
            </a:r>
            <a:r>
              <a:rPr lang="ru-RU" sz="2200" dirty="0" smtClean="0"/>
              <a:t> </a:t>
            </a:r>
            <a:r>
              <a:rPr lang="ru-RU" sz="2200" dirty="0" err="1" smtClean="0"/>
              <a:t>революції</a:t>
            </a:r>
            <a:r>
              <a:rPr lang="ru-RU" sz="2200" dirty="0" smtClean="0"/>
              <a:t> XVIII </a:t>
            </a:r>
            <a:r>
              <a:rPr lang="ru-RU" sz="2200" dirty="0" err="1" smtClean="0"/>
              <a:t>століття</a:t>
            </a:r>
            <a:r>
              <a:rPr lang="ru-RU" sz="2200" dirty="0" smtClean="0"/>
              <a:t> </a:t>
            </a:r>
            <a:r>
              <a:rPr lang="ru-RU" sz="2200" dirty="0" err="1" smtClean="0"/>
              <a:t>була</a:t>
            </a:r>
            <a:r>
              <a:rPr lang="ru-RU" sz="2200" dirty="0" smtClean="0"/>
              <a:t> </a:t>
            </a:r>
            <a:r>
              <a:rPr lang="ru-RU" sz="2200" dirty="0" err="1" smtClean="0"/>
              <a:t>розроблена</a:t>
            </a:r>
            <a:r>
              <a:rPr lang="ru-RU" sz="2200" dirty="0" smtClean="0"/>
              <a:t> </a:t>
            </a:r>
            <a:r>
              <a:rPr lang="ru-RU" sz="2200" dirty="0" err="1" smtClean="0"/>
              <a:t>парова</a:t>
            </a:r>
            <a:r>
              <a:rPr lang="ru-RU" sz="2200" dirty="0" smtClean="0"/>
              <a:t> машина Уайта, яка дозволила </a:t>
            </a:r>
            <a:r>
              <a:rPr lang="ru-RU" sz="2200" dirty="0" err="1" smtClean="0"/>
              <a:t>розміщувати</a:t>
            </a:r>
            <a:r>
              <a:rPr lang="ru-RU" sz="2200" dirty="0" smtClean="0"/>
              <a:t> </a:t>
            </a:r>
            <a:r>
              <a:rPr lang="ru-RU" sz="2200" dirty="0" err="1" smtClean="0"/>
              <a:t>підприємства</a:t>
            </a:r>
            <a:r>
              <a:rPr lang="ru-RU" sz="2200" dirty="0" smtClean="0"/>
              <a:t> </a:t>
            </a:r>
            <a:r>
              <a:rPr lang="ru-RU" sz="2200" dirty="0" err="1" smtClean="0"/>
              <a:t>поблизу</a:t>
            </a:r>
            <a:r>
              <a:rPr lang="ru-RU" sz="2200" dirty="0" smtClean="0"/>
              <a:t> </a:t>
            </a:r>
            <a:r>
              <a:rPr lang="ru-RU" sz="2200" dirty="0" err="1" smtClean="0"/>
              <a:t>джерел</a:t>
            </a:r>
            <a:r>
              <a:rPr lang="ru-RU" sz="2200" dirty="0" smtClean="0"/>
              <a:t> </a:t>
            </a:r>
            <a:r>
              <a:rPr lang="ru-RU" sz="2200" dirty="0" err="1" smtClean="0"/>
              <a:t>сировини</a:t>
            </a:r>
            <a:r>
              <a:rPr lang="ru-RU" sz="2200" dirty="0" smtClean="0"/>
              <a:t> </a:t>
            </a:r>
            <a:r>
              <a:rPr lang="ru-RU" sz="2200" dirty="0" err="1" smtClean="0"/>
              <a:t>і</a:t>
            </a:r>
            <a:r>
              <a:rPr lang="ru-RU" sz="2200" dirty="0" smtClean="0"/>
              <a:t> </a:t>
            </a:r>
            <a:r>
              <a:rPr lang="ru-RU" sz="2200" dirty="0" err="1" smtClean="0"/>
              <a:t>ринків</a:t>
            </a:r>
            <a:r>
              <a:rPr lang="ru-RU" sz="2200" dirty="0" smtClean="0"/>
              <a:t> </a:t>
            </a:r>
            <a:r>
              <a:rPr lang="ru-RU" sz="2200" dirty="0" err="1" smtClean="0"/>
              <a:t>збуту</a:t>
            </a:r>
            <a:r>
              <a:rPr lang="ru-RU" sz="2200" dirty="0" smtClean="0"/>
              <a:t>, а не </a:t>
            </a:r>
            <a:r>
              <a:rPr lang="ru-RU" sz="2200" dirty="0" err="1" smtClean="0"/>
              <a:t>тільки</a:t>
            </a:r>
            <a:r>
              <a:rPr lang="ru-RU" sz="2200" dirty="0" smtClean="0"/>
              <a:t> по берегах великих </a:t>
            </a:r>
            <a:r>
              <a:rPr lang="ru-RU" sz="2200" dirty="0" err="1" smtClean="0"/>
              <a:t>водойм</a:t>
            </a:r>
            <a:r>
              <a:rPr lang="ru-RU" sz="2200" dirty="0" smtClean="0"/>
              <a:t>, </a:t>
            </a:r>
            <a:r>
              <a:rPr lang="ru-RU" sz="2200" dirty="0" err="1" smtClean="0"/>
              <a:t>що</a:t>
            </a:r>
            <a:r>
              <a:rPr lang="ru-RU" sz="2200" dirty="0" smtClean="0"/>
              <a:t> </a:t>
            </a:r>
            <a:r>
              <a:rPr lang="ru-RU" sz="2200" dirty="0" err="1" smtClean="0"/>
              <a:t>використовувалися</a:t>
            </a:r>
            <a:r>
              <a:rPr lang="ru-RU" sz="2200" dirty="0" smtClean="0"/>
              <a:t> як </a:t>
            </a:r>
            <a:r>
              <a:rPr lang="ru-RU" sz="2200" dirty="0" err="1" smtClean="0"/>
              <a:t>джерела</a:t>
            </a:r>
            <a:r>
              <a:rPr lang="ru-RU" sz="2200" dirty="0" smtClean="0"/>
              <a:t> </a:t>
            </a:r>
            <a:r>
              <a:rPr lang="ru-RU" sz="2200" dirty="0" err="1" smtClean="0"/>
              <a:t>енергії</a:t>
            </a:r>
            <a:r>
              <a:rPr lang="ru-RU" sz="2200" dirty="0" smtClean="0"/>
              <a:t>. У </a:t>
            </a:r>
            <a:r>
              <a:rPr lang="ru-RU" sz="2200" dirty="0" err="1" smtClean="0"/>
              <a:t>цей</a:t>
            </a:r>
            <a:r>
              <a:rPr lang="ru-RU" sz="2200" dirty="0" smtClean="0"/>
              <a:t> </a:t>
            </a:r>
            <a:r>
              <a:rPr lang="ru-RU" sz="2200" dirty="0" err="1" smtClean="0"/>
              <a:t>період</a:t>
            </a:r>
            <a:r>
              <a:rPr lang="ru-RU" sz="2200" dirty="0" smtClean="0"/>
              <a:t> </a:t>
            </a:r>
            <a:r>
              <a:rPr lang="ru-RU" sz="2200" dirty="0" err="1" smtClean="0"/>
              <a:t>кам'яне</a:t>
            </a:r>
            <a:r>
              <a:rPr lang="ru-RU" sz="2200" dirty="0" smtClean="0"/>
              <a:t> </a:t>
            </a:r>
            <a:r>
              <a:rPr lang="ru-RU" sz="2200" dirty="0" err="1" smtClean="0"/>
              <a:t>вугілля</a:t>
            </a:r>
            <a:r>
              <a:rPr lang="ru-RU" sz="2200" dirty="0" smtClean="0"/>
              <a:t> стало </a:t>
            </a:r>
            <a:r>
              <a:rPr lang="ru-RU" sz="2200" dirty="0" err="1" smtClean="0"/>
              <a:t>основним</a:t>
            </a:r>
            <a:r>
              <a:rPr lang="ru-RU" sz="2200" dirty="0" smtClean="0"/>
              <a:t> </a:t>
            </a:r>
            <a:r>
              <a:rPr lang="ru-RU" sz="2200" dirty="0" err="1" smtClean="0"/>
              <a:t>енергоносієм</a:t>
            </a:r>
            <a:r>
              <a:rPr lang="ru-RU" sz="2200" dirty="0" smtClean="0"/>
              <a:t>, </a:t>
            </a:r>
            <a:r>
              <a:rPr lang="ru-RU" sz="2200" dirty="0" err="1" smtClean="0"/>
              <a:t>необхідним</a:t>
            </a:r>
            <a:r>
              <a:rPr lang="ru-RU" sz="2200" dirty="0" smtClean="0"/>
              <a:t> для </a:t>
            </a:r>
            <a:r>
              <a:rPr lang="ru-RU" sz="2200" dirty="0" err="1" smtClean="0"/>
              <a:t>розвитку</a:t>
            </a:r>
            <a:r>
              <a:rPr lang="ru-RU" sz="2200" dirty="0" smtClean="0"/>
              <a:t> </a:t>
            </a:r>
            <a:r>
              <a:rPr lang="ru-RU" sz="2200" dirty="0" err="1" smtClean="0"/>
              <a:t>промисловості</a:t>
            </a:r>
            <a:r>
              <a:rPr lang="ru-RU" sz="2200" dirty="0" smtClean="0"/>
              <a:t> </a:t>
            </a:r>
            <a:r>
              <a:rPr lang="ru-RU" sz="2200" dirty="0" err="1" smtClean="0"/>
              <a:t>і</a:t>
            </a:r>
            <a:r>
              <a:rPr lang="ru-RU" sz="2200" dirty="0" smtClean="0"/>
              <a:t> транспорту. </a:t>
            </a:r>
            <a:endParaRPr lang="ru-RU" sz="2200" dirty="0"/>
          </a:p>
        </p:txBody>
      </p:sp>
      <p:pic>
        <p:nvPicPr>
          <p:cNvPr id="5" name="Рисунок 4" descr="HnRu3v7Ac8s.jpg"/>
          <p:cNvPicPr>
            <a:picLocks noChangeAspect="1"/>
          </p:cNvPicPr>
          <p:nvPr/>
        </p:nvPicPr>
        <p:blipFill>
          <a:blip r:embed="rId2" cstate="print"/>
          <a:stretch>
            <a:fillRect/>
          </a:stretch>
        </p:blipFill>
        <p:spPr>
          <a:xfrm>
            <a:off x="4530019" y="620688"/>
            <a:ext cx="4613981" cy="4437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620688"/>
            <a:ext cx="6218369" cy="523220"/>
          </a:xfrm>
          <a:prstGeom prst="rect">
            <a:avLst/>
          </a:prstGeom>
        </p:spPr>
        <p:txBody>
          <a:bodyPr wrap="none">
            <a:spAutoFit/>
          </a:bodyPr>
          <a:lstStyle/>
          <a:p>
            <a:r>
              <a:rPr lang="uk-UA" sz="2800" b="1" dirty="0" smtClean="0"/>
              <a:t>Походження кам’яного вугілля</a:t>
            </a:r>
            <a:endParaRPr lang="ru-RU" sz="2800" dirty="0"/>
          </a:p>
        </p:txBody>
      </p:sp>
      <p:sp>
        <p:nvSpPr>
          <p:cNvPr id="3" name="Прямоугольник 2"/>
          <p:cNvSpPr/>
          <p:nvPr/>
        </p:nvSpPr>
        <p:spPr>
          <a:xfrm>
            <a:off x="467544" y="1052736"/>
            <a:ext cx="8496944" cy="4154984"/>
          </a:xfrm>
          <a:prstGeom prst="rect">
            <a:avLst/>
          </a:prstGeom>
        </p:spPr>
        <p:txBody>
          <a:bodyPr wrap="square">
            <a:spAutoFit/>
          </a:bodyPr>
          <a:lstStyle/>
          <a:p>
            <a:r>
              <a:rPr lang="uk-UA" sz="2200" dirty="0" smtClean="0"/>
              <a:t>Наука про генезис твердих горючих копалин на підставі численних фактів (виявлення у вугільних пластах відбитків листя, кори, стовбурів дерев, спор і т. д., використання ізотопного методу аналізу) незаперечно довела й обґрунтувала теорію про їх органічне походження. Разом з тим складність природних процесів вуглеутворення і вплив на ці процеси таких факторів, як клімат, умови середовища відкладення, температура, тиск, час та ін., привели до виділення хімічних, мікробіологічних і геологічних аспектів теорії генезису. Досі немає єдиної думки про те, які компоненти органічних речовин є вихідним матеріалом при утворенні різного вугілля, немає єдиної схеми і його генетичних перетворень. </a:t>
            </a:r>
            <a:endParaRPr lang="ru-RU"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90661117_ugol.jpg"/>
          <p:cNvPicPr>
            <a:picLocks noChangeAspect="1"/>
          </p:cNvPicPr>
          <p:nvPr/>
        </p:nvPicPr>
        <p:blipFill>
          <a:blip r:embed="rId2" cstate="print"/>
          <a:stretch>
            <a:fillRect/>
          </a:stretch>
        </p:blipFill>
        <p:spPr>
          <a:xfrm>
            <a:off x="179511" y="134634"/>
            <a:ext cx="8520947" cy="63907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052736"/>
            <a:ext cx="9145016" cy="2554545"/>
          </a:xfrm>
          <a:prstGeom prst="rect">
            <a:avLst/>
          </a:prstGeom>
        </p:spPr>
        <p:txBody>
          <a:bodyPr wrap="square">
            <a:spAutoFit/>
          </a:bodyPr>
          <a:lstStyle/>
          <a:p>
            <a:r>
              <a:rPr lang="ru-RU" sz="2200" dirty="0" err="1" smtClean="0"/>
              <a:t>Кам'яне</a:t>
            </a:r>
            <a:r>
              <a:rPr lang="ru-RU" sz="2200" dirty="0" smtClean="0"/>
              <a:t> </a:t>
            </a:r>
            <a:r>
              <a:rPr lang="ru-RU" sz="2200" dirty="0" err="1" smtClean="0"/>
              <a:t>вугілля</a:t>
            </a:r>
            <a:r>
              <a:rPr lang="ru-RU" sz="2200" dirty="0" smtClean="0"/>
              <a:t> - тверда горюча, </a:t>
            </a:r>
            <a:r>
              <a:rPr lang="ru-RU" sz="2200" dirty="0" err="1" smtClean="0"/>
              <a:t>корисна</a:t>
            </a:r>
            <a:r>
              <a:rPr lang="ru-RU" sz="2200" dirty="0" smtClean="0"/>
              <a:t> </a:t>
            </a:r>
            <a:r>
              <a:rPr lang="ru-RU" sz="2200" dirty="0" err="1" smtClean="0"/>
              <a:t>копалина</a:t>
            </a:r>
            <a:r>
              <a:rPr lang="ru-RU" sz="2200" dirty="0" smtClean="0"/>
              <a:t> </a:t>
            </a:r>
            <a:r>
              <a:rPr lang="ru-RU" sz="2200" dirty="0" err="1" smtClean="0"/>
              <a:t>рослинного</a:t>
            </a:r>
            <a:r>
              <a:rPr lang="ru-RU" sz="2200" dirty="0" smtClean="0"/>
              <a:t> </a:t>
            </a:r>
            <a:r>
              <a:rPr lang="ru-RU" sz="2200" dirty="0" err="1" smtClean="0"/>
              <a:t>походження</a:t>
            </a:r>
            <a:r>
              <a:rPr lang="ru-RU" sz="2200" dirty="0" smtClean="0"/>
              <a:t>.</a:t>
            </a:r>
            <a:r>
              <a:rPr lang="ru-RU" sz="2400" dirty="0" smtClean="0"/>
              <a:t> </a:t>
            </a:r>
            <a:r>
              <a:rPr lang="ru-RU" sz="2400" dirty="0" err="1" smtClean="0"/>
              <a:t>Найбільш</a:t>
            </a:r>
            <a:r>
              <a:rPr lang="ru-RU" sz="2400" dirty="0" smtClean="0"/>
              <a:t> </a:t>
            </a:r>
            <a:r>
              <a:rPr lang="ru-RU" sz="2400" dirty="0" err="1" smtClean="0"/>
              <a:t>важливі</a:t>
            </a:r>
            <a:r>
              <a:rPr lang="ru-RU" sz="2400" dirty="0" smtClean="0"/>
              <a:t> </a:t>
            </a:r>
            <a:r>
              <a:rPr lang="ru-RU" sz="2400" dirty="0" err="1" smtClean="0"/>
              <a:t>фізичні</a:t>
            </a:r>
            <a:r>
              <a:rPr lang="ru-RU" sz="2400" dirty="0" smtClean="0"/>
              <a:t> </a:t>
            </a:r>
            <a:r>
              <a:rPr lang="ru-RU" sz="2400" dirty="0" err="1" smtClean="0"/>
              <a:t>властивості</a:t>
            </a:r>
            <a:r>
              <a:rPr lang="ru-RU" sz="2400" dirty="0" smtClean="0"/>
              <a:t> </a:t>
            </a:r>
            <a:r>
              <a:rPr lang="ru-RU" sz="2400" dirty="0" err="1" smtClean="0"/>
              <a:t>вугілля</a:t>
            </a:r>
            <a:r>
              <a:rPr lang="ru-RU" sz="2400" dirty="0" smtClean="0"/>
              <a:t> - </a:t>
            </a:r>
            <a:r>
              <a:rPr lang="ru-RU" sz="2400" dirty="0" err="1" smtClean="0"/>
              <a:t>колір</a:t>
            </a:r>
            <a:r>
              <a:rPr lang="ru-RU" sz="2400" dirty="0" smtClean="0"/>
              <a:t>, </a:t>
            </a:r>
            <a:r>
              <a:rPr lang="ru-RU" sz="2400" dirty="0" err="1" smtClean="0"/>
              <a:t>блиск</a:t>
            </a:r>
            <a:r>
              <a:rPr lang="ru-RU" sz="2400" dirty="0" smtClean="0"/>
              <a:t>, </a:t>
            </a:r>
            <a:r>
              <a:rPr lang="ru-RU" sz="2400" dirty="0" err="1" smtClean="0"/>
              <a:t>здатність</a:t>
            </a:r>
            <a:r>
              <a:rPr lang="ru-RU" sz="2400" dirty="0" smtClean="0"/>
              <a:t> </a:t>
            </a:r>
            <a:r>
              <a:rPr lang="ru-RU" sz="2400" dirty="0" err="1" smtClean="0"/>
              <a:t>відбивати</a:t>
            </a:r>
            <a:r>
              <a:rPr lang="ru-RU" sz="2400" dirty="0" smtClean="0"/>
              <a:t> </a:t>
            </a:r>
            <a:r>
              <a:rPr lang="ru-RU" sz="2400" dirty="0" err="1" smtClean="0"/>
              <a:t>світло</a:t>
            </a:r>
            <a:r>
              <a:rPr lang="ru-RU" sz="2400" dirty="0" smtClean="0"/>
              <a:t>, </a:t>
            </a:r>
            <a:r>
              <a:rPr lang="ru-RU" sz="2400" dirty="0" err="1" smtClean="0"/>
              <a:t>щільність</a:t>
            </a:r>
            <a:r>
              <a:rPr lang="ru-RU" sz="2400" dirty="0" smtClean="0"/>
              <a:t>, </a:t>
            </a:r>
            <a:r>
              <a:rPr lang="ru-RU" sz="2400" dirty="0" err="1" smtClean="0"/>
              <a:t>твердість</a:t>
            </a:r>
            <a:r>
              <a:rPr lang="ru-RU" sz="2400" dirty="0" smtClean="0"/>
              <a:t>, </a:t>
            </a:r>
            <a:r>
              <a:rPr lang="ru-RU" sz="2400" dirty="0" err="1" smtClean="0"/>
              <a:t>крихкість</a:t>
            </a:r>
            <a:r>
              <a:rPr lang="ru-RU" sz="2400" dirty="0" smtClean="0"/>
              <a:t>.</a:t>
            </a:r>
            <a:r>
              <a:rPr lang="ru-RU" sz="2200" dirty="0" smtClean="0"/>
              <a:t> </a:t>
            </a:r>
            <a:r>
              <a:rPr lang="ru-RU" sz="2200" dirty="0" err="1" smtClean="0"/>
              <a:t>Він</a:t>
            </a:r>
            <a:r>
              <a:rPr lang="ru-RU" sz="2200" dirty="0" smtClean="0"/>
              <a:t> </a:t>
            </a:r>
            <a:r>
              <a:rPr lang="ru-RU" sz="2200" dirty="0" err="1" smtClean="0"/>
              <a:t>являє</a:t>
            </a:r>
            <a:r>
              <a:rPr lang="ru-RU" sz="2200" dirty="0" smtClean="0"/>
              <a:t> собою </a:t>
            </a:r>
            <a:r>
              <a:rPr lang="ru-RU" sz="2200" dirty="0" err="1" smtClean="0"/>
              <a:t>щільну</a:t>
            </a:r>
            <a:r>
              <a:rPr lang="ru-RU" sz="2200" dirty="0" smtClean="0"/>
              <a:t> породу </a:t>
            </a:r>
            <a:r>
              <a:rPr lang="ru-RU" sz="2200" dirty="0" err="1" smtClean="0"/>
              <a:t>чорного</a:t>
            </a:r>
            <a:r>
              <a:rPr lang="ru-RU" sz="2200" dirty="0" smtClean="0"/>
              <a:t>, </a:t>
            </a:r>
            <a:r>
              <a:rPr lang="ru-RU" sz="2200" dirty="0" err="1" smtClean="0"/>
              <a:t>іноді</a:t>
            </a:r>
            <a:r>
              <a:rPr lang="ru-RU" sz="2200" dirty="0" smtClean="0"/>
              <a:t> </a:t>
            </a:r>
            <a:r>
              <a:rPr lang="ru-RU" sz="2200" dirty="0" err="1" smtClean="0"/>
              <a:t>темно-сірого</a:t>
            </a:r>
            <a:r>
              <a:rPr lang="ru-RU" sz="2200" dirty="0" smtClean="0"/>
              <a:t> </a:t>
            </a:r>
            <a:r>
              <a:rPr lang="ru-RU" sz="2200" dirty="0" err="1" smtClean="0"/>
              <a:t>кольору</a:t>
            </a:r>
            <a:r>
              <a:rPr lang="ru-RU" sz="2200" dirty="0" smtClean="0"/>
              <a:t> </a:t>
            </a:r>
            <a:r>
              <a:rPr lang="ru-RU" sz="2200" dirty="0" err="1" smtClean="0"/>
              <a:t>з</a:t>
            </a:r>
            <a:r>
              <a:rPr lang="ru-RU" sz="2200" dirty="0" smtClean="0"/>
              <a:t> </a:t>
            </a:r>
            <a:r>
              <a:rPr lang="ru-RU" sz="2200" dirty="0" err="1" smtClean="0"/>
              <a:t>блискучою</a:t>
            </a:r>
            <a:r>
              <a:rPr lang="ru-RU" sz="2200" dirty="0" smtClean="0"/>
              <a:t> матовою </a:t>
            </a:r>
            <a:r>
              <a:rPr lang="ru-RU" sz="2200" dirty="0" err="1" smtClean="0"/>
              <a:t>поверхнею</a:t>
            </a:r>
            <a:r>
              <a:rPr lang="ru-RU" sz="2200" dirty="0" smtClean="0"/>
              <a:t>. </a:t>
            </a:r>
            <a:r>
              <a:rPr lang="ru-RU" sz="2200" dirty="0" err="1" smtClean="0"/>
              <a:t>Містить</a:t>
            </a:r>
            <a:r>
              <a:rPr lang="ru-RU" sz="2200" dirty="0" smtClean="0"/>
              <a:t> 75-97% </a:t>
            </a:r>
            <a:r>
              <a:rPr lang="ru-RU" sz="2200" dirty="0" err="1" smtClean="0"/>
              <a:t>вуглецю</a:t>
            </a:r>
            <a:r>
              <a:rPr lang="ru-RU" sz="2200" dirty="0" smtClean="0"/>
              <a:t>, 1,5-5,7% </a:t>
            </a:r>
            <a:r>
              <a:rPr lang="ru-RU" sz="2200" dirty="0" err="1" smtClean="0"/>
              <a:t>водню</a:t>
            </a:r>
            <a:r>
              <a:rPr lang="ru-RU" sz="2200" dirty="0" smtClean="0"/>
              <a:t>, 1,5-15% </a:t>
            </a:r>
            <a:r>
              <a:rPr lang="ru-RU" sz="2200" dirty="0" err="1" smtClean="0"/>
              <a:t>кисню</a:t>
            </a:r>
            <a:r>
              <a:rPr lang="ru-RU" sz="2200" dirty="0" smtClean="0"/>
              <a:t>, 0,5-4% </a:t>
            </a:r>
            <a:r>
              <a:rPr lang="ru-RU" sz="2200" dirty="0" err="1" smtClean="0"/>
              <a:t>сірки</a:t>
            </a:r>
            <a:r>
              <a:rPr lang="ru-RU" sz="2200" dirty="0" smtClean="0"/>
              <a:t>, до 1,5% азоту, 2-45% </a:t>
            </a:r>
            <a:r>
              <a:rPr lang="ru-RU" sz="2200" dirty="0" err="1" smtClean="0"/>
              <a:t>летких</a:t>
            </a:r>
            <a:r>
              <a:rPr lang="ru-RU" sz="2200" dirty="0" smtClean="0"/>
              <a:t> </a:t>
            </a:r>
            <a:r>
              <a:rPr lang="ru-RU" sz="2200" dirty="0" err="1" smtClean="0"/>
              <a:t>речовин</a:t>
            </a:r>
            <a:r>
              <a:rPr lang="ru-RU" sz="2200" dirty="0" smtClean="0"/>
              <a:t>, </a:t>
            </a:r>
            <a:r>
              <a:rPr lang="ru-RU" sz="2200" dirty="0" err="1" smtClean="0"/>
              <a:t>кількість</a:t>
            </a:r>
            <a:r>
              <a:rPr lang="ru-RU" sz="2200" dirty="0" smtClean="0"/>
              <a:t> </a:t>
            </a:r>
            <a:r>
              <a:rPr lang="ru-RU" sz="2200" dirty="0" err="1" smtClean="0"/>
              <a:t>вологи</a:t>
            </a:r>
            <a:r>
              <a:rPr lang="ru-RU" sz="2200" dirty="0" smtClean="0"/>
              <a:t> </a:t>
            </a:r>
            <a:r>
              <a:rPr lang="ru-RU" sz="2200" dirty="0" err="1" smtClean="0"/>
              <a:t>коливається</a:t>
            </a:r>
            <a:r>
              <a:rPr lang="ru-RU" sz="2200" dirty="0" smtClean="0"/>
              <a:t> </a:t>
            </a:r>
            <a:r>
              <a:rPr lang="ru-RU" sz="2200" dirty="0" err="1" smtClean="0"/>
              <a:t>від</a:t>
            </a:r>
            <a:r>
              <a:rPr lang="ru-RU" sz="2200" dirty="0" smtClean="0"/>
              <a:t> 4 до 14%. </a:t>
            </a:r>
            <a:endParaRPr lang="ru-RU" sz="2200" dirty="0"/>
          </a:p>
        </p:txBody>
      </p:sp>
      <p:sp>
        <p:nvSpPr>
          <p:cNvPr id="3" name="Прямоугольник 2"/>
          <p:cNvSpPr/>
          <p:nvPr/>
        </p:nvSpPr>
        <p:spPr>
          <a:xfrm>
            <a:off x="2555776" y="548680"/>
            <a:ext cx="4081567" cy="523220"/>
          </a:xfrm>
          <a:prstGeom prst="rect">
            <a:avLst/>
          </a:prstGeom>
        </p:spPr>
        <p:txBody>
          <a:bodyPr wrap="none">
            <a:spAutoFit/>
          </a:bodyPr>
          <a:lstStyle/>
          <a:p>
            <a:r>
              <a:rPr lang="ru-RU" sz="2800" b="1" dirty="0" err="1" smtClean="0"/>
              <a:t>Фізичні</a:t>
            </a:r>
            <a:r>
              <a:rPr lang="ru-RU" sz="2800" b="1" dirty="0" smtClean="0"/>
              <a:t> </a:t>
            </a:r>
            <a:r>
              <a:rPr lang="ru-RU" sz="2800" b="1" dirty="0" err="1" smtClean="0"/>
              <a:t>властивості</a:t>
            </a:r>
            <a:endParaRPr lang="ru-RU" sz="2800" b="1" dirty="0"/>
          </a:p>
        </p:txBody>
      </p:sp>
      <p:pic>
        <p:nvPicPr>
          <p:cNvPr id="7" name="Рисунок 6" descr="ugol_kamennyy_-_antracit_64325.jpg"/>
          <p:cNvPicPr>
            <a:picLocks noChangeAspect="1"/>
          </p:cNvPicPr>
          <p:nvPr/>
        </p:nvPicPr>
        <p:blipFill>
          <a:blip r:embed="rId2" cstate="print"/>
          <a:stretch>
            <a:fillRect/>
          </a:stretch>
        </p:blipFill>
        <p:spPr>
          <a:xfrm>
            <a:off x="4427984" y="3717032"/>
            <a:ext cx="4464496" cy="3006094"/>
          </a:xfrm>
          <a:prstGeom prst="rect">
            <a:avLst/>
          </a:prstGeom>
        </p:spPr>
      </p:pic>
      <p:pic>
        <p:nvPicPr>
          <p:cNvPr id="8" name="Рисунок 7" descr="530.jpg"/>
          <p:cNvPicPr>
            <a:picLocks noChangeAspect="1"/>
          </p:cNvPicPr>
          <p:nvPr/>
        </p:nvPicPr>
        <p:blipFill>
          <a:blip r:embed="rId3" cstate="print"/>
          <a:stretch>
            <a:fillRect/>
          </a:stretch>
        </p:blipFill>
        <p:spPr>
          <a:xfrm>
            <a:off x="251520" y="3573016"/>
            <a:ext cx="3978995" cy="3284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340768"/>
            <a:ext cx="4572000" cy="1077218"/>
          </a:xfrm>
          <a:prstGeom prst="rect">
            <a:avLst/>
          </a:prstGeom>
        </p:spPr>
        <p:txBody>
          <a:bodyPr>
            <a:spAutoFit/>
          </a:bodyPr>
          <a:lstStyle/>
          <a:p>
            <a:r>
              <a:rPr lang="uk-UA" sz="3200" b="1" dirty="0" smtClean="0"/>
              <a:t>Основні напрямки хімічної переробки</a:t>
            </a:r>
            <a:endParaRPr lang="ru-RU" sz="3200" dirty="0"/>
          </a:p>
        </p:txBody>
      </p:sp>
      <p:pic>
        <p:nvPicPr>
          <p:cNvPr id="4" name="Рисунок 3" descr="древесный-уголь.jpg"/>
          <p:cNvPicPr>
            <a:picLocks noChangeAspect="1"/>
          </p:cNvPicPr>
          <p:nvPr/>
        </p:nvPicPr>
        <p:blipFill>
          <a:blip r:embed="rId2" cstate="print"/>
          <a:stretch>
            <a:fillRect/>
          </a:stretch>
        </p:blipFill>
        <p:spPr>
          <a:xfrm>
            <a:off x="2195736" y="2564904"/>
            <a:ext cx="4896544" cy="374441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177</TotalTime>
  <Words>1031</Words>
  <Application>Microsoft Office PowerPoint</Application>
  <PresentationFormat>Экран (4:3)</PresentationFormat>
  <Paragraphs>34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Городская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 Коваленко</dc:creator>
  <cp:lastModifiedBy>Ирина Коваленко</cp:lastModifiedBy>
  <cp:revision>16</cp:revision>
  <dcterms:created xsi:type="dcterms:W3CDTF">2014-11-26T16:24:09Z</dcterms:created>
  <dcterms:modified xsi:type="dcterms:W3CDTF">2014-11-26T19:31:47Z</dcterms:modified>
</cp:coreProperties>
</file>