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58" r:id="rId9"/>
    <p:sldId id="259"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DF6F7FA3-9163-4D1A-8624-ED8DEBF69A1A}" type="datetimeFigureOut">
              <a:rPr lang="ru-RU" smtClean="0"/>
              <a:t>15.04.2014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94894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F6F7FA3-9163-4D1A-8624-ED8DEBF69A1A}" type="datetimeFigureOut">
              <a:rPr lang="ru-RU" smtClean="0"/>
              <a:t>15.04.2014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277589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F6F7FA3-9163-4D1A-8624-ED8DEBF69A1A}" type="datetimeFigureOut">
              <a:rPr lang="ru-RU" smtClean="0"/>
              <a:t>15.04.2014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417260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F6F7FA3-9163-4D1A-8624-ED8DEBF69A1A}" type="datetimeFigureOut">
              <a:rPr lang="ru-RU" smtClean="0"/>
              <a:t>15.04.2014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5BB32F-8F89-457E-ABDD-E952E39A590F}" type="slidenum">
              <a:rPr lang="ru-RU" smtClean="0"/>
              <a:t>‹#›</a:t>
            </a:fld>
            <a:endParaRPr lang="ru-R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59396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F6F7FA3-9163-4D1A-8624-ED8DEBF69A1A}" type="datetimeFigureOut">
              <a:rPr lang="ru-RU" smtClean="0"/>
              <a:t>15.04.2014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30053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F6F7FA3-9163-4D1A-8624-ED8DEBF69A1A}" type="datetimeFigureOut">
              <a:rPr lang="ru-RU" smtClean="0"/>
              <a:t>15.04.2014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1742903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F6F7FA3-9163-4D1A-8624-ED8DEBF69A1A}" type="datetimeFigureOut">
              <a:rPr lang="ru-RU" smtClean="0"/>
              <a:t>15.04.2014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2227546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F6F7FA3-9163-4D1A-8624-ED8DEBF69A1A}" type="datetimeFigureOut">
              <a:rPr lang="ru-RU" smtClean="0"/>
              <a:t>15.04.2014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69396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F6F7FA3-9163-4D1A-8624-ED8DEBF69A1A}" type="datetimeFigureOut">
              <a:rPr lang="ru-RU" smtClean="0"/>
              <a:t>15.04.2014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350779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F6F7FA3-9163-4D1A-8624-ED8DEBF69A1A}" type="datetimeFigureOut">
              <a:rPr lang="ru-RU" smtClean="0"/>
              <a:t>15.04.2014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98345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F6F7FA3-9163-4D1A-8624-ED8DEBF69A1A}" type="datetimeFigureOut">
              <a:rPr lang="ru-RU" smtClean="0"/>
              <a:t>15.04.2014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367448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F6F7FA3-9163-4D1A-8624-ED8DEBF69A1A}" type="datetimeFigureOut">
              <a:rPr lang="ru-RU" smtClean="0"/>
              <a:t>15.04.2014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236733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F6F7FA3-9163-4D1A-8624-ED8DEBF69A1A}" type="datetimeFigureOut">
              <a:rPr lang="ru-RU" smtClean="0"/>
              <a:t>15.04.2014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19015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F6F7FA3-9163-4D1A-8624-ED8DEBF69A1A}" type="datetimeFigureOut">
              <a:rPr lang="ru-RU" smtClean="0"/>
              <a:t>15.04.2014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221575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F7FA3-9163-4D1A-8624-ED8DEBF69A1A}" type="datetimeFigureOut">
              <a:rPr lang="ru-RU" smtClean="0"/>
              <a:t>15.04.2014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28290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F6F7FA3-9163-4D1A-8624-ED8DEBF69A1A}" type="datetimeFigureOut">
              <a:rPr lang="ru-RU" smtClean="0"/>
              <a:t>15.04.2014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12687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F6F7FA3-9163-4D1A-8624-ED8DEBF69A1A}" type="datetimeFigureOut">
              <a:rPr lang="ru-RU" smtClean="0"/>
              <a:t>15.04.2014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5BB32F-8F89-457E-ABDD-E952E39A590F}" type="slidenum">
              <a:rPr lang="ru-RU" smtClean="0"/>
              <a:t>‹#›</a:t>
            </a:fld>
            <a:endParaRPr lang="ru-RU"/>
          </a:p>
        </p:txBody>
      </p:sp>
    </p:spTree>
    <p:extLst>
      <p:ext uri="{BB962C8B-B14F-4D97-AF65-F5344CB8AC3E}">
        <p14:creationId xmlns:p14="http://schemas.microsoft.com/office/powerpoint/2010/main" val="118551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F6F7FA3-9163-4D1A-8624-ED8DEBF69A1A}" type="datetimeFigureOut">
              <a:rPr lang="ru-RU" smtClean="0"/>
              <a:t>15.04.2014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B5BB32F-8F89-457E-ABDD-E952E39A590F}" type="slidenum">
              <a:rPr lang="ru-RU" smtClean="0"/>
              <a:t>‹#›</a:t>
            </a:fld>
            <a:endParaRPr lang="ru-RU"/>
          </a:p>
        </p:txBody>
      </p:sp>
    </p:spTree>
    <p:extLst>
      <p:ext uri="{BB962C8B-B14F-4D97-AF65-F5344CB8AC3E}">
        <p14:creationId xmlns:p14="http://schemas.microsoft.com/office/powerpoint/2010/main" val="41376834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09799" y="4188606"/>
            <a:ext cx="9144000" cy="1641490"/>
          </a:xfrm>
        </p:spPr>
        <p:txBody>
          <a:bodyPr/>
          <a:lstStyle/>
          <a:p>
            <a:r>
              <a:rPr lang="en-US" dirty="0"/>
              <a:t>Bermuda Triangle</a:t>
            </a:r>
            <a:endParaRPr lang="ru-RU" dirty="0"/>
          </a:p>
        </p:txBody>
      </p:sp>
      <p:sp>
        <p:nvSpPr>
          <p:cNvPr id="3" name="Подзаголовок 2"/>
          <p:cNvSpPr>
            <a:spLocks noGrp="1"/>
          </p:cNvSpPr>
          <p:nvPr>
            <p:ph type="subTitle" idx="1"/>
          </p:nvPr>
        </p:nvSpPr>
        <p:spPr>
          <a:xfrm>
            <a:off x="4362680" y="3176583"/>
            <a:ext cx="7277557" cy="754025"/>
          </a:xfrm>
        </p:spPr>
        <p:txBody>
          <a:bodyPr>
            <a:noAutofit/>
          </a:bodyPr>
          <a:lstStyle/>
          <a:p>
            <a:r>
              <a:rPr lang="en-US" sz="2400" dirty="0" smtClean="0"/>
              <a:t>The Bermuda Triangle, also known as the Devil's Triangle, is a region in the western part of the North Atlantic Ocean, where a number of plains and ships are said to have disappeared under mysterious conditions. According to the US Navy, the triangle does not exist. In 2013 the </a:t>
            </a:r>
            <a:r>
              <a:rPr lang="en-US" sz="2400" u="sng" dirty="0" smtClean="0"/>
              <a:t>World Wide Fund for </a:t>
            </a:r>
            <a:r>
              <a:rPr lang="en-US" sz="2400" u="sng" dirty="0" smtClean="0"/>
              <a:t>Nature</a:t>
            </a:r>
            <a:r>
              <a:rPr lang="ru-RU" sz="2400" dirty="0" smtClean="0"/>
              <a:t> </a:t>
            </a:r>
            <a:r>
              <a:rPr lang="en-US" sz="2400" dirty="0" smtClean="0"/>
              <a:t>identified </a:t>
            </a:r>
            <a:r>
              <a:rPr lang="en-US" sz="2400" dirty="0" smtClean="0"/>
              <a:t>the world’s 10 most dangerous waters for shipping, but the Bermuda Triangle was not among them.</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075" y="1111208"/>
            <a:ext cx="3286125" cy="2819400"/>
          </a:xfrm>
          <a:prstGeom prst="rect">
            <a:avLst/>
          </a:prstGeom>
        </p:spPr>
      </p:pic>
    </p:spTree>
    <p:extLst>
      <p:ext uri="{BB962C8B-B14F-4D97-AF65-F5344CB8AC3E}">
        <p14:creationId xmlns:p14="http://schemas.microsoft.com/office/powerpoint/2010/main" val="23602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3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style.rotation</p:attrName>
                                        </p:attrNameLst>
                                      </p:cBhvr>
                                      <p:tavLst>
                                        <p:tav tm="0">
                                          <p:val>
                                            <p:fltVal val="720"/>
                                          </p:val>
                                        </p:tav>
                                        <p:tav tm="100000">
                                          <p:val>
                                            <p:fltVal val="0"/>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
        <p:nvSpPr>
          <p:cNvPr id="2" name="Заголовок 1"/>
          <p:cNvSpPr>
            <a:spLocks noGrp="1"/>
          </p:cNvSpPr>
          <p:nvPr>
            <p:ph type="title"/>
          </p:nvPr>
        </p:nvSpPr>
        <p:spPr>
          <a:xfrm>
            <a:off x="672947" y="1554946"/>
            <a:ext cx="10515600" cy="1325563"/>
          </a:xfrm>
        </p:spPr>
        <p:txBody>
          <a:bodyPr>
            <a:noAutofit/>
          </a:bodyPr>
          <a:lstStyle/>
          <a:p>
            <a:r>
              <a:rPr lang="en-US" sz="8800" b="1" dirty="0" smtClean="0">
                <a:solidFill>
                  <a:schemeClr val="accent3">
                    <a:lumMod val="75000"/>
                  </a:schemeClr>
                </a:solidFill>
                <a:effectLst>
                  <a:outerShdw blurRad="38100" dist="38100" dir="2700000" algn="tl">
                    <a:srgbClr val="000000">
                      <a:alpha val="43137"/>
                    </a:srgbClr>
                  </a:outerShdw>
                </a:effectLst>
              </a:rPr>
              <a:t>Thank you for your attention!</a:t>
            </a:r>
            <a:endParaRPr lang="ru-RU" sz="88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103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12183"/>
          <a:stretch/>
        </p:blipFill>
        <p:spPr>
          <a:xfrm>
            <a:off x="-1" y="1"/>
            <a:ext cx="12192001" cy="6866542"/>
          </a:xfrm>
          <a:prstGeom prst="rect">
            <a:avLst/>
          </a:prstGeom>
        </p:spPr>
      </p:pic>
      <p:sp>
        <p:nvSpPr>
          <p:cNvPr id="2" name="Заголовок 1"/>
          <p:cNvSpPr>
            <a:spLocks noGrp="1"/>
          </p:cNvSpPr>
          <p:nvPr>
            <p:ph type="title"/>
          </p:nvPr>
        </p:nvSpPr>
        <p:spPr>
          <a:xfrm>
            <a:off x="4858873" y="0"/>
            <a:ext cx="2764316" cy="1325563"/>
          </a:xfrm>
        </p:spPr>
        <p:txBody>
          <a:bodyPr/>
          <a:lstStyle/>
          <a:p>
            <a:r>
              <a:rPr lang="en-US" b="1" dirty="0" smtClean="0">
                <a:solidFill>
                  <a:schemeClr val="accent4"/>
                </a:solidFill>
              </a:rPr>
              <a:t>Origins</a:t>
            </a:r>
            <a:endParaRPr lang="ru-RU" b="1" dirty="0">
              <a:solidFill>
                <a:schemeClr val="accent4"/>
              </a:solidFill>
            </a:endParaRPr>
          </a:p>
        </p:txBody>
      </p:sp>
      <p:sp>
        <p:nvSpPr>
          <p:cNvPr id="3" name="Объект 2"/>
          <p:cNvSpPr>
            <a:spLocks noGrp="1"/>
          </p:cNvSpPr>
          <p:nvPr>
            <p:ph idx="1"/>
          </p:nvPr>
        </p:nvSpPr>
        <p:spPr>
          <a:xfrm>
            <a:off x="165253" y="1270429"/>
            <a:ext cx="11942284" cy="4612577"/>
          </a:xfrm>
          <a:ln>
            <a:noFill/>
          </a:ln>
          <a:effectLst>
            <a:glow rad="101600">
              <a:schemeClr val="accent1">
                <a:satMod val="175000"/>
                <a:alpha val="40000"/>
              </a:schemeClr>
            </a:glow>
          </a:effectLst>
        </p:spPr>
        <p:txBody>
          <a:bodyPr>
            <a:noAutofit/>
          </a:bodyPr>
          <a:lstStyle/>
          <a:p>
            <a:pPr marL="0" indent="0" algn="ctr">
              <a:buNone/>
            </a:pPr>
            <a:r>
              <a:rPr lang="en-US" sz="3600" b="1" dirty="0" smtClean="0">
                <a:solidFill>
                  <a:schemeClr val="accent3">
                    <a:lumMod val="75000"/>
                  </a:schemeClr>
                </a:solidFill>
              </a:rPr>
              <a:t>The earliest facts of unusual disappearances in the Bermuda area appeared in a September 17, 1950 article published in The Miami Herald. Two years later, Fate magazine published "Sea Mystery at Our Back Door</a:t>
            </a:r>
            <a:r>
              <a:rPr lang="uk-UA" sz="3600" b="1" dirty="0" smtClean="0">
                <a:solidFill>
                  <a:schemeClr val="accent3">
                    <a:lumMod val="75000"/>
                  </a:schemeClr>
                </a:solidFill>
              </a:rPr>
              <a:t>"</a:t>
            </a:r>
            <a:r>
              <a:rPr lang="en-US" sz="3600" b="1" dirty="0" smtClean="0">
                <a:solidFill>
                  <a:schemeClr val="accent3">
                    <a:lumMod val="75000"/>
                  </a:schemeClr>
                </a:solidFill>
              </a:rPr>
              <a:t>. Sand covering the loss of several planes and ships, including the loss of Flight 19, a group of five U.S. Navy TBM Avenger bombers on a training mission. This article was the first to lay out the now-familiar triangular area where the losses took place. And it was first to suggest a supernatural and strange events in this region.</a:t>
            </a:r>
          </a:p>
        </p:txBody>
      </p:sp>
    </p:spTree>
    <p:extLst>
      <p:ext uri="{BB962C8B-B14F-4D97-AF65-F5344CB8AC3E}">
        <p14:creationId xmlns:p14="http://schemas.microsoft.com/office/powerpoint/2010/main" val="405179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110169" y="5266063"/>
            <a:ext cx="11997367" cy="1205948"/>
          </a:xfrm>
        </p:spPr>
        <p:txBody>
          <a:bodyPr>
            <a:normAutofit fontScale="90000"/>
          </a:bodyPr>
          <a:lstStyle/>
          <a:p>
            <a:pPr algn="ctr"/>
            <a:r>
              <a:rPr lang="en-US" sz="4400" b="1" dirty="0">
                <a:solidFill>
                  <a:schemeClr val="accent5">
                    <a:lumMod val="75000"/>
                  </a:schemeClr>
                </a:solidFill>
                <a:effectLst>
                  <a:outerShdw blurRad="38100" dist="38100" dir="2700000" algn="tl">
                    <a:srgbClr val="000000">
                      <a:alpha val="43137"/>
                    </a:srgbClr>
                  </a:outerShdw>
                </a:effectLst>
              </a:rPr>
              <a:t>Of the various claims about the Bermuda Triangle, the suggestion that it is the location of the lost city of Atlantis is one popularized idea.</a:t>
            </a:r>
            <a:r>
              <a:rPr lang="en-US" dirty="0">
                <a:solidFill>
                  <a:schemeClr val="accent5">
                    <a:lumMod val="75000"/>
                  </a:schemeClr>
                </a:solidFill>
              </a:rPr>
              <a:t/>
            </a:r>
            <a:br>
              <a:rPr lang="en-US" dirty="0">
                <a:solidFill>
                  <a:schemeClr val="accent5">
                    <a:lumMod val="75000"/>
                  </a:schemeClr>
                </a:solidFill>
              </a:rPr>
            </a:br>
            <a:endParaRPr lang="ru-RU" dirty="0">
              <a:solidFill>
                <a:schemeClr val="accent5">
                  <a:lumMod val="75000"/>
                </a:scheme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247002"/>
          </a:xfrm>
          <a:prstGeom prst="rect">
            <a:avLst/>
          </a:prstGeom>
        </p:spPr>
      </p:pic>
    </p:spTree>
    <p:extLst>
      <p:ext uri="{BB962C8B-B14F-4D97-AF65-F5344CB8AC3E}">
        <p14:creationId xmlns:p14="http://schemas.microsoft.com/office/powerpoint/2010/main" val="176936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83338"/>
          </a:xfrm>
        </p:spPr>
      </p:pic>
      <p:sp>
        <p:nvSpPr>
          <p:cNvPr id="2" name="Заголовок 1"/>
          <p:cNvSpPr>
            <a:spLocks noGrp="1"/>
          </p:cNvSpPr>
          <p:nvPr>
            <p:ph type="title"/>
          </p:nvPr>
        </p:nvSpPr>
        <p:spPr>
          <a:xfrm>
            <a:off x="1212773" y="2675731"/>
            <a:ext cx="10515600" cy="1325563"/>
          </a:xfrm>
        </p:spPr>
        <p:txBody>
          <a:bodyPr>
            <a:normAutofit fontScale="90000"/>
          </a:bodyPr>
          <a:lstStyle/>
          <a:p>
            <a:pPr algn="ctr"/>
            <a:r>
              <a:rPr lang="en-US" dirty="0">
                <a:solidFill>
                  <a:srgbClr val="FF0000"/>
                </a:solidFill>
              </a:rPr>
              <a:t>Portals leading into other dimensions and time is the theory that lacks its evidence. Some reports say that as many as 1,000 lives have been lost in the past 500 years and that more than 50 ships and 20 planes have been lost within the last century in the Bermuda Triangle. </a:t>
            </a:r>
            <a:r>
              <a:rPr lang="en-US" dirty="0"/>
              <a:t/>
            </a:r>
            <a:br>
              <a:rPr lang="en-US" dirty="0"/>
            </a:br>
            <a:endParaRPr lang="ru-RU" dirty="0"/>
          </a:p>
        </p:txBody>
      </p:sp>
    </p:spTree>
    <p:extLst>
      <p:ext uri="{BB962C8B-B14F-4D97-AF65-F5344CB8AC3E}">
        <p14:creationId xmlns:p14="http://schemas.microsoft.com/office/powerpoint/2010/main" val="29652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523" y="-160972"/>
            <a:ext cx="12587275" cy="7321935"/>
          </a:xfrm>
        </p:spPr>
      </p:pic>
      <p:sp>
        <p:nvSpPr>
          <p:cNvPr id="2" name="Заголовок 1"/>
          <p:cNvSpPr>
            <a:spLocks noGrp="1"/>
          </p:cNvSpPr>
          <p:nvPr>
            <p:ph type="title"/>
          </p:nvPr>
        </p:nvSpPr>
        <p:spPr>
          <a:xfrm>
            <a:off x="1003453" y="3009173"/>
            <a:ext cx="10515600" cy="1325563"/>
          </a:xfrm>
        </p:spPr>
        <p:txBody>
          <a:bodyPr>
            <a:normAutofit fontScale="90000"/>
          </a:bodyPr>
          <a:lstStyle/>
          <a:p>
            <a:pPr algn="ctr"/>
            <a:r>
              <a:rPr lang="en-US" b="1" dirty="0">
                <a:solidFill>
                  <a:schemeClr val="accent5">
                    <a:lumMod val="75000"/>
                  </a:schemeClr>
                </a:solidFill>
                <a:effectLst>
                  <a:outerShdw blurRad="38100" dist="38100" dir="2700000" algn="tl">
                    <a:srgbClr val="000000">
                      <a:alpha val="43137"/>
                    </a:srgbClr>
                  </a:outerShdw>
                </a:effectLst>
              </a:rPr>
              <a:t>Methane gas is an explanation for some disappearances in the Bermuda Triangle. In this area scientists have found vast fields of a natural gas called methane. Laboratory experiments have proven that bubbles of methane could indeed sink a ship.</a:t>
            </a:r>
            <a:r>
              <a:rPr lang="en-US" dirty="0"/>
              <a:t/>
            </a:r>
            <a:br>
              <a:rPr lang="en-US" dirty="0"/>
            </a:br>
            <a:endParaRPr lang="ru-RU" dirty="0"/>
          </a:p>
        </p:txBody>
      </p:sp>
    </p:spTree>
    <p:extLst>
      <p:ext uri="{BB962C8B-B14F-4D97-AF65-F5344CB8AC3E}">
        <p14:creationId xmlns:p14="http://schemas.microsoft.com/office/powerpoint/2010/main" val="23376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087" y="1422744"/>
            <a:ext cx="11963400" cy="1325563"/>
          </a:xfrm>
        </p:spPr>
        <p:txBody>
          <a:bodyPr>
            <a:normAutofit fontScale="90000"/>
          </a:bodyPr>
          <a:lstStyle/>
          <a:p>
            <a:r>
              <a:rPr lang="en-US" dirty="0">
                <a:solidFill>
                  <a:schemeClr val="accent6">
                    <a:lumMod val="75000"/>
                  </a:schemeClr>
                </a:solidFill>
              </a:rPr>
              <a:t>Strange disappearances in the Bermuda Triangle have been linked with evidence of compass and navigational problems, making geomagnetic fields a real case for disappearances in the Triangle.</a:t>
            </a:r>
            <a:endParaRPr lang="ru-RU" dirty="0">
              <a:solidFill>
                <a:schemeClr val="accent6">
                  <a:lumMod val="7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4586" y="2748307"/>
            <a:ext cx="3604419" cy="3604419"/>
          </a:xfrm>
        </p:spPr>
      </p:pic>
    </p:spTree>
    <p:extLst>
      <p:ext uri="{BB962C8B-B14F-4D97-AF65-F5344CB8AC3E}">
        <p14:creationId xmlns:p14="http://schemas.microsoft.com/office/powerpoint/2010/main" val="26721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836"/>
          </a:xfrm>
          <a:prstGeom prst="rect">
            <a:avLst/>
          </a:prstGeom>
        </p:spPr>
      </p:pic>
      <p:sp>
        <p:nvSpPr>
          <p:cNvPr id="2" name="Заголовок 1"/>
          <p:cNvSpPr>
            <a:spLocks noGrp="1"/>
          </p:cNvSpPr>
          <p:nvPr>
            <p:ph type="title"/>
          </p:nvPr>
        </p:nvSpPr>
        <p:spPr>
          <a:xfrm>
            <a:off x="1565312" y="4110861"/>
            <a:ext cx="10515600" cy="1325563"/>
          </a:xfrm>
        </p:spPr>
        <p:txBody>
          <a:bodyPr>
            <a:normAutofit fontScale="90000"/>
          </a:bodyPr>
          <a:lstStyle/>
          <a:p>
            <a:pPr algn="r"/>
            <a:r>
              <a:rPr lang="en-US" dirty="0"/>
              <a:t>Many scientists think that Caribbean-Atlantic storms create unpredictable weather and strong water flows within the area of the Bermuda Triangle. That may be one of the biggest causes of disappearances in the Bermuda Triangle. </a:t>
            </a:r>
            <a:br>
              <a:rPr lang="en-US" dirty="0"/>
            </a:br>
            <a:endParaRPr lang="ru-RU" dirty="0"/>
          </a:p>
        </p:txBody>
      </p:sp>
    </p:spTree>
    <p:extLst>
      <p:ext uri="{BB962C8B-B14F-4D97-AF65-F5344CB8AC3E}">
        <p14:creationId xmlns:p14="http://schemas.microsoft.com/office/powerpoint/2010/main" val="330718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2"/>
            <a:ext cx="12192000" cy="6881812"/>
          </a:xfrm>
          <a:prstGeom prst="rect">
            <a:avLst/>
          </a:prstGeom>
        </p:spPr>
      </p:pic>
      <p:sp>
        <p:nvSpPr>
          <p:cNvPr id="2" name="Заголовок 1"/>
          <p:cNvSpPr>
            <a:spLocks noGrp="1"/>
          </p:cNvSpPr>
          <p:nvPr>
            <p:ph type="title"/>
          </p:nvPr>
        </p:nvSpPr>
        <p:spPr>
          <a:xfrm>
            <a:off x="1676400" y="1742233"/>
            <a:ext cx="10515600" cy="1325563"/>
          </a:xfrm>
        </p:spPr>
        <p:txBody>
          <a:bodyPr>
            <a:normAutofit fontScale="90000"/>
          </a:bodyPr>
          <a:lstStyle/>
          <a:p>
            <a:pPr algn="r"/>
            <a:r>
              <a:rPr lang="en-US" dirty="0">
                <a:solidFill>
                  <a:srgbClr val="FF0000"/>
                </a:solidFill>
              </a:rPr>
              <a:t>Human error is the number one reason for the loss of planes and ships in the Bermuda Triangle. Partial disorientation and sensory confusion is rare with pilots but are a well-known reasons for accidents in the sky and sea.</a:t>
            </a:r>
            <a:r>
              <a:rPr lang="en-US" dirty="0"/>
              <a:t/>
            </a:r>
            <a:br>
              <a:rPr lang="en-US" dirty="0"/>
            </a:br>
            <a:endParaRPr lang="ru-RU" dirty="0"/>
          </a:p>
        </p:txBody>
      </p:sp>
    </p:spTree>
    <p:extLst>
      <p:ext uri="{BB962C8B-B14F-4D97-AF65-F5344CB8AC3E}">
        <p14:creationId xmlns:p14="http://schemas.microsoft.com/office/powerpoint/2010/main" val="37153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My </a:t>
            </a:r>
            <a:r>
              <a:rPr lang="en-US" dirty="0" err="1" smtClean="0"/>
              <a:t>personaly</a:t>
            </a:r>
            <a:r>
              <a:rPr lang="ru-RU" dirty="0" smtClean="0"/>
              <a:t> </a:t>
            </a:r>
            <a:r>
              <a:rPr lang="en-US" dirty="0" smtClean="0"/>
              <a:t>opinion</a:t>
            </a:r>
            <a:endParaRPr lang="ru-RU" dirty="0"/>
          </a:p>
        </p:txBody>
      </p:sp>
      <p:sp>
        <p:nvSpPr>
          <p:cNvPr id="3" name="Объект 2"/>
          <p:cNvSpPr>
            <a:spLocks noGrp="1"/>
          </p:cNvSpPr>
          <p:nvPr>
            <p:ph idx="1"/>
          </p:nvPr>
        </p:nvSpPr>
        <p:spPr/>
        <p:txBody>
          <a:bodyPr/>
          <a:lstStyle/>
          <a:p>
            <a:r>
              <a:rPr lang="en-US" dirty="0" smtClean="0"/>
              <a:t>So as for me, I think that we should be very careful with our thoughts and wishes. There is a well-known proverb in English: “Think before you wish for”. If you are the pilot of a plane, which flies above the Bermuda Triangle, try to think in the positive way. Otherwise, your worries may come true. Enjoy your flight!</a:t>
            </a:r>
            <a:endParaRPr lang="ru-RU" dirty="0"/>
          </a:p>
        </p:txBody>
      </p:sp>
    </p:spTree>
    <p:extLst>
      <p:ext uri="{BB962C8B-B14F-4D97-AF65-F5344CB8AC3E}">
        <p14:creationId xmlns:p14="http://schemas.microsoft.com/office/powerpoint/2010/main" val="85164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grpId="0" nodeType="click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set>
                                      <p:cBhvr>
                                        <p:cTn id="13" dur="46" fill="hold">
                                          <p:stCondLst>
                                            <p:cond delay="0"/>
                                          </p:stCondLst>
                                        </p:cTn>
                                        <p:tgtEl>
                                          <p:spTgt spid="3">
                                            <p:txEl>
                                              <p:pRg st="0" end="0"/>
                                            </p:txEl>
                                          </p:spTgt>
                                        </p:tgtEl>
                                        <p:attrNameLst>
                                          <p:attrName>style.rotation</p:attrName>
                                        </p:attrNameLst>
                                      </p:cBhvr>
                                      <p:to>
                                        <p:strVal val="-45.0"/>
                                      </p:to>
                                    </p:set>
                                    <p:anim calcmode="lin" valueType="num">
                                      <p:cBhvr>
                                        <p:cTn id="14"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6"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TC104033923[[fn=Глубина]]</Template>
  <TotalTime>396</TotalTime>
  <Words>494</Words>
  <Application>Microsoft Office PowerPoint</Application>
  <PresentationFormat>Широкоэкранный</PresentationFormat>
  <Paragraphs>13</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Corbel</vt:lpstr>
      <vt:lpstr>Глубина</vt:lpstr>
      <vt:lpstr>Bermuda Triangle</vt:lpstr>
      <vt:lpstr>Origins</vt:lpstr>
      <vt:lpstr>Of the various claims about the Bermuda Triangle, the suggestion that it is the location of the lost city of Atlantis is one popularized idea. </vt:lpstr>
      <vt:lpstr>Portals leading into other dimensions and time is the theory that lacks its evidence. Some reports say that as many as 1,000 lives have been lost in the past 500 years and that more than 50 ships and 20 planes have been lost within the last century in the Bermuda Triangle.  </vt:lpstr>
      <vt:lpstr>Methane gas is an explanation for some disappearances in the Bermuda Triangle. In this area scientists have found vast fields of a natural gas called methane. Laboratory experiments have proven that bubbles of methane could indeed sink a ship. </vt:lpstr>
      <vt:lpstr>Strange disappearances in the Bermuda Triangle have been linked with evidence of compass and navigational problems, making geomagnetic fields a real case for disappearances in the Triangle.</vt:lpstr>
      <vt:lpstr>Many scientists think that Caribbean-Atlantic storms create unpredictable weather and strong water flows within the area of the Bermuda Triangle. That may be one of the biggest causes of disappearances in the Bermuda Triangle.  </vt:lpstr>
      <vt:lpstr>Human error is the number one reason for the loss of planes and ships in the Bermuda Triangle. Partial disorientation and sensory confusion is rare with pilots but are a well-known reasons for accidents in the sky and sea. </vt:lpstr>
      <vt:lpstr>My personaly opinion</vt:lpstr>
      <vt:lpstr>Thank you for your attention!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15</cp:revision>
  <dcterms:created xsi:type="dcterms:W3CDTF">2014-04-11T17:17:00Z</dcterms:created>
  <dcterms:modified xsi:type="dcterms:W3CDTF">2014-04-15T07:13:04Z</dcterms:modified>
</cp:coreProperties>
</file>