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50425-59E8-4548-9737-B3A341EADF5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B95872-8404-4E17-B09A-86A59A366F07}">
      <dgm:prSet phldrT="[Текст]" custT="1"/>
      <dgm:spPr/>
      <dgm:t>
        <a:bodyPr/>
        <a:lstStyle/>
        <a:p>
          <a:r>
            <a:rPr lang="uk-UA" sz="1800" b="1" dirty="0" smtClean="0"/>
            <a:t>Мінерально-сировинні ресурси</a:t>
          </a:r>
          <a:endParaRPr lang="ru-RU" sz="1800" b="1" dirty="0"/>
        </a:p>
      </dgm:t>
    </dgm:pt>
    <dgm:pt modelId="{78D68065-B97A-4AC9-AEED-E2EA280114B1}" type="parTrans" cxnId="{4811E0A5-08AB-45B8-B458-AC3580FB2256}">
      <dgm:prSet/>
      <dgm:spPr/>
      <dgm:t>
        <a:bodyPr/>
        <a:lstStyle/>
        <a:p>
          <a:endParaRPr lang="ru-RU"/>
        </a:p>
      </dgm:t>
    </dgm:pt>
    <dgm:pt modelId="{27C13350-475B-4CD2-A4C0-11704CA4B3F1}" type="sibTrans" cxnId="{4811E0A5-08AB-45B8-B458-AC3580FB2256}">
      <dgm:prSet/>
      <dgm:spPr/>
      <dgm:t>
        <a:bodyPr/>
        <a:lstStyle/>
        <a:p>
          <a:endParaRPr lang="ru-RU"/>
        </a:p>
      </dgm:t>
    </dgm:pt>
    <dgm:pt modelId="{35A48B66-BE5C-4703-8239-FC7E8CF045BB}">
      <dgm:prSet phldrT="[Текст]"/>
      <dgm:spPr/>
      <dgm:t>
        <a:bodyPr/>
        <a:lstStyle/>
        <a:p>
          <a:r>
            <a:rPr lang="uk-UA" b="1" dirty="0" smtClean="0"/>
            <a:t>Паливні</a:t>
          </a:r>
          <a:r>
            <a:rPr lang="uk-UA" dirty="0" smtClean="0"/>
            <a:t> </a:t>
          </a:r>
          <a:endParaRPr lang="ru-RU" dirty="0"/>
        </a:p>
      </dgm:t>
    </dgm:pt>
    <dgm:pt modelId="{9B791526-6809-4D95-8162-C8F22ED9D108}" type="parTrans" cxnId="{52F1BCC6-F2A6-44FB-9EF4-FBB9ECAB81F3}">
      <dgm:prSet/>
      <dgm:spPr/>
      <dgm:t>
        <a:bodyPr/>
        <a:lstStyle/>
        <a:p>
          <a:endParaRPr lang="ru-RU"/>
        </a:p>
      </dgm:t>
    </dgm:pt>
    <dgm:pt modelId="{0EF2E216-AA9E-413A-A6D8-78A9CE6A9751}" type="sibTrans" cxnId="{52F1BCC6-F2A6-44FB-9EF4-FBB9ECAB81F3}">
      <dgm:prSet/>
      <dgm:spPr/>
      <dgm:t>
        <a:bodyPr/>
        <a:lstStyle/>
        <a:p>
          <a:endParaRPr lang="ru-RU"/>
        </a:p>
      </dgm:t>
    </dgm:pt>
    <dgm:pt modelId="{C69DFE00-F102-42F5-8E89-97B82FAA23F8}">
      <dgm:prSet phldrT="[Текст]"/>
      <dgm:spPr/>
      <dgm:t>
        <a:bodyPr/>
        <a:lstStyle/>
        <a:p>
          <a:r>
            <a:rPr lang="uk-UA" b="1" dirty="0" smtClean="0"/>
            <a:t>Нерудні</a:t>
          </a:r>
          <a:endParaRPr lang="ru-RU" b="1" dirty="0"/>
        </a:p>
      </dgm:t>
    </dgm:pt>
    <dgm:pt modelId="{A0836BD4-DE2F-48E2-9248-A61DEC90301A}" type="parTrans" cxnId="{17C3B3DD-332A-475C-BD40-895E6886BE58}">
      <dgm:prSet/>
      <dgm:spPr/>
      <dgm:t>
        <a:bodyPr/>
        <a:lstStyle/>
        <a:p>
          <a:endParaRPr lang="ru-RU"/>
        </a:p>
      </dgm:t>
    </dgm:pt>
    <dgm:pt modelId="{6F565D99-0D4D-4D21-AF8B-16C603DA7861}" type="sibTrans" cxnId="{17C3B3DD-332A-475C-BD40-895E6886BE58}">
      <dgm:prSet/>
      <dgm:spPr/>
      <dgm:t>
        <a:bodyPr/>
        <a:lstStyle/>
        <a:p>
          <a:endParaRPr lang="ru-RU"/>
        </a:p>
      </dgm:t>
    </dgm:pt>
    <dgm:pt modelId="{6F679861-56DB-4B5F-BD97-393BF3AC3B92}">
      <dgm:prSet phldrT="[Текст]"/>
      <dgm:spPr/>
      <dgm:t>
        <a:bodyPr/>
        <a:lstStyle/>
        <a:p>
          <a:r>
            <a:rPr lang="uk-UA" b="1" dirty="0" smtClean="0"/>
            <a:t>Рудні</a:t>
          </a:r>
          <a:endParaRPr lang="ru-RU" b="1" dirty="0"/>
        </a:p>
      </dgm:t>
    </dgm:pt>
    <dgm:pt modelId="{DB264330-6588-4232-9523-59084AAED3D3}" type="parTrans" cxnId="{88153933-4B47-4DF2-ABC1-542093F3859A}">
      <dgm:prSet/>
      <dgm:spPr/>
      <dgm:t>
        <a:bodyPr/>
        <a:lstStyle/>
        <a:p>
          <a:endParaRPr lang="ru-RU"/>
        </a:p>
      </dgm:t>
    </dgm:pt>
    <dgm:pt modelId="{CEA60C36-27B2-4FBD-A185-2A235F2F04A7}" type="sibTrans" cxnId="{88153933-4B47-4DF2-ABC1-542093F3859A}">
      <dgm:prSet/>
      <dgm:spPr/>
      <dgm:t>
        <a:bodyPr/>
        <a:lstStyle/>
        <a:p>
          <a:endParaRPr lang="ru-RU"/>
        </a:p>
      </dgm:t>
    </dgm:pt>
    <dgm:pt modelId="{D6D666AF-58AC-43A8-B88A-EE5DB63794D1}" type="pres">
      <dgm:prSet presAssocID="{21750425-59E8-4548-9737-B3A341EADF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4D09623-DBD6-44DE-82DC-CCA288F9387E}" type="pres">
      <dgm:prSet presAssocID="{59B95872-8404-4E17-B09A-86A59A366F07}" presName="hierRoot1" presStyleCnt="0"/>
      <dgm:spPr/>
    </dgm:pt>
    <dgm:pt modelId="{A90BE308-8830-44FA-A211-91092A9D0503}" type="pres">
      <dgm:prSet presAssocID="{59B95872-8404-4E17-B09A-86A59A366F07}" presName="composite" presStyleCnt="0"/>
      <dgm:spPr/>
    </dgm:pt>
    <dgm:pt modelId="{D0174763-288D-4747-8657-0454F21B8A63}" type="pres">
      <dgm:prSet presAssocID="{59B95872-8404-4E17-B09A-86A59A366F07}" presName="background" presStyleLbl="node0" presStyleIdx="0" presStyleCnt="1"/>
      <dgm:spPr/>
    </dgm:pt>
    <dgm:pt modelId="{0C3B8F63-84C1-43C6-BEBC-EE72FCF524E3}" type="pres">
      <dgm:prSet presAssocID="{59B95872-8404-4E17-B09A-86A59A366F07}" presName="text" presStyleLbl="fgAcc0" presStyleIdx="0" presStyleCnt="1" custLinFactNeighborX="-2456" custLinFactNeighborY="-49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46C763-549C-4593-B099-A4F43F041DCC}" type="pres">
      <dgm:prSet presAssocID="{59B95872-8404-4E17-B09A-86A59A366F07}" presName="hierChild2" presStyleCnt="0"/>
      <dgm:spPr/>
    </dgm:pt>
    <dgm:pt modelId="{838F48E4-1182-497F-9F39-438D4A9611EC}" type="pres">
      <dgm:prSet presAssocID="{9B791526-6809-4D95-8162-C8F22ED9D108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57D3347-FC5C-4CC5-96A8-B2CAF3D484DD}" type="pres">
      <dgm:prSet presAssocID="{35A48B66-BE5C-4703-8239-FC7E8CF045BB}" presName="hierRoot2" presStyleCnt="0"/>
      <dgm:spPr/>
    </dgm:pt>
    <dgm:pt modelId="{A36CA7A3-0B97-4F80-80FE-69A6CA5059E8}" type="pres">
      <dgm:prSet presAssocID="{35A48B66-BE5C-4703-8239-FC7E8CF045BB}" presName="composite2" presStyleCnt="0"/>
      <dgm:spPr/>
    </dgm:pt>
    <dgm:pt modelId="{F6181832-7A64-4D4E-879D-F07D3B80CA1C}" type="pres">
      <dgm:prSet presAssocID="{35A48B66-BE5C-4703-8239-FC7E8CF045BB}" presName="background2" presStyleLbl="node2" presStyleIdx="0" presStyleCnt="3"/>
      <dgm:spPr/>
    </dgm:pt>
    <dgm:pt modelId="{FDA82BA6-9EA7-43F1-86E4-CA8E08A4F1C1}" type="pres">
      <dgm:prSet presAssocID="{35A48B66-BE5C-4703-8239-FC7E8CF045BB}" presName="text2" presStyleLbl="fgAcc2" presStyleIdx="0" presStyleCnt="3" custLinFactNeighborX="117" custLinFactNeighborY="-23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E389E3-5E97-4F1B-B3FD-C831766BD0E6}" type="pres">
      <dgm:prSet presAssocID="{35A48B66-BE5C-4703-8239-FC7E8CF045BB}" presName="hierChild3" presStyleCnt="0"/>
      <dgm:spPr/>
    </dgm:pt>
    <dgm:pt modelId="{972FD719-6A40-48C7-B4B9-343BE46F2901}" type="pres">
      <dgm:prSet presAssocID="{DB264330-6588-4232-9523-59084AAED3D3}" presName="Name10" presStyleLbl="parChTrans1D2" presStyleIdx="1" presStyleCnt="3"/>
      <dgm:spPr/>
      <dgm:t>
        <a:bodyPr/>
        <a:lstStyle/>
        <a:p>
          <a:endParaRPr lang="ru-RU"/>
        </a:p>
      </dgm:t>
    </dgm:pt>
    <dgm:pt modelId="{E920BB0A-2F60-467D-AA47-B5D21AF02ABF}" type="pres">
      <dgm:prSet presAssocID="{6F679861-56DB-4B5F-BD97-393BF3AC3B92}" presName="hierRoot2" presStyleCnt="0"/>
      <dgm:spPr/>
    </dgm:pt>
    <dgm:pt modelId="{A180D7E1-AAAD-4781-A463-3A2999A0A7CE}" type="pres">
      <dgm:prSet presAssocID="{6F679861-56DB-4B5F-BD97-393BF3AC3B92}" presName="composite2" presStyleCnt="0"/>
      <dgm:spPr/>
    </dgm:pt>
    <dgm:pt modelId="{8408DCA9-7977-4B60-B44E-3BE545DDCFFD}" type="pres">
      <dgm:prSet presAssocID="{6F679861-56DB-4B5F-BD97-393BF3AC3B92}" presName="background2" presStyleLbl="node2" presStyleIdx="1" presStyleCnt="3"/>
      <dgm:spPr/>
    </dgm:pt>
    <dgm:pt modelId="{59A8D19B-CD38-40E2-B904-608518CD29F4}" type="pres">
      <dgm:prSet presAssocID="{6F679861-56DB-4B5F-BD97-393BF3AC3B92}" presName="text2" presStyleLbl="fgAcc2" presStyleIdx="1" presStyleCnt="3" custLinFactNeighborX="-2339" custLinFactNeighborY="-23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653E31-DE7B-4F36-8818-D6A00F232FB2}" type="pres">
      <dgm:prSet presAssocID="{6F679861-56DB-4B5F-BD97-393BF3AC3B92}" presName="hierChild3" presStyleCnt="0"/>
      <dgm:spPr/>
    </dgm:pt>
    <dgm:pt modelId="{66EB91C4-E056-4D09-9A19-43C64E33B959}" type="pres">
      <dgm:prSet presAssocID="{A0836BD4-DE2F-48E2-9248-A61DEC90301A}" presName="Name10" presStyleLbl="parChTrans1D2" presStyleIdx="2" presStyleCnt="3"/>
      <dgm:spPr/>
      <dgm:t>
        <a:bodyPr/>
        <a:lstStyle/>
        <a:p>
          <a:endParaRPr lang="ru-RU"/>
        </a:p>
      </dgm:t>
    </dgm:pt>
    <dgm:pt modelId="{D66FA91A-4D7B-4693-A9DA-7090CE5ADBC7}" type="pres">
      <dgm:prSet presAssocID="{C69DFE00-F102-42F5-8E89-97B82FAA23F8}" presName="hierRoot2" presStyleCnt="0"/>
      <dgm:spPr/>
    </dgm:pt>
    <dgm:pt modelId="{63FD216A-8B69-4BC9-9F45-0E43E62FF361}" type="pres">
      <dgm:prSet presAssocID="{C69DFE00-F102-42F5-8E89-97B82FAA23F8}" presName="composite2" presStyleCnt="0"/>
      <dgm:spPr/>
    </dgm:pt>
    <dgm:pt modelId="{6204D150-B6EA-49B6-ADC1-2004FE778838}" type="pres">
      <dgm:prSet presAssocID="{C69DFE00-F102-42F5-8E89-97B82FAA23F8}" presName="background2" presStyleLbl="node2" presStyleIdx="2" presStyleCnt="3"/>
      <dgm:spPr/>
    </dgm:pt>
    <dgm:pt modelId="{B4528F2B-C750-4C28-A364-09435307AD9C}" type="pres">
      <dgm:prSet presAssocID="{C69DFE00-F102-42F5-8E89-97B82FAA23F8}" presName="text2" presStyleLbl="fgAcc2" presStyleIdx="2" presStyleCnt="3" custLinFactNeighborX="4732" custLinFactNeighborY="-13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B62F8A-A4ED-469D-9173-B5C619D9C500}" type="pres">
      <dgm:prSet presAssocID="{C69DFE00-F102-42F5-8E89-97B82FAA23F8}" presName="hierChild3" presStyleCnt="0"/>
      <dgm:spPr/>
    </dgm:pt>
  </dgm:ptLst>
  <dgm:cxnLst>
    <dgm:cxn modelId="{6193CB03-6661-4E4B-BCD3-F3A4085B8340}" type="presOf" srcId="{6F679861-56DB-4B5F-BD97-393BF3AC3B92}" destId="{59A8D19B-CD38-40E2-B904-608518CD29F4}" srcOrd="0" destOrd="0" presId="urn:microsoft.com/office/officeart/2005/8/layout/hierarchy1"/>
    <dgm:cxn modelId="{52F1BCC6-F2A6-44FB-9EF4-FBB9ECAB81F3}" srcId="{59B95872-8404-4E17-B09A-86A59A366F07}" destId="{35A48B66-BE5C-4703-8239-FC7E8CF045BB}" srcOrd="0" destOrd="0" parTransId="{9B791526-6809-4D95-8162-C8F22ED9D108}" sibTransId="{0EF2E216-AA9E-413A-A6D8-78A9CE6A9751}"/>
    <dgm:cxn modelId="{8868C265-C250-42C3-9F78-07EA74D682CF}" type="presOf" srcId="{DB264330-6588-4232-9523-59084AAED3D3}" destId="{972FD719-6A40-48C7-B4B9-343BE46F2901}" srcOrd="0" destOrd="0" presId="urn:microsoft.com/office/officeart/2005/8/layout/hierarchy1"/>
    <dgm:cxn modelId="{5830DD31-E045-4B3B-B067-3DA79472A06A}" type="presOf" srcId="{59B95872-8404-4E17-B09A-86A59A366F07}" destId="{0C3B8F63-84C1-43C6-BEBC-EE72FCF524E3}" srcOrd="0" destOrd="0" presId="urn:microsoft.com/office/officeart/2005/8/layout/hierarchy1"/>
    <dgm:cxn modelId="{904476AB-7AE7-4870-916A-A0A66AC5721C}" type="presOf" srcId="{C69DFE00-F102-42F5-8E89-97B82FAA23F8}" destId="{B4528F2B-C750-4C28-A364-09435307AD9C}" srcOrd="0" destOrd="0" presId="urn:microsoft.com/office/officeart/2005/8/layout/hierarchy1"/>
    <dgm:cxn modelId="{17C3B3DD-332A-475C-BD40-895E6886BE58}" srcId="{59B95872-8404-4E17-B09A-86A59A366F07}" destId="{C69DFE00-F102-42F5-8E89-97B82FAA23F8}" srcOrd="2" destOrd="0" parTransId="{A0836BD4-DE2F-48E2-9248-A61DEC90301A}" sibTransId="{6F565D99-0D4D-4D21-AF8B-16C603DA7861}"/>
    <dgm:cxn modelId="{2BDAD777-40C3-4D38-8C0D-E472EC300B01}" type="presOf" srcId="{9B791526-6809-4D95-8162-C8F22ED9D108}" destId="{838F48E4-1182-497F-9F39-438D4A9611EC}" srcOrd="0" destOrd="0" presId="urn:microsoft.com/office/officeart/2005/8/layout/hierarchy1"/>
    <dgm:cxn modelId="{329D2AB6-186B-423B-B231-C91F1D7B5122}" type="presOf" srcId="{35A48B66-BE5C-4703-8239-FC7E8CF045BB}" destId="{FDA82BA6-9EA7-43F1-86E4-CA8E08A4F1C1}" srcOrd="0" destOrd="0" presId="urn:microsoft.com/office/officeart/2005/8/layout/hierarchy1"/>
    <dgm:cxn modelId="{5A7E6CE4-6864-4D63-89B0-868C97B90784}" type="presOf" srcId="{A0836BD4-DE2F-48E2-9248-A61DEC90301A}" destId="{66EB91C4-E056-4D09-9A19-43C64E33B959}" srcOrd="0" destOrd="0" presId="urn:microsoft.com/office/officeart/2005/8/layout/hierarchy1"/>
    <dgm:cxn modelId="{4811E0A5-08AB-45B8-B458-AC3580FB2256}" srcId="{21750425-59E8-4548-9737-B3A341EADF55}" destId="{59B95872-8404-4E17-B09A-86A59A366F07}" srcOrd="0" destOrd="0" parTransId="{78D68065-B97A-4AC9-AEED-E2EA280114B1}" sibTransId="{27C13350-475B-4CD2-A4C0-11704CA4B3F1}"/>
    <dgm:cxn modelId="{88153933-4B47-4DF2-ABC1-542093F3859A}" srcId="{59B95872-8404-4E17-B09A-86A59A366F07}" destId="{6F679861-56DB-4B5F-BD97-393BF3AC3B92}" srcOrd="1" destOrd="0" parTransId="{DB264330-6588-4232-9523-59084AAED3D3}" sibTransId="{CEA60C36-27B2-4FBD-A185-2A235F2F04A7}"/>
    <dgm:cxn modelId="{D1F3CAF4-9189-4CB9-9295-0DFBC1A42A52}" type="presOf" srcId="{21750425-59E8-4548-9737-B3A341EADF55}" destId="{D6D666AF-58AC-43A8-B88A-EE5DB63794D1}" srcOrd="0" destOrd="0" presId="urn:microsoft.com/office/officeart/2005/8/layout/hierarchy1"/>
    <dgm:cxn modelId="{FC9EEEC9-0142-4577-994B-481308C37AA5}" type="presParOf" srcId="{D6D666AF-58AC-43A8-B88A-EE5DB63794D1}" destId="{24D09623-DBD6-44DE-82DC-CCA288F9387E}" srcOrd="0" destOrd="0" presId="urn:microsoft.com/office/officeart/2005/8/layout/hierarchy1"/>
    <dgm:cxn modelId="{94AEB02C-B05C-4F9A-87C7-EE9F2F4B77A3}" type="presParOf" srcId="{24D09623-DBD6-44DE-82DC-CCA288F9387E}" destId="{A90BE308-8830-44FA-A211-91092A9D0503}" srcOrd="0" destOrd="0" presId="urn:microsoft.com/office/officeart/2005/8/layout/hierarchy1"/>
    <dgm:cxn modelId="{CBEF9834-2E11-445B-97CC-A7BAA6E675AC}" type="presParOf" srcId="{A90BE308-8830-44FA-A211-91092A9D0503}" destId="{D0174763-288D-4747-8657-0454F21B8A63}" srcOrd="0" destOrd="0" presId="urn:microsoft.com/office/officeart/2005/8/layout/hierarchy1"/>
    <dgm:cxn modelId="{3DB05D07-33C0-4FFA-B74F-F5C25642A23F}" type="presParOf" srcId="{A90BE308-8830-44FA-A211-91092A9D0503}" destId="{0C3B8F63-84C1-43C6-BEBC-EE72FCF524E3}" srcOrd="1" destOrd="0" presId="urn:microsoft.com/office/officeart/2005/8/layout/hierarchy1"/>
    <dgm:cxn modelId="{39175054-F797-4E5E-9C41-75844DBF5578}" type="presParOf" srcId="{24D09623-DBD6-44DE-82DC-CCA288F9387E}" destId="{8E46C763-549C-4593-B099-A4F43F041DCC}" srcOrd="1" destOrd="0" presId="urn:microsoft.com/office/officeart/2005/8/layout/hierarchy1"/>
    <dgm:cxn modelId="{5208A84E-DB2C-4507-A998-8906976B387E}" type="presParOf" srcId="{8E46C763-549C-4593-B099-A4F43F041DCC}" destId="{838F48E4-1182-497F-9F39-438D4A9611EC}" srcOrd="0" destOrd="0" presId="urn:microsoft.com/office/officeart/2005/8/layout/hierarchy1"/>
    <dgm:cxn modelId="{24289B9C-FFE4-41F1-AEB0-41A3703655D2}" type="presParOf" srcId="{8E46C763-549C-4593-B099-A4F43F041DCC}" destId="{357D3347-FC5C-4CC5-96A8-B2CAF3D484DD}" srcOrd="1" destOrd="0" presId="urn:microsoft.com/office/officeart/2005/8/layout/hierarchy1"/>
    <dgm:cxn modelId="{E803AC79-BFCF-42EF-B097-79C2C3B1E80A}" type="presParOf" srcId="{357D3347-FC5C-4CC5-96A8-B2CAF3D484DD}" destId="{A36CA7A3-0B97-4F80-80FE-69A6CA5059E8}" srcOrd="0" destOrd="0" presId="urn:microsoft.com/office/officeart/2005/8/layout/hierarchy1"/>
    <dgm:cxn modelId="{3054CBF7-343A-4234-BAE8-E36DC3C2663E}" type="presParOf" srcId="{A36CA7A3-0B97-4F80-80FE-69A6CA5059E8}" destId="{F6181832-7A64-4D4E-879D-F07D3B80CA1C}" srcOrd="0" destOrd="0" presId="urn:microsoft.com/office/officeart/2005/8/layout/hierarchy1"/>
    <dgm:cxn modelId="{743877FF-EE5E-4DCA-A98F-01D2D3B7FAEB}" type="presParOf" srcId="{A36CA7A3-0B97-4F80-80FE-69A6CA5059E8}" destId="{FDA82BA6-9EA7-43F1-86E4-CA8E08A4F1C1}" srcOrd="1" destOrd="0" presId="urn:microsoft.com/office/officeart/2005/8/layout/hierarchy1"/>
    <dgm:cxn modelId="{C4604579-78E3-4FCA-9390-708A62B68621}" type="presParOf" srcId="{357D3347-FC5C-4CC5-96A8-B2CAF3D484DD}" destId="{F7E389E3-5E97-4F1B-B3FD-C831766BD0E6}" srcOrd="1" destOrd="0" presId="urn:microsoft.com/office/officeart/2005/8/layout/hierarchy1"/>
    <dgm:cxn modelId="{46D48227-4499-4B77-AC96-833B13A74133}" type="presParOf" srcId="{8E46C763-549C-4593-B099-A4F43F041DCC}" destId="{972FD719-6A40-48C7-B4B9-343BE46F2901}" srcOrd="2" destOrd="0" presId="urn:microsoft.com/office/officeart/2005/8/layout/hierarchy1"/>
    <dgm:cxn modelId="{740B2614-3A1F-4D60-AE13-E925439559A6}" type="presParOf" srcId="{8E46C763-549C-4593-B099-A4F43F041DCC}" destId="{E920BB0A-2F60-467D-AA47-B5D21AF02ABF}" srcOrd="3" destOrd="0" presId="urn:microsoft.com/office/officeart/2005/8/layout/hierarchy1"/>
    <dgm:cxn modelId="{8C8DB357-AF59-43FA-84D1-24698574405F}" type="presParOf" srcId="{E920BB0A-2F60-467D-AA47-B5D21AF02ABF}" destId="{A180D7E1-AAAD-4781-A463-3A2999A0A7CE}" srcOrd="0" destOrd="0" presId="urn:microsoft.com/office/officeart/2005/8/layout/hierarchy1"/>
    <dgm:cxn modelId="{7F3503B2-57CA-4E2A-BC93-8A0397017C5C}" type="presParOf" srcId="{A180D7E1-AAAD-4781-A463-3A2999A0A7CE}" destId="{8408DCA9-7977-4B60-B44E-3BE545DDCFFD}" srcOrd="0" destOrd="0" presId="urn:microsoft.com/office/officeart/2005/8/layout/hierarchy1"/>
    <dgm:cxn modelId="{97CEBC00-6E5A-4508-8FA8-479AC10BD411}" type="presParOf" srcId="{A180D7E1-AAAD-4781-A463-3A2999A0A7CE}" destId="{59A8D19B-CD38-40E2-B904-608518CD29F4}" srcOrd="1" destOrd="0" presId="urn:microsoft.com/office/officeart/2005/8/layout/hierarchy1"/>
    <dgm:cxn modelId="{DF4509D3-604D-425B-86AC-212A6ACC3F9C}" type="presParOf" srcId="{E920BB0A-2F60-467D-AA47-B5D21AF02ABF}" destId="{CF653E31-DE7B-4F36-8818-D6A00F232FB2}" srcOrd="1" destOrd="0" presId="urn:microsoft.com/office/officeart/2005/8/layout/hierarchy1"/>
    <dgm:cxn modelId="{1AC92368-2F9C-460D-85AA-038339EB9088}" type="presParOf" srcId="{8E46C763-549C-4593-B099-A4F43F041DCC}" destId="{66EB91C4-E056-4D09-9A19-43C64E33B959}" srcOrd="4" destOrd="0" presId="urn:microsoft.com/office/officeart/2005/8/layout/hierarchy1"/>
    <dgm:cxn modelId="{9AE46703-2AB5-4749-B3B4-F0B27EA372F9}" type="presParOf" srcId="{8E46C763-549C-4593-B099-A4F43F041DCC}" destId="{D66FA91A-4D7B-4693-A9DA-7090CE5ADBC7}" srcOrd="5" destOrd="0" presId="urn:microsoft.com/office/officeart/2005/8/layout/hierarchy1"/>
    <dgm:cxn modelId="{3FBC62E3-1FA3-4A1B-AED3-6CAA33C3C3ED}" type="presParOf" srcId="{D66FA91A-4D7B-4693-A9DA-7090CE5ADBC7}" destId="{63FD216A-8B69-4BC9-9F45-0E43E62FF361}" srcOrd="0" destOrd="0" presId="urn:microsoft.com/office/officeart/2005/8/layout/hierarchy1"/>
    <dgm:cxn modelId="{4A7E7058-99E8-4477-B94D-B606E43D1B8D}" type="presParOf" srcId="{63FD216A-8B69-4BC9-9F45-0E43E62FF361}" destId="{6204D150-B6EA-49B6-ADC1-2004FE778838}" srcOrd="0" destOrd="0" presId="urn:microsoft.com/office/officeart/2005/8/layout/hierarchy1"/>
    <dgm:cxn modelId="{A24C2CE3-AAE1-4CC4-A79C-FAF35AEDA229}" type="presParOf" srcId="{63FD216A-8B69-4BC9-9F45-0E43E62FF361}" destId="{B4528F2B-C750-4C28-A364-09435307AD9C}" srcOrd="1" destOrd="0" presId="urn:microsoft.com/office/officeart/2005/8/layout/hierarchy1"/>
    <dgm:cxn modelId="{9B0CFEB5-D5A9-49A7-A15E-5E63485882A5}" type="presParOf" srcId="{D66FA91A-4D7B-4693-A9DA-7090CE5ADBC7}" destId="{06B62F8A-A4ED-469D-9173-B5C619D9C5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B91C4-E056-4D09-9A19-43C64E33B959}">
      <dsp:nvSpPr>
        <dsp:cNvPr id="0" name=""/>
        <dsp:cNvSpPr/>
      </dsp:nvSpPr>
      <dsp:spPr>
        <a:xfrm>
          <a:off x="3266240" y="1725772"/>
          <a:ext cx="2398763" cy="603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728"/>
              </a:lnTo>
              <a:lnTo>
                <a:pt x="2398763" y="425728"/>
              </a:lnTo>
              <a:lnTo>
                <a:pt x="2398763" y="60396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FD719-6A40-48C7-B4B9-343BE46F2901}">
      <dsp:nvSpPr>
        <dsp:cNvPr id="0" name=""/>
        <dsp:cNvSpPr/>
      </dsp:nvSpPr>
      <dsp:spPr>
        <a:xfrm>
          <a:off x="3220520" y="1725772"/>
          <a:ext cx="91440" cy="5914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3193"/>
              </a:lnTo>
              <a:lnTo>
                <a:pt x="47971" y="413193"/>
              </a:lnTo>
              <a:lnTo>
                <a:pt x="47971" y="59142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F48E4-1182-497F-9F39-438D4A9611EC}">
      <dsp:nvSpPr>
        <dsp:cNvPr id="0" name=""/>
        <dsp:cNvSpPr/>
      </dsp:nvSpPr>
      <dsp:spPr>
        <a:xfrm>
          <a:off x="964232" y="1725772"/>
          <a:ext cx="2302007" cy="591427"/>
        </a:xfrm>
        <a:custGeom>
          <a:avLst/>
          <a:gdLst/>
          <a:ahLst/>
          <a:cxnLst/>
          <a:rect l="0" t="0" r="0" b="0"/>
          <a:pathLst>
            <a:path>
              <a:moveTo>
                <a:pt x="2302007" y="0"/>
              </a:moveTo>
              <a:lnTo>
                <a:pt x="2302007" y="413193"/>
              </a:lnTo>
              <a:lnTo>
                <a:pt x="0" y="413193"/>
              </a:lnTo>
              <a:lnTo>
                <a:pt x="0" y="591427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74763-288D-4747-8657-0454F21B8A63}">
      <dsp:nvSpPr>
        <dsp:cNvPr id="0" name=""/>
        <dsp:cNvSpPr/>
      </dsp:nvSpPr>
      <dsp:spPr>
        <a:xfrm>
          <a:off x="2304258" y="504055"/>
          <a:ext cx="1923963" cy="1221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B8F63-84C1-43C6-BEBC-EE72FCF524E3}">
      <dsp:nvSpPr>
        <dsp:cNvPr id="0" name=""/>
        <dsp:cNvSpPr/>
      </dsp:nvSpPr>
      <dsp:spPr>
        <a:xfrm>
          <a:off x="2518032" y="707140"/>
          <a:ext cx="1923963" cy="1221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Мінерально-сировинні ресурси</a:t>
          </a:r>
          <a:endParaRPr lang="ru-RU" sz="1800" b="1" kern="1200" dirty="0"/>
        </a:p>
      </dsp:txBody>
      <dsp:txXfrm>
        <a:off x="2553815" y="742923"/>
        <a:ext cx="1852397" cy="1150150"/>
      </dsp:txXfrm>
    </dsp:sp>
    <dsp:sp modelId="{F6181832-7A64-4D4E-879D-F07D3B80CA1C}">
      <dsp:nvSpPr>
        <dsp:cNvPr id="0" name=""/>
        <dsp:cNvSpPr/>
      </dsp:nvSpPr>
      <dsp:spPr>
        <a:xfrm>
          <a:off x="2251" y="2317199"/>
          <a:ext cx="1923963" cy="1221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82BA6-9EA7-43F1-86E4-CA8E08A4F1C1}">
      <dsp:nvSpPr>
        <dsp:cNvPr id="0" name=""/>
        <dsp:cNvSpPr/>
      </dsp:nvSpPr>
      <dsp:spPr>
        <a:xfrm>
          <a:off x="216024" y="2520284"/>
          <a:ext cx="1923963" cy="1221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/>
            <a:t>Паливні</a:t>
          </a:r>
          <a:r>
            <a:rPr lang="uk-UA" sz="2700" kern="1200" dirty="0" smtClean="0"/>
            <a:t> </a:t>
          </a:r>
          <a:endParaRPr lang="ru-RU" sz="2700" kern="1200" dirty="0"/>
        </a:p>
      </dsp:txBody>
      <dsp:txXfrm>
        <a:off x="251807" y="2556067"/>
        <a:ext cx="1852397" cy="1150150"/>
      </dsp:txXfrm>
    </dsp:sp>
    <dsp:sp modelId="{8408DCA9-7977-4B60-B44E-3BE545DDCFFD}">
      <dsp:nvSpPr>
        <dsp:cNvPr id="0" name=""/>
        <dsp:cNvSpPr/>
      </dsp:nvSpPr>
      <dsp:spPr>
        <a:xfrm>
          <a:off x="2306509" y="2317199"/>
          <a:ext cx="1923963" cy="1221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8D19B-CD38-40E2-B904-608518CD29F4}">
      <dsp:nvSpPr>
        <dsp:cNvPr id="0" name=""/>
        <dsp:cNvSpPr/>
      </dsp:nvSpPr>
      <dsp:spPr>
        <a:xfrm>
          <a:off x="2520283" y="2520284"/>
          <a:ext cx="1923963" cy="1221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/>
            <a:t>Рудні</a:t>
          </a:r>
          <a:endParaRPr lang="ru-RU" sz="2700" b="1" kern="1200" dirty="0"/>
        </a:p>
      </dsp:txBody>
      <dsp:txXfrm>
        <a:off x="2556066" y="2556067"/>
        <a:ext cx="1852397" cy="1150150"/>
      </dsp:txXfrm>
    </dsp:sp>
    <dsp:sp modelId="{6204D150-B6EA-49B6-ADC1-2004FE778838}">
      <dsp:nvSpPr>
        <dsp:cNvPr id="0" name=""/>
        <dsp:cNvSpPr/>
      </dsp:nvSpPr>
      <dsp:spPr>
        <a:xfrm>
          <a:off x="4703022" y="2329734"/>
          <a:ext cx="1923963" cy="1221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28F2B-C750-4C28-A364-09435307AD9C}">
      <dsp:nvSpPr>
        <dsp:cNvPr id="0" name=""/>
        <dsp:cNvSpPr/>
      </dsp:nvSpPr>
      <dsp:spPr>
        <a:xfrm>
          <a:off x="4916796" y="2532819"/>
          <a:ext cx="1923963" cy="1221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kern="1200" dirty="0" smtClean="0"/>
            <a:t>Нерудні</a:t>
          </a:r>
          <a:endParaRPr lang="ru-RU" sz="2700" b="1" kern="1200" dirty="0"/>
        </a:p>
      </dsp:txBody>
      <dsp:txXfrm>
        <a:off x="4952579" y="2568602"/>
        <a:ext cx="1852397" cy="1150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0A25C90-048B-44BE-B52B-3849E487C4C6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23099A-B4C6-445F-9B25-DF93A4E255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1900808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Паливні ресурси світу</a:t>
            </a:r>
            <a:endParaRPr lang="ru-RU" sz="6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187624" y="980728"/>
          <a:ext cx="6840760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2380246"/>
          </a:xfrm>
        </p:spPr>
        <p:txBody>
          <a:bodyPr>
            <a:noAutofit/>
          </a:bodyPr>
          <a:lstStyle/>
          <a:p>
            <a:pPr algn="l"/>
            <a:r>
              <a:rPr lang="ru-RU" sz="3600" dirty="0" err="1" smtClean="0">
                <a:solidFill>
                  <a:schemeClr val="tx1"/>
                </a:solidFill>
                <a:effectLst/>
              </a:rPr>
              <a:t>Паливно-енергетична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effectLst/>
              </a:rPr>
              <a:t>сировина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— 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це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паливно-енергетичні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корисні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копалини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: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нафта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природний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 газ,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вугілля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, торф, уран та </a:t>
            </a:r>
            <a:r>
              <a:rPr lang="ru-RU" sz="3600" b="0" dirty="0" err="1" smtClean="0">
                <a:solidFill>
                  <a:schemeClr val="tx1"/>
                </a:solidFill>
                <a:effectLst/>
              </a:rPr>
              <a:t>ін</a:t>
            </a:r>
            <a:r>
              <a:rPr lang="ru-RU" sz="3600" b="0" dirty="0" smtClean="0">
                <a:solidFill>
                  <a:schemeClr val="tx1"/>
                </a:solidFill>
                <a:effectLst/>
              </a:rPr>
              <a:t>. </a:t>
            </a:r>
            <a:endParaRPr lang="ru-RU" sz="36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960722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tx1"/>
                </a:solidFill>
              </a:rPr>
              <a:t>Вугілля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988840"/>
            <a:ext cx="7772400" cy="3528392"/>
          </a:xfrm>
        </p:spPr>
        <p:txBody>
          <a:bodyPr>
            <a:noAutofit/>
          </a:bodyPr>
          <a:lstStyle/>
          <a:p>
            <a:pPr algn="l"/>
            <a:r>
              <a:rPr lang="uk-UA" sz="2400" b="1" dirty="0" smtClean="0">
                <a:solidFill>
                  <a:schemeClr val="tx1"/>
                </a:solidFill>
              </a:rPr>
              <a:t>Вугільні басейни</a:t>
            </a:r>
            <a:r>
              <a:rPr lang="uk-UA" sz="2400" dirty="0" smtClean="0">
                <a:solidFill>
                  <a:schemeClr val="tx1"/>
                </a:solidFill>
              </a:rPr>
              <a:t> і родовища, які займають майже 15% суші, сконцентровані переважно у розвинених країнах північної півкулі. </a:t>
            </a:r>
          </a:p>
          <a:p>
            <a:pPr algn="l"/>
            <a:endParaRPr lang="uk-UA" sz="2400" b="1" dirty="0" smtClean="0">
              <a:solidFill>
                <a:schemeClr val="tx1"/>
              </a:solidFill>
            </a:endParaRPr>
          </a:p>
          <a:p>
            <a:pPr algn="l"/>
            <a:r>
              <a:rPr lang="uk-UA" sz="2400" b="1" dirty="0" smtClean="0">
                <a:solidFill>
                  <a:schemeClr val="tx1"/>
                </a:solidFill>
              </a:rPr>
              <a:t>Найбільшими басейнами є: </a:t>
            </a:r>
            <a:r>
              <a:rPr lang="uk-UA" sz="2400" dirty="0" err="1" smtClean="0">
                <a:solidFill>
                  <a:schemeClr val="tx1"/>
                </a:solidFill>
              </a:rPr>
              <a:t>Аппалачський</a:t>
            </a:r>
            <a:r>
              <a:rPr lang="uk-UA" sz="2400" dirty="0" smtClean="0">
                <a:solidFill>
                  <a:schemeClr val="tx1"/>
                </a:solidFill>
              </a:rPr>
              <a:t> (США), Рурський (Німеччина), Сілезький (Польща), Кузнецький, Кансько-Ачинський, Тунгуський (Росія), Фушуньський (Китай).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864096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Нафтогазова сировина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2400" cy="3528392"/>
          </a:xfrm>
        </p:spPr>
        <p:txBody>
          <a:bodyPr>
            <a:normAutofit/>
          </a:bodyPr>
          <a:lstStyle/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Основні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поклади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нафтогазової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сировини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зосереджені</a:t>
            </a:r>
            <a:r>
              <a:rPr lang="ru-RU" sz="2400" dirty="0" smtClean="0">
                <a:solidFill>
                  <a:schemeClr val="tx1"/>
                </a:solidFill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</a:rPr>
              <a:t>країнах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що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розвиваються</a:t>
            </a:r>
            <a:r>
              <a:rPr lang="ru-RU" sz="2400" dirty="0" smtClean="0">
                <a:solidFill>
                  <a:schemeClr val="tx1"/>
                </a:solidFill>
              </a:rPr>
              <a:t>, особливо у </a:t>
            </a:r>
            <a:r>
              <a:rPr lang="ru-RU" sz="2400" dirty="0" err="1" smtClean="0">
                <a:solidFill>
                  <a:schemeClr val="tx1"/>
                </a:solidFill>
              </a:rPr>
              <a:t>районі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Перської</a:t>
            </a:r>
            <a:r>
              <a:rPr lang="ru-RU" sz="2400" dirty="0" smtClean="0">
                <a:solidFill>
                  <a:schemeClr val="tx1"/>
                </a:solidFill>
              </a:rPr>
              <a:t> затоки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Карибського</a:t>
            </a:r>
            <a:r>
              <a:rPr lang="ru-RU" sz="2400" dirty="0" smtClean="0">
                <a:solidFill>
                  <a:schemeClr val="tx1"/>
                </a:solidFill>
              </a:rPr>
              <a:t> моря. </a:t>
            </a: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Із</a:t>
            </a:r>
            <a:r>
              <a:rPr lang="ru-RU" sz="2400" dirty="0" smtClean="0">
                <a:solidFill>
                  <a:schemeClr val="tx1"/>
                </a:solidFill>
              </a:rPr>
              <a:t> 137 млрд. т. </a:t>
            </a:r>
            <a:r>
              <a:rPr lang="ru-RU" sz="2400" dirty="0" err="1" smtClean="0">
                <a:solidFill>
                  <a:schemeClr val="tx1"/>
                </a:solidFill>
              </a:rPr>
              <a:t>запасів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нафти</a:t>
            </a:r>
            <a:r>
              <a:rPr lang="ru-RU" sz="2400" dirty="0" smtClean="0">
                <a:solidFill>
                  <a:schemeClr val="tx1"/>
                </a:solidFill>
              </a:rPr>
              <a:t> (початок 1990-х </a:t>
            </a:r>
            <a:r>
              <a:rPr lang="ru-RU" sz="2400" dirty="0" err="1" smtClean="0">
                <a:solidFill>
                  <a:schemeClr val="tx1"/>
                </a:solidFill>
              </a:rPr>
              <a:t>років</a:t>
            </a:r>
            <a:r>
              <a:rPr lang="ru-RU" sz="2400" dirty="0" smtClean="0">
                <a:solidFill>
                  <a:schemeClr val="tx1"/>
                </a:solidFill>
              </a:rPr>
              <a:t>) 90,5 млрд. т. </a:t>
            </a:r>
            <a:r>
              <a:rPr lang="ru-RU" sz="2400" dirty="0" err="1" smtClean="0">
                <a:solidFill>
                  <a:schemeClr val="tx1"/>
                </a:solidFill>
              </a:rPr>
              <a:t>знаходяться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Близькому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Середньому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Сході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936104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chemeClr val="tx1"/>
                </a:solidFill>
              </a:rPr>
              <a:t>Газ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1916832"/>
            <a:ext cx="7772400" cy="3672408"/>
          </a:xfrm>
        </p:spPr>
        <p:txBody>
          <a:bodyPr>
            <a:noAutofit/>
          </a:bodyPr>
          <a:lstStyle/>
          <a:p>
            <a:pPr algn="l"/>
            <a:r>
              <a:rPr lang="ru-RU" sz="2800" dirty="0" err="1" smtClean="0">
                <a:solidFill>
                  <a:schemeClr val="tx1"/>
                </a:solidFill>
              </a:rPr>
              <a:t>Родовища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газу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розташовані</a:t>
            </a:r>
            <a:r>
              <a:rPr lang="ru-RU" sz="2800" dirty="0" smtClean="0">
                <a:solidFill>
                  <a:schemeClr val="tx1"/>
                </a:solidFill>
              </a:rPr>
              <a:t> у тих самих районах,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нафта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але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співвідношення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запасів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нафти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</a:t>
            </a:r>
            <a:r>
              <a:rPr lang="ru-RU" sz="2800" dirty="0" smtClean="0">
                <a:solidFill>
                  <a:schemeClr val="tx1"/>
                </a:solidFill>
              </a:rPr>
              <a:t> газу у </a:t>
            </a:r>
            <a:r>
              <a:rPr lang="ru-RU" sz="2800" dirty="0" err="1" smtClean="0">
                <a:solidFill>
                  <a:schemeClr val="tx1"/>
                </a:solidFill>
              </a:rPr>
              <a:t>різних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басейнах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різне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ru-RU" sz="28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Перше </a:t>
            </a:r>
            <a:r>
              <a:rPr lang="ru-RU" sz="2800" dirty="0" err="1" smtClean="0">
                <a:solidFill>
                  <a:schemeClr val="tx1"/>
                </a:solidFill>
              </a:rPr>
              <a:t>місце</a:t>
            </a:r>
            <a:r>
              <a:rPr lang="ru-RU" sz="2800" dirty="0" smtClean="0">
                <a:solidFill>
                  <a:schemeClr val="tx1"/>
                </a:solidFill>
              </a:rPr>
              <a:t> за ресурсами газу </a:t>
            </a:r>
            <a:r>
              <a:rPr lang="ru-RU" sz="2800" dirty="0" err="1" smtClean="0">
                <a:solidFill>
                  <a:schemeClr val="tx1"/>
                </a:solidFill>
              </a:rPr>
              <a:t>займає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Росія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далі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йдуть</a:t>
            </a:r>
            <a:r>
              <a:rPr lang="ru-RU" sz="2800" dirty="0" smtClean="0">
                <a:solidFill>
                  <a:schemeClr val="tx1"/>
                </a:solidFill>
              </a:rPr>
              <a:t> США, Канада, </a:t>
            </a:r>
            <a:r>
              <a:rPr lang="ru-RU" sz="2800" dirty="0" err="1" smtClean="0">
                <a:solidFill>
                  <a:schemeClr val="tx1"/>
                </a:solidFill>
              </a:rPr>
              <a:t>країни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Перської</a:t>
            </a:r>
            <a:r>
              <a:rPr lang="ru-RU" sz="2800" dirty="0" smtClean="0">
                <a:solidFill>
                  <a:schemeClr val="tx1"/>
                </a:solidFill>
              </a:rPr>
              <a:t> затоки.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89269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Торф’яні ресурси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772400" cy="3312368"/>
          </a:xfrm>
        </p:spPr>
        <p:txBody>
          <a:bodyPr>
            <a:normAutofit/>
          </a:bodyPr>
          <a:lstStyle/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Найбільші</a:t>
            </a:r>
            <a:r>
              <a:rPr lang="ru-RU" sz="2400" dirty="0" smtClean="0">
                <a:solidFill>
                  <a:schemeClr val="tx1"/>
                </a:solidFill>
              </a:rPr>
              <a:t> запаси торфу </a:t>
            </a:r>
            <a:r>
              <a:rPr lang="ru-RU" sz="2400" dirty="0" err="1" smtClean="0">
                <a:solidFill>
                  <a:schemeClr val="tx1"/>
                </a:solidFill>
              </a:rPr>
              <a:t>зосереджені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двох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країнах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</a:rPr>
              <a:t>Росії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та </a:t>
            </a:r>
            <a:r>
              <a:rPr lang="ru-RU" sz="2400" dirty="0" err="1" smtClean="0">
                <a:solidFill>
                  <a:schemeClr val="tx1"/>
                </a:solidFill>
              </a:rPr>
              <a:t>Канаді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uk-UA" sz="2400" dirty="0" smtClean="0">
              <a:solidFill>
                <a:schemeClr val="tx1"/>
              </a:solidFill>
            </a:endParaRP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Найбільш великими виробниками торф'яної продукції в світі сьогодні є Фінляндія, Канада, Німеччина, Ірландія, Прибалтійські країни та Росія.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86807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Уран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772400" cy="3312368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Запаси урану за </a:t>
            </a:r>
            <a:r>
              <a:rPr lang="ru-RU" sz="2400" dirty="0" err="1" smtClean="0">
                <a:solidFill>
                  <a:schemeClr val="tx1"/>
                </a:solidFill>
              </a:rPr>
              <a:t>своїми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енергетичними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можливостями</a:t>
            </a:r>
            <a:r>
              <a:rPr lang="ru-RU" sz="2400" dirty="0" smtClean="0">
                <a:solidFill>
                  <a:schemeClr val="tx1"/>
                </a:solidFill>
              </a:rPr>
              <a:t> не </a:t>
            </a:r>
            <a:r>
              <a:rPr lang="ru-RU" sz="2400" dirty="0" err="1" smtClean="0">
                <a:solidFill>
                  <a:schemeClr val="tx1"/>
                </a:solidFill>
              </a:rPr>
              <a:t>перевищують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запасів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нафти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Основні прогнозні ресурси урану зосереджені в США, Китаї, Монголії, Росії і ПАР</a:t>
            </a:r>
            <a:r>
              <a:rPr lang="ru-RU" sz="2400" dirty="0" smtClean="0">
                <a:solidFill>
                  <a:schemeClr val="tx1"/>
                </a:solidFill>
              </a:rPr>
              <a:t> </a:t>
            </a:r>
            <a:r>
              <a:rPr lang="uk-UA" sz="2400" dirty="0" smtClean="0">
                <a:solidFill>
                  <a:schemeClr val="tx1"/>
                </a:solidFill>
              </a:rPr>
              <a:t>— в кожній з цих країн вони перевищують 1</a:t>
            </a:r>
            <a:r>
              <a:rPr lang="ru-RU" sz="2400" dirty="0" smtClean="0">
                <a:solidFill>
                  <a:schemeClr val="tx1"/>
                </a:solidFill>
              </a:rPr>
              <a:t> </a:t>
            </a:r>
            <a:r>
              <a:rPr lang="uk-UA" sz="2400" dirty="0" err="1" smtClean="0">
                <a:solidFill>
                  <a:schemeClr val="tx1"/>
                </a:solidFill>
              </a:rPr>
              <a:t>млн</a:t>
            </a:r>
            <a:r>
              <a:rPr lang="uk-UA" sz="2400" dirty="0" smtClean="0">
                <a:solidFill>
                  <a:schemeClr val="tx1"/>
                </a:solidFill>
              </a:rPr>
              <a:t> т. До цієї ж групи країн можна зарахувати і </a:t>
            </a:r>
            <a:r>
              <a:rPr lang="uk-UA" sz="2400" dirty="0" err="1" smtClean="0">
                <a:solidFill>
                  <a:schemeClr val="tx1"/>
                </a:solidFill>
              </a:rPr>
              <a:t>Авсралію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51216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  <a:effectLst/>
              </a:rPr>
              <a:t>Висновок :</a:t>
            </a:r>
            <a:br>
              <a:rPr lang="uk-UA" sz="3600" dirty="0" smtClean="0">
                <a:solidFill>
                  <a:schemeClr val="tx1"/>
                </a:solidFill>
                <a:effectLst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</a:rPr>
            </a:br>
            <a:endParaRPr lang="ru-RU" sz="2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772400" cy="2642592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chemeClr val="tx1"/>
                </a:solidFill>
              </a:rPr>
              <a:t>п</a:t>
            </a:r>
            <a:r>
              <a:rPr lang="ru-RU" sz="2800" dirty="0" err="1" smtClean="0">
                <a:solidFill>
                  <a:schemeClr val="tx1"/>
                </a:solidFill>
              </a:rPr>
              <a:t>аливно-енергетичний</a:t>
            </a:r>
            <a:r>
              <a:rPr lang="ru-RU" sz="2800" dirty="0" smtClean="0">
                <a:solidFill>
                  <a:schemeClr val="tx1"/>
                </a:solidFill>
              </a:rPr>
              <a:t> комплекс </a:t>
            </a:r>
            <a:r>
              <a:rPr lang="ru-RU" sz="2800" dirty="0" err="1" smtClean="0">
                <a:solidFill>
                  <a:schemeClr val="tx1"/>
                </a:solidFill>
              </a:rPr>
              <a:t>відіграє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найважливішу</a:t>
            </a:r>
            <a:r>
              <a:rPr lang="ru-RU" sz="2800" dirty="0" smtClean="0">
                <a:solidFill>
                  <a:schemeClr val="tx1"/>
                </a:solidFill>
              </a:rPr>
              <a:t> роль у </a:t>
            </a:r>
            <a:r>
              <a:rPr lang="ru-RU" sz="2800" dirty="0" err="1" smtClean="0">
                <a:solidFill>
                  <a:schemeClr val="tx1"/>
                </a:solidFill>
              </a:rPr>
              <a:t>світовій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економіці</a:t>
            </a:r>
            <a:r>
              <a:rPr lang="ru-RU" sz="2800" dirty="0" smtClean="0">
                <a:solidFill>
                  <a:schemeClr val="tx1"/>
                </a:solidFill>
              </a:rPr>
              <a:t>, тому </a:t>
            </a:r>
            <a:r>
              <a:rPr lang="ru-RU" sz="2800" dirty="0" err="1" smtClean="0">
                <a:solidFill>
                  <a:schemeClr val="tx1"/>
                </a:solidFill>
              </a:rPr>
              <a:t>що</a:t>
            </a:r>
            <a:r>
              <a:rPr lang="ru-RU" sz="2800" dirty="0" smtClean="0">
                <a:solidFill>
                  <a:schemeClr val="tx1"/>
                </a:solidFill>
              </a:rPr>
              <a:t> без </a:t>
            </a:r>
            <a:r>
              <a:rPr lang="ru-RU" sz="2800" dirty="0" err="1" smtClean="0">
                <a:solidFill>
                  <a:schemeClr val="tx1"/>
                </a:solidFill>
              </a:rPr>
              <a:t>його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продукції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неможливе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функціонування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усіх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без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винятку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галузей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</TotalTime>
  <Words>254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Паливні ресурси світу</vt:lpstr>
      <vt:lpstr>Презентация PowerPoint</vt:lpstr>
      <vt:lpstr>Паливно-енергетична сировина—  це паливно-енергетичні корисні копалини: нафта, природний газ, вугілля, торф, уран та ін. </vt:lpstr>
      <vt:lpstr>Вугілля</vt:lpstr>
      <vt:lpstr>Нафтогазова сировина</vt:lpstr>
      <vt:lpstr>Газ</vt:lpstr>
      <vt:lpstr>Торф’яні ресурси</vt:lpstr>
      <vt:lpstr>Уран</vt:lpstr>
      <vt:lpstr>Висновок :  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Паливні ресурси світу</dc:title>
  <dc:creator>Andey</dc:creator>
  <cp:lastModifiedBy>Nata</cp:lastModifiedBy>
  <cp:revision>5</cp:revision>
  <dcterms:created xsi:type="dcterms:W3CDTF">2014-11-01T08:45:11Z</dcterms:created>
  <dcterms:modified xsi:type="dcterms:W3CDTF">2015-02-02T15:34:51Z</dcterms:modified>
</cp:coreProperties>
</file>