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  <p:sldId id="262" r:id="rId9"/>
    <p:sldId id="270" r:id="rId10"/>
    <p:sldId id="272" r:id="rId11"/>
    <p:sldId id="268" r:id="rId12"/>
    <p:sldId id="269" r:id="rId13"/>
    <p:sldId id="266" r:id="rId14"/>
    <p:sldId id="264" r:id="rId15"/>
    <p:sldId id="273" r:id="rId16"/>
    <p:sldId id="265" r:id="rId17"/>
    <p:sldId id="271" r:id="rId18"/>
    <p:sldId id="275" r:id="rId19"/>
    <p:sldId id="279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D5F5-E777-4CC8-BB9C-04352BC4AAA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51A0BBA-100B-43DE-8605-C22887B1A8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D5F5-E777-4CC8-BB9C-04352BC4AAA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0BBA-100B-43DE-8605-C22887B1A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D5F5-E777-4CC8-BB9C-04352BC4AAA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0BBA-100B-43DE-8605-C22887B1A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D5F5-E777-4CC8-BB9C-04352BC4AAA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0BBA-100B-43DE-8605-C22887B1A8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D5F5-E777-4CC8-BB9C-04352BC4AAA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51A0BBA-100B-43DE-8605-C22887B1A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D5F5-E777-4CC8-BB9C-04352BC4AAA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0BBA-100B-43DE-8605-C22887B1A8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D5F5-E777-4CC8-BB9C-04352BC4AAA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0BBA-100B-43DE-8605-C22887B1A8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D5F5-E777-4CC8-BB9C-04352BC4AAA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0BBA-100B-43DE-8605-C22887B1A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D5F5-E777-4CC8-BB9C-04352BC4AAA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0BBA-100B-43DE-8605-C22887B1A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D5F5-E777-4CC8-BB9C-04352BC4AAA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0BBA-100B-43DE-8605-C22887B1A8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D5F5-E777-4CC8-BB9C-04352BC4AAA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51A0BBA-100B-43DE-8605-C22887B1A8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D2D5F5-E777-4CC8-BB9C-04352BC4AAA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51A0BBA-100B-43DE-8605-C22887B1A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3643314"/>
            <a:ext cx="3328966" cy="1785950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 smtClean="0"/>
              <a:t>Виконали</a:t>
            </a:r>
          </a:p>
          <a:p>
            <a:pPr algn="l"/>
            <a:r>
              <a:rPr lang="uk-UA" dirty="0" smtClean="0"/>
              <a:t>учениці 10-А класу</a:t>
            </a:r>
          </a:p>
          <a:p>
            <a:pPr algn="l"/>
            <a:r>
              <a:rPr lang="uk-UA" dirty="0" smtClean="0"/>
              <a:t>Самойленко Олеся,</a:t>
            </a:r>
          </a:p>
          <a:p>
            <a:pPr algn="l"/>
            <a:r>
              <a:rPr lang="uk-UA" dirty="0" smtClean="0"/>
              <a:t>Халізєва Владислава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/>
              <a:t>Б</a:t>
            </a:r>
            <a:r>
              <a:rPr lang="uk-UA" sz="6600" dirty="0" err="1" smtClean="0"/>
              <a:t>ілорусь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400" dirty="0" smtClean="0"/>
              <a:t>Економічна і соціальна географія</a:t>
            </a:r>
            <a:endParaRPr lang="ru-RU" sz="24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Харківська гімназія №55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86520"/>
            <a:ext cx="9144000" cy="571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Харків</a:t>
            </a:r>
            <a:r>
              <a:rPr kumimoji="0" lang="uk-UA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40" name="Picture 4" descr="http://i33.beon.ru/63/1/2660163/91/107254791/1309430419_belorussiyaflagkart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429000"/>
            <a:ext cx="3071834" cy="2591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/>
          <a:lstStyle/>
          <a:p>
            <a:pPr algn="ctr"/>
            <a:r>
              <a:rPr lang="uk-UA" b="1" dirty="0" smtClean="0"/>
              <a:t>Демографічні показники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2400" b="1" dirty="0" smtClean="0"/>
              <a:t>Вікова</a:t>
            </a:r>
            <a:r>
              <a:rPr lang="uk-UA" b="1" dirty="0" smtClean="0"/>
              <a:t> структура населення</a:t>
            </a:r>
            <a:endParaRPr lang="ru-RU" b="1" dirty="0"/>
          </a:p>
        </p:txBody>
      </p:sp>
      <p:pic>
        <p:nvPicPr>
          <p:cNvPr id="28674" name="Picture 2" descr="&amp;Vcy;&amp;ocy;&amp;zcy;&amp;rcy;&amp;acy;&amp;scy;&amp;tcy;&amp;ncy;&amp;acy;&amp;yacy; &amp;scy;&amp;tcy;&amp;rcy;&amp;ucy;&amp;kcy;&amp;tcy;&amp;ucy;&amp;rcy;&amp;acy; &amp;ncy;&amp;acy;&amp;scy;&amp;iecy;&amp;lcy;&amp;iecy;&amp;ncy;&amp;icy;&amp;yacy; &amp;Bcy;&amp;iecy;&amp;lcy;&amp;acy;&amp;rcy;&amp;ucy;&amp;scy;&amp;icy;, 1950-2000 &amp;gcy;&amp;g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4142172" cy="4142173"/>
          </a:xfrm>
          <a:prstGeom prst="rect">
            <a:avLst/>
          </a:prstGeom>
          <a:noFill/>
        </p:spPr>
      </p:pic>
      <p:pic>
        <p:nvPicPr>
          <p:cNvPr id="28676" name="Picture 4" descr="&amp;Vcy;&amp;ocy;&amp;zcy;&amp;rcy;&amp;acy;&amp;scy;&amp;tcy;&amp;ncy;&amp;acy;&amp;yacy; &amp;scy;&amp;tcy;&amp;rcy;&amp;ucy;&amp;kcy;&amp;tcy;&amp;ucy;&amp;rcy;&amp;acy; &amp;ncy;&amp;acy;&amp;scy;&amp;iecy;&amp;lcy;&amp;iecy;&amp;ncy;&amp;icy;&amp;yacy; &amp;Bcy;&amp;iecy;&amp;lcy;&amp;acy;&amp;rcy;&amp;ucy;&amp;scy;&amp;icy;, 2000-2050 &amp;gcy;&amp;g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4071940" cy="407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/>
          <a:lstStyle/>
          <a:p>
            <a:pPr algn="ctr"/>
            <a:r>
              <a:rPr lang="uk-UA" b="1" dirty="0" smtClean="0"/>
              <a:t>Національний склад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upload.wikimedia.org/wikipedia/commons/b/b8/Belarusians_in_Belarus_20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6220688" cy="4859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/>
          <a:lstStyle/>
          <a:p>
            <a:pPr algn="ctr"/>
            <a:r>
              <a:rPr lang="uk-UA" b="1" dirty="0" smtClean="0"/>
              <a:t>Національний склад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857916" cy="47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/>
          <a:lstStyle/>
          <a:p>
            <a:pPr algn="ctr"/>
            <a:r>
              <a:rPr lang="uk-UA" b="1" dirty="0" smtClean="0"/>
              <a:t>Урбанізація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&amp;Fcy;&amp;acy;&amp;jcy;&amp;lcy;:BelarusUrbanization2009v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448419" cy="5044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Промисловість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1214422"/>
            <a:ext cx="7429552" cy="4733940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/>
              <a:t>Найбільші </a:t>
            </a:r>
            <a:r>
              <a:rPr lang="uk-UA" sz="2400" b="1" dirty="0" smtClean="0"/>
              <a:t>підприємства</a:t>
            </a:r>
            <a:r>
              <a:rPr lang="uk-UA" b="1" dirty="0" smtClean="0"/>
              <a:t> машинобудування та металообробки</a:t>
            </a:r>
            <a:endParaRPr lang="ru-RU" b="1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357430"/>
            <a:ext cx="4610092" cy="412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/>
          <a:lstStyle/>
          <a:p>
            <a:pPr algn="ctr"/>
            <a:r>
              <a:rPr lang="uk-UA" b="1" dirty="0" smtClean="0"/>
              <a:t>Промисловість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214422"/>
            <a:ext cx="7772400" cy="4805378"/>
          </a:xfrm>
        </p:spPr>
        <p:txBody>
          <a:bodyPr/>
          <a:lstStyle/>
          <a:p>
            <a:pPr algn="ctr">
              <a:buNone/>
            </a:pPr>
            <a:r>
              <a:rPr lang="uk-UA" sz="2400" b="1" dirty="0" smtClean="0"/>
              <a:t>Найбільші</a:t>
            </a:r>
            <a:r>
              <a:rPr lang="uk-UA" b="1" dirty="0" smtClean="0"/>
              <a:t> електростанції</a:t>
            </a:r>
            <a:endParaRPr lang="ru-RU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857364"/>
            <a:ext cx="5357850" cy="477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/>
          <a:lstStyle/>
          <a:p>
            <a:pPr algn="ctr"/>
            <a:r>
              <a:rPr lang="uk-UA" b="1" dirty="0" smtClean="0"/>
              <a:t>Сільське господарство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786742" cy="375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/>
          <a:lstStyle/>
          <a:p>
            <a:pPr algn="ctr"/>
            <a:r>
              <a:rPr lang="uk-UA" b="1" dirty="0" smtClean="0"/>
              <a:t>Природно-ресурсний потенціал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/>
              <a:t>Посівна площа різних культур</a:t>
            </a:r>
          </a:p>
          <a:p>
            <a:pPr algn="ctr">
              <a:buNone/>
            </a:pPr>
            <a:endParaRPr lang="uk-UA" sz="700" b="1" dirty="0" smtClean="0"/>
          </a:p>
          <a:p>
            <a:r>
              <a:rPr lang="uk-UA" sz="2000" dirty="0" smtClean="0">
                <a:solidFill>
                  <a:srgbClr val="C00000"/>
                </a:solidFill>
              </a:rPr>
              <a:t>Червоний</a:t>
            </a:r>
            <a:r>
              <a:rPr lang="uk-UA" sz="2000" dirty="0" smtClean="0"/>
              <a:t> – зернові</a:t>
            </a:r>
          </a:p>
          <a:p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>Золотий</a:t>
            </a:r>
            <a:r>
              <a:rPr lang="uk-UA" sz="2000" dirty="0" smtClean="0"/>
              <a:t> – картопля</a:t>
            </a:r>
          </a:p>
          <a:p>
            <a:r>
              <a:rPr lang="uk-UA" sz="2000" dirty="0" smtClean="0">
                <a:solidFill>
                  <a:srgbClr val="00B050"/>
                </a:solidFill>
              </a:rPr>
              <a:t>Зелений</a:t>
            </a:r>
            <a:r>
              <a:rPr lang="uk-UA" sz="2000" dirty="0" smtClean="0"/>
              <a:t> – кормові</a:t>
            </a:r>
          </a:p>
          <a:p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Сірий</a:t>
            </a:r>
            <a:r>
              <a:rPr lang="uk-UA" sz="2000" dirty="0" smtClean="0"/>
              <a:t> - інші</a:t>
            </a:r>
            <a:endParaRPr lang="ru-RU" sz="2000" dirty="0" smtClean="0"/>
          </a:p>
        </p:txBody>
      </p:sp>
      <p:pic>
        <p:nvPicPr>
          <p:cNvPr id="29698" name="Picture 2" descr="http://upload.wikimedia.org/wikipedia/ru/timeline/91f8fb7c41c8d4fc014fb8f8b3ff488d.png"/>
          <p:cNvPicPr>
            <a:picLocks noChangeAspect="1" noChangeArrowheads="1"/>
          </p:cNvPicPr>
          <p:nvPr/>
        </p:nvPicPr>
        <p:blipFill>
          <a:blip r:embed="rId2"/>
          <a:srcRect t="7965"/>
          <a:stretch>
            <a:fillRect/>
          </a:stretch>
        </p:blipFill>
        <p:spPr bwMode="auto">
          <a:xfrm>
            <a:off x="785786" y="3786190"/>
            <a:ext cx="8072494" cy="247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/>
          <a:lstStyle/>
          <a:p>
            <a:pPr algn="ctr"/>
            <a:r>
              <a:rPr lang="uk-UA" b="1" dirty="0" smtClean="0"/>
              <a:t>Транспортний комплекс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/>
              <a:t>Мережа європейських шляхів в Білорусі</a:t>
            </a:r>
            <a:endParaRPr lang="uk-UA" sz="2400" b="1" dirty="0"/>
          </a:p>
        </p:txBody>
      </p:sp>
      <p:pic>
        <p:nvPicPr>
          <p:cNvPr id="32770" name="Picture 2" descr="&amp;Fcy;&amp;acy;&amp;jcy;&amp;lcy;:E-roads in B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14554"/>
            <a:ext cx="4857784" cy="4104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/>
          <a:lstStyle/>
          <a:p>
            <a:pPr algn="ctr"/>
            <a:r>
              <a:rPr lang="uk-UA" b="1" dirty="0" smtClean="0"/>
              <a:t>Транспортний комплекс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/>
              <a:t>Мережа основних національних шляхів в Білорусі</a:t>
            </a:r>
            <a:endParaRPr lang="uk-UA" sz="2400" b="1" dirty="0"/>
          </a:p>
        </p:txBody>
      </p:sp>
      <p:pic>
        <p:nvPicPr>
          <p:cNvPr id="35842" name="Picture 2" descr="&amp;Fcy;&amp;acy;&amp;jcy;&amp;lcy;:Map of Automobile Roads in Belar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14554"/>
            <a:ext cx="4786346" cy="404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28588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 smtClean="0"/>
              <a:t>Республіка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Білорусь</a:t>
            </a:r>
            <a:endParaRPr lang="ru-RU" sz="6000" b="1" dirty="0"/>
          </a:p>
        </p:txBody>
      </p:sp>
      <p:pic>
        <p:nvPicPr>
          <p:cNvPr id="4" name="Picture 2" descr="&amp;Fcy;&amp;acy;&amp;jcy;&amp;lcy;:Flag of Belarus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29"/>
            <a:ext cx="4214842" cy="2107421"/>
          </a:xfrm>
          <a:prstGeom prst="rect">
            <a:avLst/>
          </a:prstGeom>
          <a:noFill/>
        </p:spPr>
      </p:pic>
      <p:pic>
        <p:nvPicPr>
          <p:cNvPr id="1026" name="Picture 2" descr="http://content.foto.mail.ru/mail/shlyakhtowa/_animated/i-5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3116"/>
            <a:ext cx="2428891" cy="2428892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714348" y="4429132"/>
            <a:ext cx="4214842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uk-UA" sz="2600" dirty="0" smtClean="0"/>
              <a:t>Прапор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786446" y="4572008"/>
            <a:ext cx="2786050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uk-UA" sz="2600" dirty="0" smtClean="0"/>
              <a:t>Герб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/>
          <a:lstStyle/>
          <a:p>
            <a:pPr algn="ctr"/>
            <a:r>
              <a:rPr lang="uk-UA" b="1" dirty="0" smtClean="0"/>
              <a:t>Зовнішньоекономічні </a:t>
            </a:r>
            <a:r>
              <a:rPr lang="uk-UA" b="1" dirty="0" err="1" smtClean="0"/>
              <a:t>зв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/>
              <a:t>Імпорт Білорусі</a:t>
            </a:r>
            <a:endParaRPr lang="ru-RU" sz="2400" b="1" dirty="0"/>
          </a:p>
        </p:txBody>
      </p:sp>
      <p:pic>
        <p:nvPicPr>
          <p:cNvPr id="31746" name="Picture 2" descr="&amp;icy;&amp;mcy;&amp;pcy;&amp;ocy;&amp;rcy;&amp;tcy; &amp;Bcy;&amp;iecy;&amp;lcy;&amp;acy;&amp;rcy;&amp;ucy;&amp;scy;&amp;icy;: &amp;scy;&amp;tcy;&amp;rcy;&amp;ucy;&amp;kcy;&amp;tcy;&amp;ucy;&amp;rcy;&amp;acy; &amp;pcy;&amp;ocy; &amp;scy;&amp;tcy;&amp;rcy;&amp;acy;&amp;ncy;&amp;acy;&amp;mcy;"/>
          <p:cNvPicPr>
            <a:picLocks noChangeAspect="1" noChangeArrowheads="1"/>
          </p:cNvPicPr>
          <p:nvPr/>
        </p:nvPicPr>
        <p:blipFill>
          <a:blip r:embed="rId2"/>
          <a:srcRect l="20625" r="15624"/>
          <a:stretch>
            <a:fillRect/>
          </a:stretch>
        </p:blipFill>
        <p:spPr bwMode="auto">
          <a:xfrm>
            <a:off x="2357422" y="2071678"/>
            <a:ext cx="4857784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/>
          <a:lstStyle/>
          <a:p>
            <a:pPr algn="ctr"/>
            <a:r>
              <a:rPr lang="uk-UA" b="1" dirty="0" smtClean="0"/>
              <a:t>Зовнішньоекономічні </a:t>
            </a:r>
            <a:r>
              <a:rPr lang="uk-UA" b="1" dirty="0" err="1" smtClean="0"/>
              <a:t>зв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/>
              <a:t>Експорт Білорусі</a:t>
            </a:r>
            <a:endParaRPr lang="ru-RU" sz="2400" b="1" dirty="0"/>
          </a:p>
        </p:txBody>
      </p:sp>
      <p:pic>
        <p:nvPicPr>
          <p:cNvPr id="33794" name="Picture 2" descr="&amp;ecy;&amp;kcy;&amp;scy;&amp;pcy;&amp;ocy;&amp;rcy;&amp;tcy; &amp;Bcy;&amp;iecy;&amp;lcy;&amp;acy;&amp;rcy;&amp;ucy;&amp;scy;&amp;icy;: &amp;scy;&amp;tcy;&amp;rcy;&amp;ucy;&amp;kcy;&amp;tcy;&amp;ucy;&amp;rcy;&amp;acy; &amp;pcy;&amp;ocy; &amp;scy;&amp;tcy;&amp;rcy;&amp;acy;&amp;ncy;&amp;acy;&amp;mcy;"/>
          <p:cNvPicPr>
            <a:picLocks noChangeAspect="1" noChangeArrowheads="1"/>
          </p:cNvPicPr>
          <p:nvPr/>
        </p:nvPicPr>
        <p:blipFill>
          <a:blip r:embed="rId2"/>
          <a:srcRect l="22500" r="16562"/>
          <a:stretch>
            <a:fillRect/>
          </a:stretch>
        </p:blipFill>
        <p:spPr bwMode="auto">
          <a:xfrm>
            <a:off x="2357422" y="2000240"/>
            <a:ext cx="464347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Загальні відомості, ЕГП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dirty="0" smtClean="0"/>
              <a:t>Площа:</a:t>
            </a:r>
            <a:r>
              <a:rPr lang="uk-UA" dirty="0" smtClean="0"/>
              <a:t> 207,6 тис. км</a:t>
            </a:r>
            <a:r>
              <a:rPr lang="uk-UA" baseline="30000" dirty="0" smtClean="0"/>
              <a:t>2</a:t>
            </a:r>
            <a:r>
              <a:rPr lang="uk-UA" dirty="0" smtClean="0"/>
              <a:t>.</a:t>
            </a:r>
          </a:p>
          <a:p>
            <a:r>
              <a:rPr lang="uk-UA" b="1" dirty="0" smtClean="0"/>
              <a:t>Населення:</a:t>
            </a:r>
            <a:r>
              <a:rPr lang="uk-UA" dirty="0" smtClean="0"/>
              <a:t> 9,6 </a:t>
            </a:r>
            <a:r>
              <a:rPr lang="uk-UA" dirty="0" err="1" smtClean="0"/>
              <a:t>млн</a:t>
            </a:r>
            <a:r>
              <a:rPr lang="uk-UA" dirty="0" smtClean="0"/>
              <a:t> осіб (2011 р.).</a:t>
            </a:r>
          </a:p>
          <a:p>
            <a:r>
              <a:rPr lang="uk-UA" b="1" dirty="0" smtClean="0"/>
              <a:t>ВВП на одну особу</a:t>
            </a:r>
            <a:r>
              <a:rPr lang="uk-UA" dirty="0" smtClean="0"/>
              <a:t> (2010 р.) – 13844.</a:t>
            </a:r>
          </a:p>
          <a:p>
            <a:r>
              <a:rPr lang="uk-UA" b="1" dirty="0" smtClean="0"/>
              <a:t>Державний устрій: </a:t>
            </a:r>
            <a:r>
              <a:rPr lang="uk-UA" dirty="0" smtClean="0"/>
              <a:t>президентська республіка, унітарна країна.</a:t>
            </a:r>
          </a:p>
          <a:p>
            <a:r>
              <a:rPr lang="uk-UA" dirty="0" smtClean="0"/>
              <a:t>Держава в центрі Європи на перетині транзитних шляхів із Росії до Європи.</a:t>
            </a:r>
          </a:p>
          <a:p>
            <a:r>
              <a:rPr lang="uk-UA" dirty="0" smtClean="0"/>
              <a:t>Не має виходу до моря.</a:t>
            </a:r>
          </a:p>
          <a:p>
            <a:r>
              <a:rPr lang="uk-UA" dirty="0" smtClean="0"/>
              <a:t>Сусіди – члени ЄС, постсоціалістичні країни.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215370" cy="86834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Динаміка ВВП Білорусі, млрд. </a:t>
            </a:r>
            <a:r>
              <a:rPr lang="uk-UA" b="1" dirty="0" err="1" smtClean="0"/>
              <a:t>долл</a:t>
            </a:r>
            <a:r>
              <a:rPr lang="uk-UA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dcy;&amp;icy;&amp;ncy;&amp;acy;&amp;mcy;&amp;icy;&amp;kcy;&amp;acy; &amp;Vcy;&amp;Vcy;&amp;Pcy; &amp;Bcy;&amp;iecy;&amp;lcy;&amp;acy;&amp;rcy;&amp;ucy;&amp;s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215370" cy="5114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/>
          <a:lstStyle/>
          <a:p>
            <a:pPr algn="ctr"/>
            <a:r>
              <a:rPr lang="uk-UA" b="1" dirty="0" smtClean="0"/>
              <a:t>Природно-ресурсний потенціал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Виявлені запаси кам'яного та бурого вугілля поки що не мають промислового значення. У південно-східній частині (біля міста </a:t>
            </a:r>
            <a:r>
              <a:rPr lang="uk-UA" dirty="0" err="1" smtClean="0"/>
              <a:t>Речиця</a:t>
            </a:r>
            <a:r>
              <a:rPr lang="uk-UA" dirty="0" smtClean="0"/>
              <a:t>) є невеликі запаси нафти. Основним паливним ресурсом республіки є торф.</a:t>
            </a:r>
          </a:p>
          <a:p>
            <a:r>
              <a:rPr lang="uk-UA" dirty="0" smtClean="0"/>
              <a:t>Дещо багатша Білорусь на хімічну сировину (кухонні солі, </a:t>
            </a:r>
            <a:r>
              <a:rPr lang="uk-UA" dirty="0" err="1" smtClean="0"/>
              <a:t>Солігорські</a:t>
            </a:r>
            <a:r>
              <a:rPr lang="uk-UA" dirty="0" smtClean="0"/>
              <a:t> родовища калійної солі). Є великі запаси нерудної сировини для виробництва будівельних матеріалів (особливо скляних і формувальних пісків, глини, вапняків та мергелів).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/>
          <a:lstStyle/>
          <a:p>
            <a:pPr algn="ctr"/>
            <a:r>
              <a:rPr lang="uk-UA" b="1" dirty="0" smtClean="0"/>
              <a:t>Природно-ресурсний потенціал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2447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Поверхня Білорусі в основному плоско-рівнинна, тільки злегка </a:t>
            </a:r>
            <a:r>
              <a:rPr lang="uk-UA" dirty="0" err="1" smtClean="0"/>
              <a:t>погор-бована</a:t>
            </a:r>
            <a:r>
              <a:rPr lang="uk-UA" dirty="0" smtClean="0"/>
              <a:t> на північному заході. Клімат помірно континентальний, достатньо вологий. Порівняно багата країна на водні ресурси — густа річкова мережа, що налічує понад 3 тис. річок та 4 тис. озер. Гідроресурсів майже немає.</a:t>
            </a:r>
          </a:p>
          <a:p>
            <a:r>
              <a:rPr lang="uk-UA" dirty="0" smtClean="0"/>
              <a:t>У крайній південній частині розташована сильно заболочена Поліська низовина. На більшості території переважають дерново-підзолисті ґрунти, що вимагають значного вапнування через підвищену кислотність. Лісами зайнято приблизно третину території.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/>
          <a:lstStyle/>
          <a:p>
            <a:pPr algn="ctr"/>
            <a:r>
              <a:rPr lang="uk-UA" b="1" dirty="0" smtClean="0"/>
              <a:t>Демографічні показники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142984"/>
            <a:ext cx="7772400" cy="4714876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/>
              <a:t>Динаміка падіння чисельності населення </a:t>
            </a:r>
            <a:r>
              <a:rPr lang="ru-RU" b="1" dirty="0" err="1" smtClean="0"/>
              <a:t>Республіки</a:t>
            </a:r>
            <a:r>
              <a:rPr lang="ru-RU" b="1" dirty="0" smtClean="0"/>
              <a:t> </a:t>
            </a:r>
            <a:r>
              <a:rPr lang="ru-RU" b="1" dirty="0" err="1" smtClean="0"/>
              <a:t>Білорусь</a:t>
            </a:r>
            <a:r>
              <a:rPr lang="ru-RU" b="1" dirty="0" smtClean="0"/>
              <a:t>, 1993–2003</a:t>
            </a:r>
            <a:endParaRPr lang="ru-RU" b="1" dirty="0"/>
          </a:p>
        </p:txBody>
      </p:sp>
      <p:pic>
        <p:nvPicPr>
          <p:cNvPr id="23556" name="Picture 4" descr="&amp;Fcy;&amp;acy;&amp;jcy;&amp;lcy;:Belarus-demograph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7160858" cy="432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/>
          <a:lstStyle/>
          <a:p>
            <a:pPr algn="ctr"/>
            <a:r>
              <a:rPr lang="uk-UA" b="1" dirty="0" smtClean="0"/>
              <a:t>Демографічні показники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8" name="Picture 4" descr="&amp;Fcy;&amp;acy;&amp;jcy;&amp;lcy;:NaturalGrowth2010B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784679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868346"/>
          </a:xfrm>
        </p:spPr>
        <p:txBody>
          <a:bodyPr/>
          <a:lstStyle/>
          <a:p>
            <a:pPr algn="ctr"/>
            <a:r>
              <a:rPr lang="uk-UA" b="1" dirty="0" smtClean="0"/>
              <a:t>Демографічні показники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&amp;Fcy;&amp;acy;&amp;jcy;&amp;lcy;:BelarusPopulationDensity2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448419" cy="5044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248</TotalTime>
  <Words>329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Білорусь Економічна і соціальна географія</vt:lpstr>
      <vt:lpstr>Республіка Білорусь</vt:lpstr>
      <vt:lpstr>Загальні відомості, ЕГП</vt:lpstr>
      <vt:lpstr>Динаміка ВВП Білорусі, млрд. долл.</vt:lpstr>
      <vt:lpstr>Природно-ресурсний потенціал</vt:lpstr>
      <vt:lpstr>Природно-ресурсний потенціал</vt:lpstr>
      <vt:lpstr>Демографічні показники</vt:lpstr>
      <vt:lpstr>Демографічні показники</vt:lpstr>
      <vt:lpstr>Демографічні показники</vt:lpstr>
      <vt:lpstr>Демографічні показники</vt:lpstr>
      <vt:lpstr>Національний склад</vt:lpstr>
      <vt:lpstr>Національний склад</vt:lpstr>
      <vt:lpstr>Урбанізація</vt:lpstr>
      <vt:lpstr>Промисловість</vt:lpstr>
      <vt:lpstr>Промисловість</vt:lpstr>
      <vt:lpstr>Сільське господарство</vt:lpstr>
      <vt:lpstr>Природно-ресурсний потенціал</vt:lpstr>
      <vt:lpstr>Транспортний комплекс</vt:lpstr>
      <vt:lpstr>Транспортний комплекс</vt:lpstr>
      <vt:lpstr>Зовнішньоекономічні зв’язки</vt:lpstr>
      <vt:lpstr>Зовнішньоекономічні зв’язки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Олеся</cp:lastModifiedBy>
  <cp:revision>18</cp:revision>
  <dcterms:created xsi:type="dcterms:W3CDTF">2014-04-21T19:44:08Z</dcterms:created>
  <dcterms:modified xsi:type="dcterms:W3CDTF">2015-01-28T22:00:42Z</dcterms:modified>
</cp:coreProperties>
</file>