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b="1" i="1" dirty="0">
                        <a:latin typeface="Constantia" pitchFamily="18" charset="0"/>
                      </a:rPr>
                      <a:t>3%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-0.12975091105993228"/>
                  <c:y val="5.1313982354451053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i="1" dirty="0">
                        <a:latin typeface="Constantia" pitchFamily="18" charset="0"/>
                      </a:rPr>
                      <a:t>32%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9.8985372996594032E-2"/>
                  <c:y val="-0.1521624512985147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i="1" dirty="0">
                        <a:latin typeface="Constantia" pitchFamily="18" charset="0"/>
                      </a:rPr>
                      <a:t>65%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Сільське господарство</c:v>
                </c:pt>
                <c:pt idx="1">
                  <c:v>Промисловість</c:v>
                </c:pt>
                <c:pt idx="2">
                  <c:v>Сфера послуг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3.0000000000000006E-2</c:v>
                </c:pt>
                <c:pt idx="1">
                  <c:v>0.32000000000000006</c:v>
                </c:pt>
                <c:pt idx="2">
                  <c:v>0.65000000000000013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300" b="1" i="1" baseline="0">
                <a:latin typeface="Constantia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300" b="1" i="1" baseline="0">
                <a:latin typeface="Constantia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300" b="1" i="1" baseline="0">
                <a:latin typeface="Constantia" pitchFamily="18" charset="0"/>
              </a:defRPr>
            </a:pPr>
            <a:endParaRPr lang="ru-RU"/>
          </a:p>
        </c:txPr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3517E-E461-45EE-9A02-2CD1C8632E54}" type="doc">
      <dgm:prSet loTypeId="urn:microsoft.com/office/officeart/2005/8/layout/bList2" loCatId="list" qsTypeId="urn:microsoft.com/office/officeart/2005/8/quickstyle/simple1" qsCatId="simple" csTypeId="urn:microsoft.com/office/officeart/2005/8/colors/accent2_3" csCatId="accent2" phldr="1"/>
      <dgm:spPr/>
    </dgm:pt>
    <dgm:pt modelId="{18E4BDCD-AEF0-4838-8D77-92027D7881F2}">
      <dgm:prSet phldrT="[Текст]" custT="1"/>
      <dgm:spPr/>
      <dgm:t>
        <a:bodyPr/>
        <a:lstStyle/>
        <a:p>
          <a:pPr algn="ctr"/>
          <a:r>
            <a:rPr lang="ru-RU" sz="1800" b="1" i="1" dirty="0" smtClean="0">
              <a:solidFill>
                <a:schemeClr val="tx1"/>
              </a:solidFill>
              <a:latin typeface="Constantia" pitchFamily="18" charset="0"/>
            </a:rPr>
            <a:t>Машино</a:t>
          </a:r>
          <a:endParaRPr lang="en-US" sz="1800" b="1" i="1" dirty="0" smtClean="0">
            <a:solidFill>
              <a:schemeClr val="tx1"/>
            </a:solidFill>
            <a:latin typeface="Constantia" pitchFamily="18" charset="0"/>
          </a:endParaRPr>
        </a:p>
        <a:p>
          <a:pPr algn="ctr"/>
          <a:r>
            <a:rPr lang="ru-RU" sz="1800" b="1" i="1" dirty="0" err="1" smtClean="0">
              <a:solidFill>
                <a:schemeClr val="tx1"/>
              </a:solidFill>
              <a:latin typeface="Constantia" pitchFamily="18" charset="0"/>
            </a:rPr>
            <a:t>будування</a:t>
          </a:r>
          <a:endParaRPr lang="ru-RU" sz="1800" b="1" i="1" dirty="0">
            <a:solidFill>
              <a:schemeClr val="tx1"/>
            </a:solidFill>
            <a:latin typeface="Constantia" pitchFamily="18" charset="0"/>
          </a:endParaRPr>
        </a:p>
      </dgm:t>
    </dgm:pt>
    <dgm:pt modelId="{6E7401C9-98DC-4343-9E95-7591D49202F4}" type="parTrans" cxnId="{205169B3-661F-4B90-844A-A95CB270A862}">
      <dgm:prSet/>
      <dgm:spPr/>
      <dgm:t>
        <a:bodyPr/>
        <a:lstStyle/>
        <a:p>
          <a:endParaRPr lang="ru-RU"/>
        </a:p>
      </dgm:t>
    </dgm:pt>
    <dgm:pt modelId="{121D6E16-B3A1-455F-8778-AF8AEFE6C773}" type="sibTrans" cxnId="{205169B3-661F-4B90-844A-A95CB270A862}">
      <dgm:prSet/>
      <dgm:spPr/>
      <dgm:t>
        <a:bodyPr/>
        <a:lstStyle/>
        <a:p>
          <a:endParaRPr lang="ru-RU"/>
        </a:p>
      </dgm:t>
    </dgm:pt>
    <dgm:pt modelId="{2720077A-6040-405E-9381-84FD723452F0}">
      <dgm:prSet custT="1"/>
      <dgm:spPr/>
      <dgm:t>
        <a:bodyPr/>
        <a:lstStyle/>
        <a:p>
          <a:pPr algn="ctr"/>
          <a:r>
            <a:rPr lang="ru-RU" sz="1800" b="1" i="1" dirty="0" err="1" smtClean="0">
              <a:solidFill>
                <a:schemeClr val="tx1"/>
              </a:solidFill>
              <a:latin typeface="Constantia" pitchFamily="18" charset="0"/>
            </a:rPr>
            <a:t>Металургія</a:t>
          </a:r>
          <a:endParaRPr lang="ru-RU" sz="1800" b="1" i="1" dirty="0">
            <a:solidFill>
              <a:schemeClr val="tx1"/>
            </a:solidFill>
            <a:latin typeface="Constantia" pitchFamily="18" charset="0"/>
          </a:endParaRPr>
        </a:p>
      </dgm:t>
    </dgm:pt>
    <dgm:pt modelId="{7BF7A448-A501-4F53-8FB9-CE02E970DE87}" type="parTrans" cxnId="{ED520224-4B26-4F7E-A95F-575D7FC570FF}">
      <dgm:prSet/>
      <dgm:spPr/>
      <dgm:t>
        <a:bodyPr/>
        <a:lstStyle/>
        <a:p>
          <a:endParaRPr lang="ru-RU"/>
        </a:p>
      </dgm:t>
    </dgm:pt>
    <dgm:pt modelId="{0B7D6B11-BA9F-46ED-91AD-7F06233FFE84}" type="sibTrans" cxnId="{ED520224-4B26-4F7E-A95F-575D7FC570FF}">
      <dgm:prSet/>
      <dgm:spPr/>
      <dgm:t>
        <a:bodyPr/>
        <a:lstStyle/>
        <a:p>
          <a:endParaRPr lang="ru-RU"/>
        </a:p>
      </dgm:t>
    </dgm:pt>
    <dgm:pt modelId="{B0E224D8-DAB9-459C-8ABF-A8CF12C882F3}">
      <dgm:prSet custT="1"/>
      <dgm:spPr/>
      <dgm:t>
        <a:bodyPr/>
        <a:lstStyle/>
        <a:p>
          <a:pPr algn="ctr"/>
          <a:r>
            <a:rPr lang="ru-RU" sz="1800" b="1" i="1" dirty="0" err="1" smtClean="0">
              <a:solidFill>
                <a:schemeClr val="tx1"/>
              </a:solidFill>
              <a:latin typeface="Constantia" pitchFamily="18" charset="0"/>
            </a:rPr>
            <a:t>Енергетика</a:t>
          </a:r>
          <a:endParaRPr lang="ru-RU" sz="1800" b="1" i="1" dirty="0">
            <a:solidFill>
              <a:schemeClr val="tx1"/>
            </a:solidFill>
            <a:latin typeface="Constantia" pitchFamily="18" charset="0"/>
          </a:endParaRPr>
        </a:p>
      </dgm:t>
    </dgm:pt>
    <dgm:pt modelId="{593F9410-881B-4C5E-A9A2-DD7B545FDB30}" type="parTrans" cxnId="{1E41D6E3-3D67-4EDA-AC9C-7242B4E091B1}">
      <dgm:prSet/>
      <dgm:spPr/>
      <dgm:t>
        <a:bodyPr/>
        <a:lstStyle/>
        <a:p>
          <a:endParaRPr lang="ru-RU"/>
        </a:p>
      </dgm:t>
    </dgm:pt>
    <dgm:pt modelId="{8845097B-CBB6-4D81-9009-8973AA16C12E}" type="sibTrans" cxnId="{1E41D6E3-3D67-4EDA-AC9C-7242B4E091B1}">
      <dgm:prSet/>
      <dgm:spPr/>
      <dgm:t>
        <a:bodyPr/>
        <a:lstStyle/>
        <a:p>
          <a:endParaRPr lang="ru-RU"/>
        </a:p>
      </dgm:t>
    </dgm:pt>
    <dgm:pt modelId="{8DAC0BC1-2680-48D4-8F3C-2E8F6FE76F34}">
      <dgm:prSet custT="1"/>
      <dgm:spPr/>
      <dgm:t>
        <a:bodyPr/>
        <a:lstStyle/>
        <a:p>
          <a:pPr algn="ctr"/>
          <a:r>
            <a:rPr lang="ru-RU" sz="1800" b="1" i="1" dirty="0" err="1" smtClean="0">
              <a:solidFill>
                <a:schemeClr val="tx1"/>
              </a:solidFill>
              <a:latin typeface="Constantia" pitchFamily="18" charset="0"/>
            </a:rPr>
            <a:t>Гірничо</a:t>
          </a:r>
          <a:endParaRPr lang="en-US" sz="1800" b="1" i="1" dirty="0" smtClean="0">
            <a:solidFill>
              <a:schemeClr val="tx1"/>
            </a:solidFill>
            <a:latin typeface="Constantia" pitchFamily="18" charset="0"/>
          </a:endParaRPr>
        </a:p>
        <a:p>
          <a:pPr algn="ctr"/>
          <a:r>
            <a:rPr lang="ru-RU" sz="1800" b="1" i="1" dirty="0" err="1" smtClean="0">
              <a:solidFill>
                <a:schemeClr val="tx1"/>
              </a:solidFill>
              <a:latin typeface="Constantia" pitchFamily="18" charset="0"/>
            </a:rPr>
            <a:t>видобувна</a:t>
          </a:r>
          <a:endParaRPr lang="ru-RU" sz="1800" b="1" i="1" dirty="0">
            <a:solidFill>
              <a:schemeClr val="tx1"/>
            </a:solidFill>
            <a:latin typeface="Constantia" pitchFamily="18" charset="0"/>
          </a:endParaRPr>
        </a:p>
      </dgm:t>
    </dgm:pt>
    <dgm:pt modelId="{8FA6F30D-8C03-4C7E-BEEC-1DE63C9EC398}" type="parTrans" cxnId="{BEC71A41-7A40-4224-BBDC-0C3239AFF13C}">
      <dgm:prSet/>
      <dgm:spPr/>
      <dgm:t>
        <a:bodyPr/>
        <a:lstStyle/>
        <a:p>
          <a:endParaRPr lang="ru-RU"/>
        </a:p>
      </dgm:t>
    </dgm:pt>
    <dgm:pt modelId="{1DA9635A-0E4D-4AFB-B143-4421D732FD45}" type="sibTrans" cxnId="{BEC71A41-7A40-4224-BBDC-0C3239AFF13C}">
      <dgm:prSet/>
      <dgm:spPr/>
      <dgm:t>
        <a:bodyPr/>
        <a:lstStyle/>
        <a:p>
          <a:endParaRPr lang="ru-RU"/>
        </a:p>
      </dgm:t>
    </dgm:pt>
    <dgm:pt modelId="{4DE94332-B60D-41BF-8121-B6884CDC47E4}" type="pres">
      <dgm:prSet presAssocID="{5FC3517E-E461-45EE-9A02-2CD1C8632E54}" presName="diagram" presStyleCnt="0">
        <dgm:presLayoutVars>
          <dgm:dir/>
          <dgm:animLvl val="lvl"/>
          <dgm:resizeHandles val="exact"/>
        </dgm:presLayoutVars>
      </dgm:prSet>
      <dgm:spPr/>
    </dgm:pt>
    <dgm:pt modelId="{6196D549-2AFC-4360-BF37-FCEA56C84445}" type="pres">
      <dgm:prSet presAssocID="{8DAC0BC1-2680-48D4-8F3C-2E8F6FE76F34}" presName="compNode" presStyleCnt="0"/>
      <dgm:spPr/>
    </dgm:pt>
    <dgm:pt modelId="{21673F3D-0401-4F8D-BA36-1562BEEBA82F}" type="pres">
      <dgm:prSet presAssocID="{8DAC0BC1-2680-48D4-8F3C-2E8F6FE76F34}" presName="childRect" presStyleLbl="bgAcc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6AA0C5-9FAE-4FD4-9183-A1BCAE6CB430}" type="pres">
      <dgm:prSet presAssocID="{8DAC0BC1-2680-48D4-8F3C-2E8F6FE76F3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CB324-D81E-436E-976A-5691E88C3118}" type="pres">
      <dgm:prSet presAssocID="{8DAC0BC1-2680-48D4-8F3C-2E8F6FE76F34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392D48AC-5069-4ED5-8C4D-F9FB96F3EEF3}" type="pres">
      <dgm:prSet presAssocID="{8DAC0BC1-2680-48D4-8F3C-2E8F6FE76F34}" presName="adorn" presStyleLbl="fgAccFollowNode1" presStyleIdx="0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264458C-D0C0-40A4-AFDB-051538A9B55C}" type="pres">
      <dgm:prSet presAssocID="{1DA9635A-0E4D-4AFB-B143-4421D732FD4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BF5AACE-4FB9-4C6F-8FAB-5BFBE387FDD0}" type="pres">
      <dgm:prSet presAssocID="{B0E224D8-DAB9-459C-8ABF-A8CF12C882F3}" presName="compNode" presStyleCnt="0"/>
      <dgm:spPr/>
    </dgm:pt>
    <dgm:pt modelId="{33DB652F-E97C-40AA-B4EB-29D87C896F1C}" type="pres">
      <dgm:prSet presAssocID="{B0E224D8-DAB9-459C-8ABF-A8CF12C882F3}" presName="childRect" presStyleLbl="bgAcc1" presStyleIdx="1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4A1BEFE-1F6C-4FEF-89F0-AA22E419C8E1}" type="pres">
      <dgm:prSet presAssocID="{B0E224D8-DAB9-459C-8ABF-A8CF12C882F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7AAEA-3409-42BB-A8D0-40468B9A38FA}" type="pres">
      <dgm:prSet presAssocID="{B0E224D8-DAB9-459C-8ABF-A8CF12C882F3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6663675A-43EF-4B94-88D6-1FFFD696D4FF}" type="pres">
      <dgm:prSet presAssocID="{B0E224D8-DAB9-459C-8ABF-A8CF12C882F3}" presName="adorn" presStyleLbl="fgAccFollow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2E92B6C-ED3A-4BDA-8984-0336B46A9F8C}" type="pres">
      <dgm:prSet presAssocID="{8845097B-CBB6-4D81-9009-8973AA16C1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B475061-00EC-4FC8-ACE6-4125D7840293}" type="pres">
      <dgm:prSet presAssocID="{2720077A-6040-405E-9381-84FD723452F0}" presName="compNode" presStyleCnt="0"/>
      <dgm:spPr/>
    </dgm:pt>
    <dgm:pt modelId="{4F339F32-1AD7-41E7-A06E-D106678456B8}" type="pres">
      <dgm:prSet presAssocID="{2720077A-6040-405E-9381-84FD723452F0}" presName="childRect" presStyleLbl="bgAcc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AA17DF8-85CE-4795-A046-D3274BAFFD4F}" type="pres">
      <dgm:prSet presAssocID="{2720077A-6040-405E-9381-84FD723452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84D7E-80EE-4A11-874E-AE883592E679}" type="pres">
      <dgm:prSet presAssocID="{2720077A-6040-405E-9381-84FD723452F0}" presName="parentRect" presStyleLbl="alignNode1" presStyleIdx="2" presStyleCnt="4" custLinFactNeighborX="-102" custLinFactNeighborY="12821"/>
      <dgm:spPr/>
      <dgm:t>
        <a:bodyPr/>
        <a:lstStyle/>
        <a:p>
          <a:endParaRPr lang="ru-RU"/>
        </a:p>
      </dgm:t>
    </dgm:pt>
    <dgm:pt modelId="{55C5ADBF-C2EF-4B96-B198-0A1AFE99CF81}" type="pres">
      <dgm:prSet presAssocID="{2720077A-6040-405E-9381-84FD723452F0}" presName="adorn" presStyleLbl="fgAccFollowNode1" presStyleIdx="2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8ED28A8-F2B9-42E6-8294-9CD100A889EE}" type="pres">
      <dgm:prSet presAssocID="{0B7D6B11-BA9F-46ED-91AD-7F06233FFE8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E13B433-68EF-4188-81F8-41B31A52FEE2}" type="pres">
      <dgm:prSet presAssocID="{18E4BDCD-AEF0-4838-8D77-92027D7881F2}" presName="compNode" presStyleCnt="0"/>
      <dgm:spPr/>
    </dgm:pt>
    <dgm:pt modelId="{6E062B96-8282-48DC-B845-FF70E2AC1E85}" type="pres">
      <dgm:prSet presAssocID="{18E4BDCD-AEF0-4838-8D77-92027D7881F2}" presName="childRect" presStyleLbl="bgAcc1" presStyleIdx="3" presStyleCnt="4" custLinFactNeighborX="678" custLinFactNeighborY="-28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A852631-D1B4-48DD-B0B1-4580EE33825F}" type="pres">
      <dgm:prSet presAssocID="{18E4BDCD-AEF0-4838-8D77-92027D7881F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1E038-847B-40A2-9A4A-9FA55AEC5EB5}" type="pres">
      <dgm:prSet presAssocID="{18E4BDCD-AEF0-4838-8D77-92027D7881F2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663A2B59-61D7-40CC-81F6-32B803BF77D6}" type="pres">
      <dgm:prSet presAssocID="{18E4BDCD-AEF0-4838-8D77-92027D7881F2}" presName="adorn" presStyleLbl="fgAccFollowNode1" presStyleIdx="3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205169B3-661F-4B90-844A-A95CB270A862}" srcId="{5FC3517E-E461-45EE-9A02-2CD1C8632E54}" destId="{18E4BDCD-AEF0-4838-8D77-92027D7881F2}" srcOrd="3" destOrd="0" parTransId="{6E7401C9-98DC-4343-9E95-7591D49202F4}" sibTransId="{121D6E16-B3A1-455F-8778-AF8AEFE6C773}"/>
    <dgm:cxn modelId="{2B06BED9-4C21-4233-91CA-AB5DF21AE00A}" type="presOf" srcId="{8DAC0BC1-2680-48D4-8F3C-2E8F6FE76F34}" destId="{EE6AA0C5-9FAE-4FD4-9183-A1BCAE6CB430}" srcOrd="0" destOrd="0" presId="urn:microsoft.com/office/officeart/2005/8/layout/bList2"/>
    <dgm:cxn modelId="{81C8EB94-77CA-40B7-ACF3-60F5C460A6B0}" type="presOf" srcId="{B0E224D8-DAB9-459C-8ABF-A8CF12C882F3}" destId="{7F67AAEA-3409-42BB-A8D0-40468B9A38FA}" srcOrd="1" destOrd="0" presId="urn:microsoft.com/office/officeart/2005/8/layout/bList2"/>
    <dgm:cxn modelId="{3F6D03A1-D9F1-4429-AD3C-541FCC5CC470}" type="presOf" srcId="{2720077A-6040-405E-9381-84FD723452F0}" destId="{6AA17DF8-85CE-4795-A046-D3274BAFFD4F}" srcOrd="0" destOrd="0" presId="urn:microsoft.com/office/officeart/2005/8/layout/bList2"/>
    <dgm:cxn modelId="{884B42A4-3139-40D9-8BB9-0B92A1873FE5}" type="presOf" srcId="{B0E224D8-DAB9-459C-8ABF-A8CF12C882F3}" destId="{04A1BEFE-1F6C-4FEF-89F0-AA22E419C8E1}" srcOrd="0" destOrd="0" presId="urn:microsoft.com/office/officeart/2005/8/layout/bList2"/>
    <dgm:cxn modelId="{5D269E94-7F43-4F48-B7CE-2AF6BB4799A3}" type="presOf" srcId="{8845097B-CBB6-4D81-9009-8973AA16C12E}" destId="{82E92B6C-ED3A-4BDA-8984-0336B46A9F8C}" srcOrd="0" destOrd="0" presId="urn:microsoft.com/office/officeart/2005/8/layout/bList2"/>
    <dgm:cxn modelId="{5EF34EC5-DA7B-46C2-A964-356D3F9F0070}" type="presOf" srcId="{0B7D6B11-BA9F-46ED-91AD-7F06233FFE84}" destId="{48ED28A8-F2B9-42E6-8294-9CD100A889EE}" srcOrd="0" destOrd="0" presId="urn:microsoft.com/office/officeart/2005/8/layout/bList2"/>
    <dgm:cxn modelId="{00B0C6BE-6E8D-4ED6-87AB-E37E279992F9}" type="presOf" srcId="{8DAC0BC1-2680-48D4-8F3C-2E8F6FE76F34}" destId="{462CB324-D81E-436E-976A-5691E88C3118}" srcOrd="1" destOrd="0" presId="urn:microsoft.com/office/officeart/2005/8/layout/bList2"/>
    <dgm:cxn modelId="{ED3F46A7-D46D-4377-855A-0B9676DDB96C}" type="presOf" srcId="{1DA9635A-0E4D-4AFB-B143-4421D732FD45}" destId="{B264458C-D0C0-40A4-AFDB-051538A9B55C}" srcOrd="0" destOrd="0" presId="urn:microsoft.com/office/officeart/2005/8/layout/bList2"/>
    <dgm:cxn modelId="{AB40225B-801B-4533-B600-3AE15A2545B6}" type="presOf" srcId="{5FC3517E-E461-45EE-9A02-2CD1C8632E54}" destId="{4DE94332-B60D-41BF-8121-B6884CDC47E4}" srcOrd="0" destOrd="0" presId="urn:microsoft.com/office/officeart/2005/8/layout/bList2"/>
    <dgm:cxn modelId="{BEC71A41-7A40-4224-BBDC-0C3239AFF13C}" srcId="{5FC3517E-E461-45EE-9A02-2CD1C8632E54}" destId="{8DAC0BC1-2680-48D4-8F3C-2E8F6FE76F34}" srcOrd="0" destOrd="0" parTransId="{8FA6F30D-8C03-4C7E-BEEC-1DE63C9EC398}" sibTransId="{1DA9635A-0E4D-4AFB-B143-4421D732FD45}"/>
    <dgm:cxn modelId="{E42B7A7A-3260-4BC6-BE02-4C958B592A72}" type="presOf" srcId="{2720077A-6040-405E-9381-84FD723452F0}" destId="{32484D7E-80EE-4A11-874E-AE883592E679}" srcOrd="1" destOrd="0" presId="urn:microsoft.com/office/officeart/2005/8/layout/bList2"/>
    <dgm:cxn modelId="{8FA39B14-4D9C-47A6-9DC3-354550526BDF}" type="presOf" srcId="{18E4BDCD-AEF0-4838-8D77-92027D7881F2}" destId="{9E61E038-847B-40A2-9A4A-9FA55AEC5EB5}" srcOrd="1" destOrd="0" presId="urn:microsoft.com/office/officeart/2005/8/layout/bList2"/>
    <dgm:cxn modelId="{0E209031-F864-49EB-AF3F-583E65707535}" type="presOf" srcId="{18E4BDCD-AEF0-4838-8D77-92027D7881F2}" destId="{6A852631-D1B4-48DD-B0B1-4580EE33825F}" srcOrd="0" destOrd="0" presId="urn:microsoft.com/office/officeart/2005/8/layout/bList2"/>
    <dgm:cxn modelId="{ED520224-4B26-4F7E-A95F-575D7FC570FF}" srcId="{5FC3517E-E461-45EE-9A02-2CD1C8632E54}" destId="{2720077A-6040-405E-9381-84FD723452F0}" srcOrd="2" destOrd="0" parTransId="{7BF7A448-A501-4F53-8FB9-CE02E970DE87}" sibTransId="{0B7D6B11-BA9F-46ED-91AD-7F06233FFE84}"/>
    <dgm:cxn modelId="{1E41D6E3-3D67-4EDA-AC9C-7242B4E091B1}" srcId="{5FC3517E-E461-45EE-9A02-2CD1C8632E54}" destId="{B0E224D8-DAB9-459C-8ABF-A8CF12C882F3}" srcOrd="1" destOrd="0" parTransId="{593F9410-881B-4C5E-A9A2-DD7B545FDB30}" sibTransId="{8845097B-CBB6-4D81-9009-8973AA16C12E}"/>
    <dgm:cxn modelId="{0FCD04FE-CDBC-4C24-87C8-12D4B48DB662}" type="presParOf" srcId="{4DE94332-B60D-41BF-8121-B6884CDC47E4}" destId="{6196D549-2AFC-4360-BF37-FCEA56C84445}" srcOrd="0" destOrd="0" presId="urn:microsoft.com/office/officeart/2005/8/layout/bList2"/>
    <dgm:cxn modelId="{ED35970E-11A8-4ABC-9933-CCB10679ACB5}" type="presParOf" srcId="{6196D549-2AFC-4360-BF37-FCEA56C84445}" destId="{21673F3D-0401-4F8D-BA36-1562BEEBA82F}" srcOrd="0" destOrd="0" presId="urn:microsoft.com/office/officeart/2005/8/layout/bList2"/>
    <dgm:cxn modelId="{5C97036B-FD1E-4BED-AA7F-4EE2575015F8}" type="presParOf" srcId="{6196D549-2AFC-4360-BF37-FCEA56C84445}" destId="{EE6AA0C5-9FAE-4FD4-9183-A1BCAE6CB430}" srcOrd="1" destOrd="0" presId="urn:microsoft.com/office/officeart/2005/8/layout/bList2"/>
    <dgm:cxn modelId="{878B8A70-CFFA-427B-BF65-08FF38787057}" type="presParOf" srcId="{6196D549-2AFC-4360-BF37-FCEA56C84445}" destId="{462CB324-D81E-436E-976A-5691E88C3118}" srcOrd="2" destOrd="0" presId="urn:microsoft.com/office/officeart/2005/8/layout/bList2"/>
    <dgm:cxn modelId="{252F17C9-66E8-4302-8A45-54F55CD7D2B1}" type="presParOf" srcId="{6196D549-2AFC-4360-BF37-FCEA56C84445}" destId="{392D48AC-5069-4ED5-8C4D-F9FB96F3EEF3}" srcOrd="3" destOrd="0" presId="urn:microsoft.com/office/officeart/2005/8/layout/bList2"/>
    <dgm:cxn modelId="{C5287038-9F7A-49BB-9FAC-A60F08CFFA2E}" type="presParOf" srcId="{4DE94332-B60D-41BF-8121-B6884CDC47E4}" destId="{B264458C-D0C0-40A4-AFDB-051538A9B55C}" srcOrd="1" destOrd="0" presId="urn:microsoft.com/office/officeart/2005/8/layout/bList2"/>
    <dgm:cxn modelId="{94122F7E-2406-484C-A069-F1C420881E7F}" type="presParOf" srcId="{4DE94332-B60D-41BF-8121-B6884CDC47E4}" destId="{ABF5AACE-4FB9-4C6F-8FAB-5BFBE387FDD0}" srcOrd="2" destOrd="0" presId="urn:microsoft.com/office/officeart/2005/8/layout/bList2"/>
    <dgm:cxn modelId="{BEE3E2CA-6B55-4674-9627-266B88EDAFAD}" type="presParOf" srcId="{ABF5AACE-4FB9-4C6F-8FAB-5BFBE387FDD0}" destId="{33DB652F-E97C-40AA-B4EB-29D87C896F1C}" srcOrd="0" destOrd="0" presId="urn:microsoft.com/office/officeart/2005/8/layout/bList2"/>
    <dgm:cxn modelId="{DC979B85-2B79-42AB-9FE9-0C5EFC12EAD3}" type="presParOf" srcId="{ABF5AACE-4FB9-4C6F-8FAB-5BFBE387FDD0}" destId="{04A1BEFE-1F6C-4FEF-89F0-AA22E419C8E1}" srcOrd="1" destOrd="0" presId="urn:microsoft.com/office/officeart/2005/8/layout/bList2"/>
    <dgm:cxn modelId="{D63CBC7F-6D8E-4BCF-9ABC-FA56E32B5256}" type="presParOf" srcId="{ABF5AACE-4FB9-4C6F-8FAB-5BFBE387FDD0}" destId="{7F67AAEA-3409-42BB-A8D0-40468B9A38FA}" srcOrd="2" destOrd="0" presId="urn:microsoft.com/office/officeart/2005/8/layout/bList2"/>
    <dgm:cxn modelId="{AFAAF7ED-3DF6-4006-B8FA-E83D1B9384E7}" type="presParOf" srcId="{ABF5AACE-4FB9-4C6F-8FAB-5BFBE387FDD0}" destId="{6663675A-43EF-4B94-88D6-1FFFD696D4FF}" srcOrd="3" destOrd="0" presId="urn:microsoft.com/office/officeart/2005/8/layout/bList2"/>
    <dgm:cxn modelId="{C724A23F-2B87-4B82-AF39-779D1F1A4357}" type="presParOf" srcId="{4DE94332-B60D-41BF-8121-B6884CDC47E4}" destId="{82E92B6C-ED3A-4BDA-8984-0336B46A9F8C}" srcOrd="3" destOrd="0" presId="urn:microsoft.com/office/officeart/2005/8/layout/bList2"/>
    <dgm:cxn modelId="{3F40189C-F631-45DD-8D7B-DC74989468C3}" type="presParOf" srcId="{4DE94332-B60D-41BF-8121-B6884CDC47E4}" destId="{5B475061-00EC-4FC8-ACE6-4125D7840293}" srcOrd="4" destOrd="0" presId="urn:microsoft.com/office/officeart/2005/8/layout/bList2"/>
    <dgm:cxn modelId="{DFD4E4CD-3B4D-41F1-9659-473748BCE669}" type="presParOf" srcId="{5B475061-00EC-4FC8-ACE6-4125D7840293}" destId="{4F339F32-1AD7-41E7-A06E-D106678456B8}" srcOrd="0" destOrd="0" presId="urn:microsoft.com/office/officeart/2005/8/layout/bList2"/>
    <dgm:cxn modelId="{51390C0E-D458-43BF-BC34-B1080B5170D7}" type="presParOf" srcId="{5B475061-00EC-4FC8-ACE6-4125D7840293}" destId="{6AA17DF8-85CE-4795-A046-D3274BAFFD4F}" srcOrd="1" destOrd="0" presId="urn:microsoft.com/office/officeart/2005/8/layout/bList2"/>
    <dgm:cxn modelId="{16886D7A-DB96-4FE2-A0E0-A7E6A9AD40D4}" type="presParOf" srcId="{5B475061-00EC-4FC8-ACE6-4125D7840293}" destId="{32484D7E-80EE-4A11-874E-AE883592E679}" srcOrd="2" destOrd="0" presId="urn:microsoft.com/office/officeart/2005/8/layout/bList2"/>
    <dgm:cxn modelId="{81F5403F-6C6B-4D6D-82FA-E666B702B25E}" type="presParOf" srcId="{5B475061-00EC-4FC8-ACE6-4125D7840293}" destId="{55C5ADBF-C2EF-4B96-B198-0A1AFE99CF81}" srcOrd="3" destOrd="0" presId="urn:microsoft.com/office/officeart/2005/8/layout/bList2"/>
    <dgm:cxn modelId="{B0608C52-6453-4524-A517-6486E1B395D8}" type="presParOf" srcId="{4DE94332-B60D-41BF-8121-B6884CDC47E4}" destId="{48ED28A8-F2B9-42E6-8294-9CD100A889EE}" srcOrd="5" destOrd="0" presId="urn:microsoft.com/office/officeart/2005/8/layout/bList2"/>
    <dgm:cxn modelId="{C3A3756B-DD70-4FCB-9AC6-6C8501B98F88}" type="presParOf" srcId="{4DE94332-B60D-41BF-8121-B6884CDC47E4}" destId="{8E13B433-68EF-4188-81F8-41B31A52FEE2}" srcOrd="6" destOrd="0" presId="urn:microsoft.com/office/officeart/2005/8/layout/bList2"/>
    <dgm:cxn modelId="{6342BDF6-B144-4FC2-A11F-F7FD751D6226}" type="presParOf" srcId="{8E13B433-68EF-4188-81F8-41B31A52FEE2}" destId="{6E062B96-8282-48DC-B845-FF70E2AC1E85}" srcOrd="0" destOrd="0" presId="urn:microsoft.com/office/officeart/2005/8/layout/bList2"/>
    <dgm:cxn modelId="{669C2BF0-FB75-4282-95CA-E0934CF4C3A1}" type="presParOf" srcId="{8E13B433-68EF-4188-81F8-41B31A52FEE2}" destId="{6A852631-D1B4-48DD-B0B1-4580EE33825F}" srcOrd="1" destOrd="0" presId="urn:microsoft.com/office/officeart/2005/8/layout/bList2"/>
    <dgm:cxn modelId="{AA3282F5-0802-4031-A25E-DCBFC195F57C}" type="presParOf" srcId="{8E13B433-68EF-4188-81F8-41B31A52FEE2}" destId="{9E61E038-847B-40A2-9A4A-9FA55AEC5EB5}" srcOrd="2" destOrd="0" presId="urn:microsoft.com/office/officeart/2005/8/layout/bList2"/>
    <dgm:cxn modelId="{023BC0E5-C431-4C9E-A682-190267DCED31}" type="presParOf" srcId="{8E13B433-68EF-4188-81F8-41B31A52FEE2}" destId="{663A2B59-61D7-40CC-81F6-32B803BF77D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977FC7-AA00-4322-998D-4D1046EF9AFF}" type="doc">
      <dgm:prSet loTypeId="urn:microsoft.com/office/officeart/2005/8/layout/bList2" loCatId="list" qsTypeId="urn:microsoft.com/office/officeart/2005/8/quickstyle/simple1" qsCatId="simple" csTypeId="urn:microsoft.com/office/officeart/2005/8/colors/accent2_3" csCatId="accent2" phldr="1"/>
      <dgm:spPr/>
    </dgm:pt>
    <dgm:pt modelId="{EC01DB5E-820B-4DE3-AEFC-6C43A876D090}">
      <dgm:prSet phldrT="[Текст]" custT="1"/>
      <dgm:spPr/>
      <dgm:t>
        <a:bodyPr/>
        <a:lstStyle/>
        <a:p>
          <a:pPr algn="ctr"/>
          <a:r>
            <a:rPr lang="ru-RU" sz="2800" b="1" i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rPr>
            <a:t>Хімічна</a:t>
          </a:r>
          <a:endParaRPr lang="ru-RU" sz="2800" b="1" i="1" dirty="0">
            <a:solidFill>
              <a:schemeClr val="tx1">
                <a:lumMod val="95000"/>
                <a:lumOff val="5000"/>
              </a:schemeClr>
            </a:solidFill>
            <a:latin typeface="Constantia" pitchFamily="18" charset="0"/>
          </a:endParaRPr>
        </a:p>
      </dgm:t>
    </dgm:pt>
    <dgm:pt modelId="{035CE748-21C0-4203-9D11-419F0FB4C2CD}" type="parTrans" cxnId="{3886BF33-19E1-41EB-8119-D6A577CDDED1}">
      <dgm:prSet/>
      <dgm:spPr/>
      <dgm:t>
        <a:bodyPr/>
        <a:lstStyle/>
        <a:p>
          <a:endParaRPr lang="ru-RU"/>
        </a:p>
      </dgm:t>
    </dgm:pt>
    <dgm:pt modelId="{E3A7AF82-23EA-4977-9477-3590A6B63D51}" type="sibTrans" cxnId="{3886BF33-19E1-41EB-8119-D6A577CDDED1}">
      <dgm:prSet/>
      <dgm:spPr/>
      <dgm:t>
        <a:bodyPr/>
        <a:lstStyle/>
        <a:p>
          <a:endParaRPr lang="ru-RU"/>
        </a:p>
      </dgm:t>
    </dgm:pt>
    <dgm:pt modelId="{C1DD5296-4455-4BF5-9CD1-594EB23D0B66}">
      <dgm:prSet phldrT="[Текст]" custT="1"/>
      <dgm:spPr/>
      <dgm:t>
        <a:bodyPr/>
        <a:lstStyle/>
        <a:p>
          <a:pPr algn="ctr"/>
          <a:r>
            <a:rPr lang="ru-RU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rPr>
            <a:t>Легка</a:t>
          </a:r>
          <a:endParaRPr lang="ru-RU" sz="2800" b="1" i="1" dirty="0">
            <a:solidFill>
              <a:schemeClr val="tx1">
                <a:lumMod val="95000"/>
                <a:lumOff val="5000"/>
              </a:schemeClr>
            </a:solidFill>
            <a:latin typeface="Constantia" pitchFamily="18" charset="0"/>
          </a:endParaRPr>
        </a:p>
      </dgm:t>
    </dgm:pt>
    <dgm:pt modelId="{1727D9CB-D7B8-4007-9B8B-C428C241A632}" type="parTrans" cxnId="{248CE28D-ABE4-4F90-9887-3DF12617974A}">
      <dgm:prSet/>
      <dgm:spPr/>
      <dgm:t>
        <a:bodyPr/>
        <a:lstStyle/>
        <a:p>
          <a:endParaRPr lang="ru-RU"/>
        </a:p>
      </dgm:t>
    </dgm:pt>
    <dgm:pt modelId="{9AE34D33-6F15-465E-84DB-CA68B0FC8D5F}" type="sibTrans" cxnId="{248CE28D-ABE4-4F90-9887-3DF12617974A}">
      <dgm:prSet/>
      <dgm:spPr/>
      <dgm:t>
        <a:bodyPr/>
        <a:lstStyle/>
        <a:p>
          <a:endParaRPr lang="ru-RU"/>
        </a:p>
      </dgm:t>
    </dgm:pt>
    <dgm:pt modelId="{CB0C8918-A2E9-4314-AC9B-59441F4B14D1}">
      <dgm:prSet phldrT="[Текст]" custT="1"/>
      <dgm:spPr/>
      <dgm:t>
        <a:bodyPr/>
        <a:lstStyle/>
        <a:p>
          <a:pPr algn="ctr"/>
          <a:r>
            <a:rPr lang="ru-RU" sz="2400" b="1" i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rPr>
            <a:t>Харчова</a:t>
          </a:r>
          <a:endParaRPr lang="ru-RU" sz="2400" b="1" i="1" dirty="0">
            <a:solidFill>
              <a:schemeClr val="tx1">
                <a:lumMod val="95000"/>
                <a:lumOff val="5000"/>
              </a:schemeClr>
            </a:solidFill>
            <a:latin typeface="Constantia" pitchFamily="18" charset="0"/>
          </a:endParaRPr>
        </a:p>
      </dgm:t>
    </dgm:pt>
    <dgm:pt modelId="{03CF8C2E-9AC5-43B5-B3ED-C85D3421E4E6}" type="parTrans" cxnId="{063C64A3-AC14-41A8-88B5-41A8AA956EEE}">
      <dgm:prSet/>
      <dgm:spPr/>
      <dgm:t>
        <a:bodyPr/>
        <a:lstStyle/>
        <a:p>
          <a:endParaRPr lang="ru-RU"/>
        </a:p>
      </dgm:t>
    </dgm:pt>
    <dgm:pt modelId="{783F2D0F-A1AC-40E6-82D8-0B0FF4F613D5}" type="sibTrans" cxnId="{063C64A3-AC14-41A8-88B5-41A8AA956EEE}">
      <dgm:prSet/>
      <dgm:spPr/>
      <dgm:t>
        <a:bodyPr/>
        <a:lstStyle/>
        <a:p>
          <a:endParaRPr lang="ru-RU"/>
        </a:p>
      </dgm:t>
    </dgm:pt>
    <dgm:pt modelId="{E71E8A44-93C4-46CE-B967-EBE123B88C18}">
      <dgm:prSet/>
      <dgm:spPr/>
      <dgm:t>
        <a:bodyPr/>
        <a:lstStyle/>
        <a:p>
          <a:pPr algn="ctr"/>
          <a:r>
            <a:rPr lang="ru-RU" b="1" i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rPr>
            <a:t>Паперова</a:t>
          </a:r>
          <a:endParaRPr lang="ru-RU" b="1" i="1" dirty="0">
            <a:solidFill>
              <a:schemeClr val="tx1">
                <a:lumMod val="95000"/>
                <a:lumOff val="5000"/>
              </a:schemeClr>
            </a:solidFill>
            <a:latin typeface="Constantia" pitchFamily="18" charset="0"/>
          </a:endParaRPr>
        </a:p>
      </dgm:t>
    </dgm:pt>
    <dgm:pt modelId="{DD7B8305-EFF9-4BE1-844F-4705A054EE2F}" type="parTrans" cxnId="{D6D7E603-6131-4E5E-85E6-96F2C120903F}">
      <dgm:prSet/>
      <dgm:spPr/>
      <dgm:t>
        <a:bodyPr/>
        <a:lstStyle/>
        <a:p>
          <a:endParaRPr lang="ru-RU"/>
        </a:p>
      </dgm:t>
    </dgm:pt>
    <dgm:pt modelId="{DC1A54A7-567E-4724-8E0C-B36A9D6070D6}" type="sibTrans" cxnId="{D6D7E603-6131-4E5E-85E6-96F2C120903F}">
      <dgm:prSet/>
      <dgm:spPr/>
      <dgm:t>
        <a:bodyPr/>
        <a:lstStyle/>
        <a:p>
          <a:endParaRPr lang="ru-RU"/>
        </a:p>
      </dgm:t>
    </dgm:pt>
    <dgm:pt modelId="{772000DB-E56D-4DED-861D-4264FC51026E}" type="pres">
      <dgm:prSet presAssocID="{7A977FC7-AA00-4322-998D-4D1046EF9AFF}" presName="diagram" presStyleCnt="0">
        <dgm:presLayoutVars>
          <dgm:dir/>
          <dgm:animLvl val="lvl"/>
          <dgm:resizeHandles val="exact"/>
        </dgm:presLayoutVars>
      </dgm:prSet>
      <dgm:spPr/>
    </dgm:pt>
    <dgm:pt modelId="{E33E816D-A004-4B27-B2BD-085A257F71BD}" type="pres">
      <dgm:prSet presAssocID="{EC01DB5E-820B-4DE3-AEFC-6C43A876D090}" presName="compNode" presStyleCnt="0"/>
      <dgm:spPr/>
    </dgm:pt>
    <dgm:pt modelId="{35C1E68C-BDA0-453A-BDD4-FA7DCDE52B4D}" type="pres">
      <dgm:prSet presAssocID="{EC01DB5E-820B-4DE3-AEFC-6C43A876D090}" presName="childRect" presStyleLbl="bgAcc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8D0F00-3C3A-42C0-A113-307C2A4AB1CB}" type="pres">
      <dgm:prSet presAssocID="{EC01DB5E-820B-4DE3-AEFC-6C43A876D09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62D72-7B06-4E11-89CB-733D5033C4FD}" type="pres">
      <dgm:prSet presAssocID="{EC01DB5E-820B-4DE3-AEFC-6C43A876D090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E5317D3D-58F9-4A3D-A002-0175842630EE}" type="pres">
      <dgm:prSet presAssocID="{EC01DB5E-820B-4DE3-AEFC-6C43A876D090}" presName="adorn" presStyleLbl="fgAccFollowNode1" presStyleIdx="0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7A3D30D-9822-48AE-BF33-D886D0F026FC}" type="pres">
      <dgm:prSet presAssocID="{E3A7AF82-23EA-4977-9477-3590A6B63D51}" presName="sibTrans" presStyleLbl="sibTrans2D1" presStyleIdx="0" presStyleCnt="0"/>
      <dgm:spPr/>
    </dgm:pt>
    <dgm:pt modelId="{A472DFA3-2CD5-4901-81B9-5591FDED0C4C}" type="pres">
      <dgm:prSet presAssocID="{E71E8A44-93C4-46CE-B967-EBE123B88C18}" presName="compNode" presStyleCnt="0"/>
      <dgm:spPr/>
    </dgm:pt>
    <dgm:pt modelId="{74937260-4A9E-4191-BA05-CC3DFD2E7E2A}" type="pres">
      <dgm:prSet presAssocID="{E71E8A44-93C4-46CE-B967-EBE123B88C18}" presName="childRect" presStyleLbl="bgAcc1" presStyleIdx="1" presStyleCnt="4" custLinFactNeighborX="-427" custLinFactNeighborY="-14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24D8050-75C2-4464-981A-6018AF49F9A3}" type="pres">
      <dgm:prSet presAssocID="{E71E8A44-93C4-46CE-B967-EBE123B88C1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14D39-F097-48B4-89E7-9028F3456806}" type="pres">
      <dgm:prSet presAssocID="{E71E8A44-93C4-46CE-B967-EBE123B88C18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69FB05AE-6741-40B6-831E-E9B87254C7F0}" type="pres">
      <dgm:prSet presAssocID="{E71E8A44-93C4-46CE-B967-EBE123B88C18}" presName="adorn" presStyleLbl="fgAccFollow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355591C-B977-44D6-BEF3-6723B4242D9A}" type="pres">
      <dgm:prSet presAssocID="{DC1A54A7-567E-4724-8E0C-B36A9D6070D6}" presName="sibTrans" presStyleLbl="sibTrans2D1" presStyleIdx="0" presStyleCnt="0"/>
      <dgm:spPr/>
    </dgm:pt>
    <dgm:pt modelId="{4A0607DF-EE8E-4DF0-9BE7-10670D732756}" type="pres">
      <dgm:prSet presAssocID="{C1DD5296-4455-4BF5-9CD1-594EB23D0B66}" presName="compNode" presStyleCnt="0"/>
      <dgm:spPr/>
    </dgm:pt>
    <dgm:pt modelId="{06ED3220-25C9-4AA1-88AA-E90F66A1ED3C}" type="pres">
      <dgm:prSet presAssocID="{C1DD5296-4455-4BF5-9CD1-594EB23D0B66}" presName="childRect" presStyleLbl="bgAcc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4DDBB10-BC28-4464-925E-9714D9098908}" type="pres">
      <dgm:prSet presAssocID="{C1DD5296-4455-4BF5-9CD1-594EB23D0B6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A665E-D7F8-4FD3-8797-3E33915E0EB1}" type="pres">
      <dgm:prSet presAssocID="{C1DD5296-4455-4BF5-9CD1-594EB23D0B66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5A09FCC3-598D-4A48-AD46-F65F0BE9A236}" type="pres">
      <dgm:prSet presAssocID="{C1DD5296-4455-4BF5-9CD1-594EB23D0B66}" presName="adorn" presStyleLbl="fgAccFollowNode1" presStyleIdx="2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BDA1CE-87BD-4494-8C06-4B4FD898277E}" type="pres">
      <dgm:prSet presAssocID="{9AE34D33-6F15-465E-84DB-CA68B0FC8D5F}" presName="sibTrans" presStyleLbl="sibTrans2D1" presStyleIdx="0" presStyleCnt="0"/>
      <dgm:spPr/>
    </dgm:pt>
    <dgm:pt modelId="{137376A7-E1D7-41E5-9ED1-E6E7491CA7C9}" type="pres">
      <dgm:prSet presAssocID="{CB0C8918-A2E9-4314-AC9B-59441F4B14D1}" presName="compNode" presStyleCnt="0"/>
      <dgm:spPr/>
    </dgm:pt>
    <dgm:pt modelId="{1E814524-F244-4408-B376-D31FC2EA09B6}" type="pres">
      <dgm:prSet presAssocID="{CB0C8918-A2E9-4314-AC9B-59441F4B14D1}" presName="childRect" presStyleLbl="bgAcc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3FE8979-25EF-4334-B264-D4F4ECEF692C}" type="pres">
      <dgm:prSet presAssocID="{CB0C8918-A2E9-4314-AC9B-59441F4B14D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5DED1-04FE-4DEF-8B45-7F436C41E7BF}" type="pres">
      <dgm:prSet presAssocID="{CB0C8918-A2E9-4314-AC9B-59441F4B14D1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63E699FF-CA80-4E34-BF81-0B5BD9387B71}" type="pres">
      <dgm:prSet presAssocID="{CB0C8918-A2E9-4314-AC9B-59441F4B14D1}" presName="adorn" presStyleLbl="fgAccFollowNode1" presStyleIdx="3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063C64A3-AC14-41A8-88B5-41A8AA956EEE}" srcId="{7A977FC7-AA00-4322-998D-4D1046EF9AFF}" destId="{CB0C8918-A2E9-4314-AC9B-59441F4B14D1}" srcOrd="3" destOrd="0" parTransId="{03CF8C2E-9AC5-43B5-B3ED-C85D3421E4E6}" sibTransId="{783F2D0F-A1AC-40E6-82D8-0B0FF4F613D5}"/>
    <dgm:cxn modelId="{9B890B48-2BEE-4CCC-9C3A-60E022826BF3}" type="presOf" srcId="{C1DD5296-4455-4BF5-9CD1-594EB23D0B66}" destId="{EF3A665E-D7F8-4FD3-8797-3E33915E0EB1}" srcOrd="1" destOrd="0" presId="urn:microsoft.com/office/officeart/2005/8/layout/bList2"/>
    <dgm:cxn modelId="{D6D7E603-6131-4E5E-85E6-96F2C120903F}" srcId="{7A977FC7-AA00-4322-998D-4D1046EF9AFF}" destId="{E71E8A44-93C4-46CE-B967-EBE123B88C18}" srcOrd="1" destOrd="0" parTransId="{DD7B8305-EFF9-4BE1-844F-4705A054EE2F}" sibTransId="{DC1A54A7-567E-4724-8E0C-B36A9D6070D6}"/>
    <dgm:cxn modelId="{248CE28D-ABE4-4F90-9887-3DF12617974A}" srcId="{7A977FC7-AA00-4322-998D-4D1046EF9AFF}" destId="{C1DD5296-4455-4BF5-9CD1-594EB23D0B66}" srcOrd="2" destOrd="0" parTransId="{1727D9CB-D7B8-4007-9B8B-C428C241A632}" sibTransId="{9AE34D33-6F15-465E-84DB-CA68B0FC8D5F}"/>
    <dgm:cxn modelId="{DBD3A23D-792F-4B40-A823-63DC9F1B24CB}" type="presOf" srcId="{DC1A54A7-567E-4724-8E0C-B36A9D6070D6}" destId="{A355591C-B977-44D6-BEF3-6723B4242D9A}" srcOrd="0" destOrd="0" presId="urn:microsoft.com/office/officeart/2005/8/layout/bList2"/>
    <dgm:cxn modelId="{60C379BA-72F5-4D52-BCF4-090D3394C198}" type="presOf" srcId="{E3A7AF82-23EA-4977-9477-3590A6B63D51}" destId="{D7A3D30D-9822-48AE-BF33-D886D0F026FC}" srcOrd="0" destOrd="0" presId="urn:microsoft.com/office/officeart/2005/8/layout/bList2"/>
    <dgm:cxn modelId="{5DD9D44E-7548-4E59-98FF-BB600426A94C}" type="presOf" srcId="{EC01DB5E-820B-4DE3-AEFC-6C43A876D090}" destId="{4FE62D72-7B06-4E11-89CB-733D5033C4FD}" srcOrd="1" destOrd="0" presId="urn:microsoft.com/office/officeart/2005/8/layout/bList2"/>
    <dgm:cxn modelId="{025E9FB8-001C-4528-8635-F38A085E88D5}" type="presOf" srcId="{E71E8A44-93C4-46CE-B967-EBE123B88C18}" destId="{9C414D39-F097-48B4-89E7-9028F3456806}" srcOrd="1" destOrd="0" presId="urn:microsoft.com/office/officeart/2005/8/layout/bList2"/>
    <dgm:cxn modelId="{A52366C2-F7E8-4FB7-A088-BFD465EBF0B8}" type="presOf" srcId="{EC01DB5E-820B-4DE3-AEFC-6C43A876D090}" destId="{788D0F00-3C3A-42C0-A113-307C2A4AB1CB}" srcOrd="0" destOrd="0" presId="urn:microsoft.com/office/officeart/2005/8/layout/bList2"/>
    <dgm:cxn modelId="{699337B6-AD3D-4A0B-BF7D-BBE8CDDD89CB}" type="presOf" srcId="{E71E8A44-93C4-46CE-B967-EBE123B88C18}" destId="{024D8050-75C2-4464-981A-6018AF49F9A3}" srcOrd="0" destOrd="0" presId="urn:microsoft.com/office/officeart/2005/8/layout/bList2"/>
    <dgm:cxn modelId="{ABAF38AF-9F4D-4209-9AF4-7806901D4A2C}" type="presOf" srcId="{C1DD5296-4455-4BF5-9CD1-594EB23D0B66}" destId="{34DDBB10-BC28-4464-925E-9714D9098908}" srcOrd="0" destOrd="0" presId="urn:microsoft.com/office/officeart/2005/8/layout/bList2"/>
    <dgm:cxn modelId="{3886BF33-19E1-41EB-8119-D6A577CDDED1}" srcId="{7A977FC7-AA00-4322-998D-4D1046EF9AFF}" destId="{EC01DB5E-820B-4DE3-AEFC-6C43A876D090}" srcOrd="0" destOrd="0" parTransId="{035CE748-21C0-4203-9D11-419F0FB4C2CD}" sibTransId="{E3A7AF82-23EA-4977-9477-3590A6B63D51}"/>
    <dgm:cxn modelId="{9B31810D-A8A4-418D-875A-3D6472BCF47A}" type="presOf" srcId="{CB0C8918-A2E9-4314-AC9B-59441F4B14D1}" destId="{C3FE8979-25EF-4334-B264-D4F4ECEF692C}" srcOrd="0" destOrd="0" presId="urn:microsoft.com/office/officeart/2005/8/layout/bList2"/>
    <dgm:cxn modelId="{C2224FA0-DF36-4679-858F-3CED8D83269F}" type="presOf" srcId="{CB0C8918-A2E9-4314-AC9B-59441F4B14D1}" destId="{EBE5DED1-04FE-4DEF-8B45-7F436C41E7BF}" srcOrd="1" destOrd="0" presId="urn:microsoft.com/office/officeart/2005/8/layout/bList2"/>
    <dgm:cxn modelId="{87727D94-DAB8-4C99-B472-9A2056AFA2F7}" type="presOf" srcId="{7A977FC7-AA00-4322-998D-4D1046EF9AFF}" destId="{772000DB-E56D-4DED-861D-4264FC51026E}" srcOrd="0" destOrd="0" presId="urn:microsoft.com/office/officeart/2005/8/layout/bList2"/>
    <dgm:cxn modelId="{812E127B-4C2E-493C-8A1B-E11523898B23}" type="presOf" srcId="{9AE34D33-6F15-465E-84DB-CA68B0FC8D5F}" destId="{4CBDA1CE-87BD-4494-8C06-4B4FD898277E}" srcOrd="0" destOrd="0" presId="urn:microsoft.com/office/officeart/2005/8/layout/bList2"/>
    <dgm:cxn modelId="{316EFFE1-C604-483A-B8E2-F55B20323559}" type="presParOf" srcId="{772000DB-E56D-4DED-861D-4264FC51026E}" destId="{E33E816D-A004-4B27-B2BD-085A257F71BD}" srcOrd="0" destOrd="0" presId="urn:microsoft.com/office/officeart/2005/8/layout/bList2"/>
    <dgm:cxn modelId="{1B42A94A-8D08-462A-BAE8-68FE7D7A4FCB}" type="presParOf" srcId="{E33E816D-A004-4B27-B2BD-085A257F71BD}" destId="{35C1E68C-BDA0-453A-BDD4-FA7DCDE52B4D}" srcOrd="0" destOrd="0" presId="urn:microsoft.com/office/officeart/2005/8/layout/bList2"/>
    <dgm:cxn modelId="{B01DFFD4-9E87-4ED2-9ECB-99A74423B692}" type="presParOf" srcId="{E33E816D-A004-4B27-B2BD-085A257F71BD}" destId="{788D0F00-3C3A-42C0-A113-307C2A4AB1CB}" srcOrd="1" destOrd="0" presId="urn:microsoft.com/office/officeart/2005/8/layout/bList2"/>
    <dgm:cxn modelId="{5CB43F0C-0228-4807-A7A9-3F636F41DFC8}" type="presParOf" srcId="{E33E816D-A004-4B27-B2BD-085A257F71BD}" destId="{4FE62D72-7B06-4E11-89CB-733D5033C4FD}" srcOrd="2" destOrd="0" presId="urn:microsoft.com/office/officeart/2005/8/layout/bList2"/>
    <dgm:cxn modelId="{4A2E88D9-EFA3-4601-9F07-E800473077FE}" type="presParOf" srcId="{E33E816D-A004-4B27-B2BD-085A257F71BD}" destId="{E5317D3D-58F9-4A3D-A002-0175842630EE}" srcOrd="3" destOrd="0" presId="urn:microsoft.com/office/officeart/2005/8/layout/bList2"/>
    <dgm:cxn modelId="{9AF00C42-A4CB-40EC-9531-3C05D08EE643}" type="presParOf" srcId="{772000DB-E56D-4DED-861D-4264FC51026E}" destId="{D7A3D30D-9822-48AE-BF33-D886D0F026FC}" srcOrd="1" destOrd="0" presId="urn:microsoft.com/office/officeart/2005/8/layout/bList2"/>
    <dgm:cxn modelId="{E4314145-009D-40BB-B55E-D469BD7C7AE6}" type="presParOf" srcId="{772000DB-E56D-4DED-861D-4264FC51026E}" destId="{A472DFA3-2CD5-4901-81B9-5591FDED0C4C}" srcOrd="2" destOrd="0" presId="urn:microsoft.com/office/officeart/2005/8/layout/bList2"/>
    <dgm:cxn modelId="{5A3240D0-CDC4-4C7A-A5E6-3785968358FA}" type="presParOf" srcId="{A472DFA3-2CD5-4901-81B9-5591FDED0C4C}" destId="{74937260-4A9E-4191-BA05-CC3DFD2E7E2A}" srcOrd="0" destOrd="0" presId="urn:microsoft.com/office/officeart/2005/8/layout/bList2"/>
    <dgm:cxn modelId="{4F681DED-9F59-40B0-80A1-A0A0E547EB2F}" type="presParOf" srcId="{A472DFA3-2CD5-4901-81B9-5591FDED0C4C}" destId="{024D8050-75C2-4464-981A-6018AF49F9A3}" srcOrd="1" destOrd="0" presId="urn:microsoft.com/office/officeart/2005/8/layout/bList2"/>
    <dgm:cxn modelId="{A0433415-A574-4696-942F-685C4B9D278D}" type="presParOf" srcId="{A472DFA3-2CD5-4901-81B9-5591FDED0C4C}" destId="{9C414D39-F097-48B4-89E7-9028F3456806}" srcOrd="2" destOrd="0" presId="urn:microsoft.com/office/officeart/2005/8/layout/bList2"/>
    <dgm:cxn modelId="{7A910B86-6504-4CCC-ABD3-00860DB797C8}" type="presParOf" srcId="{A472DFA3-2CD5-4901-81B9-5591FDED0C4C}" destId="{69FB05AE-6741-40B6-831E-E9B87254C7F0}" srcOrd="3" destOrd="0" presId="urn:microsoft.com/office/officeart/2005/8/layout/bList2"/>
    <dgm:cxn modelId="{461549B2-6BA9-43D2-80DC-62B27AC000BD}" type="presParOf" srcId="{772000DB-E56D-4DED-861D-4264FC51026E}" destId="{A355591C-B977-44D6-BEF3-6723B4242D9A}" srcOrd="3" destOrd="0" presId="urn:microsoft.com/office/officeart/2005/8/layout/bList2"/>
    <dgm:cxn modelId="{99C0F122-AB47-4E85-92F8-B20B1C32C594}" type="presParOf" srcId="{772000DB-E56D-4DED-861D-4264FC51026E}" destId="{4A0607DF-EE8E-4DF0-9BE7-10670D732756}" srcOrd="4" destOrd="0" presId="urn:microsoft.com/office/officeart/2005/8/layout/bList2"/>
    <dgm:cxn modelId="{DF6901CC-A533-44B7-8980-022E2357E0CE}" type="presParOf" srcId="{4A0607DF-EE8E-4DF0-9BE7-10670D732756}" destId="{06ED3220-25C9-4AA1-88AA-E90F66A1ED3C}" srcOrd="0" destOrd="0" presId="urn:microsoft.com/office/officeart/2005/8/layout/bList2"/>
    <dgm:cxn modelId="{96F17BF8-FE43-48DE-9540-2930EF517941}" type="presParOf" srcId="{4A0607DF-EE8E-4DF0-9BE7-10670D732756}" destId="{34DDBB10-BC28-4464-925E-9714D9098908}" srcOrd="1" destOrd="0" presId="urn:microsoft.com/office/officeart/2005/8/layout/bList2"/>
    <dgm:cxn modelId="{7384D660-27E8-4C16-936D-D21450F2F77C}" type="presParOf" srcId="{4A0607DF-EE8E-4DF0-9BE7-10670D732756}" destId="{EF3A665E-D7F8-4FD3-8797-3E33915E0EB1}" srcOrd="2" destOrd="0" presId="urn:microsoft.com/office/officeart/2005/8/layout/bList2"/>
    <dgm:cxn modelId="{73AB6F86-E7CA-4E31-A1E0-F8870ABA0E06}" type="presParOf" srcId="{4A0607DF-EE8E-4DF0-9BE7-10670D732756}" destId="{5A09FCC3-598D-4A48-AD46-F65F0BE9A236}" srcOrd="3" destOrd="0" presId="urn:microsoft.com/office/officeart/2005/8/layout/bList2"/>
    <dgm:cxn modelId="{74B516A8-B76B-489D-B4B6-5F28AE5325E9}" type="presParOf" srcId="{772000DB-E56D-4DED-861D-4264FC51026E}" destId="{4CBDA1CE-87BD-4494-8C06-4B4FD898277E}" srcOrd="5" destOrd="0" presId="urn:microsoft.com/office/officeart/2005/8/layout/bList2"/>
    <dgm:cxn modelId="{F2E9B28B-5EE3-449E-8D23-11F37BC23C89}" type="presParOf" srcId="{772000DB-E56D-4DED-861D-4264FC51026E}" destId="{137376A7-E1D7-41E5-9ED1-E6E7491CA7C9}" srcOrd="6" destOrd="0" presId="urn:microsoft.com/office/officeart/2005/8/layout/bList2"/>
    <dgm:cxn modelId="{29466B92-01B6-4DE8-943A-0ACD2FCF33F2}" type="presParOf" srcId="{137376A7-E1D7-41E5-9ED1-E6E7491CA7C9}" destId="{1E814524-F244-4408-B376-D31FC2EA09B6}" srcOrd="0" destOrd="0" presId="urn:microsoft.com/office/officeart/2005/8/layout/bList2"/>
    <dgm:cxn modelId="{647F6160-41B4-43E5-98E0-9BAEE51CBE36}" type="presParOf" srcId="{137376A7-E1D7-41E5-9ED1-E6E7491CA7C9}" destId="{C3FE8979-25EF-4334-B264-D4F4ECEF692C}" srcOrd="1" destOrd="0" presId="urn:microsoft.com/office/officeart/2005/8/layout/bList2"/>
    <dgm:cxn modelId="{F5584F5A-E3C9-467A-9051-0B0F443C6848}" type="presParOf" srcId="{137376A7-E1D7-41E5-9ED1-E6E7491CA7C9}" destId="{EBE5DED1-04FE-4DEF-8B45-7F436C41E7BF}" srcOrd="2" destOrd="0" presId="urn:microsoft.com/office/officeart/2005/8/layout/bList2"/>
    <dgm:cxn modelId="{5F406E60-32E3-40FE-A05D-533177101D63}" type="presParOf" srcId="{137376A7-E1D7-41E5-9ED1-E6E7491CA7C9}" destId="{63E699FF-CA80-4E34-BF81-0B5BD9387B7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673F3D-0401-4F8D-BA36-1562BEEBA82F}">
      <dsp:nvSpPr>
        <dsp:cNvPr id="0" name=""/>
        <dsp:cNvSpPr/>
      </dsp:nvSpPr>
      <dsp:spPr>
        <a:xfrm>
          <a:off x="654413" y="4025"/>
          <a:ext cx="2290341" cy="170969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CB324-D81E-436E-976A-5691E88C3118}">
      <dsp:nvSpPr>
        <dsp:cNvPr id="0" name=""/>
        <dsp:cNvSpPr/>
      </dsp:nvSpPr>
      <dsp:spPr>
        <a:xfrm>
          <a:off x="654413" y="1713716"/>
          <a:ext cx="2290341" cy="73516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chemeClr val="tx1"/>
              </a:solidFill>
              <a:latin typeface="Constantia" pitchFamily="18" charset="0"/>
            </a:rPr>
            <a:t>Гірничо</a:t>
          </a:r>
          <a:endParaRPr lang="en-US" sz="1800" b="1" i="1" kern="1200" dirty="0" smtClean="0">
            <a:solidFill>
              <a:schemeClr val="tx1"/>
            </a:solidFill>
            <a:latin typeface="Constantia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chemeClr val="tx1"/>
              </a:solidFill>
              <a:latin typeface="Constantia" pitchFamily="18" charset="0"/>
            </a:rPr>
            <a:t>видобувна</a:t>
          </a:r>
          <a:endParaRPr lang="ru-RU" sz="1800" b="1" i="1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654413" y="1713716"/>
        <a:ext cx="1612916" cy="735167"/>
      </dsp:txXfrm>
    </dsp:sp>
    <dsp:sp modelId="{392D48AC-5069-4ED5-8C4D-F9FB96F3EEF3}">
      <dsp:nvSpPr>
        <dsp:cNvPr id="0" name=""/>
        <dsp:cNvSpPr/>
      </dsp:nvSpPr>
      <dsp:spPr>
        <a:xfrm>
          <a:off x="2332120" y="1830491"/>
          <a:ext cx="801619" cy="80161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B652F-E97C-40AA-B4EB-29D87C896F1C}">
      <dsp:nvSpPr>
        <dsp:cNvPr id="0" name=""/>
        <dsp:cNvSpPr/>
      </dsp:nvSpPr>
      <dsp:spPr>
        <a:xfrm>
          <a:off x="3332336" y="4025"/>
          <a:ext cx="2290341" cy="170969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7AAEA-3409-42BB-A8D0-40468B9A38FA}">
      <dsp:nvSpPr>
        <dsp:cNvPr id="0" name=""/>
        <dsp:cNvSpPr/>
      </dsp:nvSpPr>
      <dsp:spPr>
        <a:xfrm>
          <a:off x="3332336" y="1713716"/>
          <a:ext cx="2290341" cy="735167"/>
        </a:xfrm>
        <a:prstGeom prst="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25400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chemeClr val="tx1"/>
              </a:solidFill>
              <a:latin typeface="Constantia" pitchFamily="18" charset="0"/>
            </a:rPr>
            <a:t>Енергетика</a:t>
          </a:r>
          <a:endParaRPr lang="ru-RU" sz="1800" b="1" i="1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3332336" y="1713716"/>
        <a:ext cx="1612916" cy="735167"/>
      </dsp:txXfrm>
    </dsp:sp>
    <dsp:sp modelId="{6663675A-43EF-4B94-88D6-1FFFD696D4FF}">
      <dsp:nvSpPr>
        <dsp:cNvPr id="0" name=""/>
        <dsp:cNvSpPr/>
      </dsp:nvSpPr>
      <dsp:spPr>
        <a:xfrm>
          <a:off x="5010043" y="1830491"/>
          <a:ext cx="801619" cy="80161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39F32-1AD7-41E7-A06E-D106678456B8}">
      <dsp:nvSpPr>
        <dsp:cNvPr id="0" name=""/>
        <dsp:cNvSpPr/>
      </dsp:nvSpPr>
      <dsp:spPr>
        <a:xfrm>
          <a:off x="6010259" y="4025"/>
          <a:ext cx="2290341" cy="170969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84D7E-80EE-4A11-874E-AE883592E679}">
      <dsp:nvSpPr>
        <dsp:cNvPr id="0" name=""/>
        <dsp:cNvSpPr/>
      </dsp:nvSpPr>
      <dsp:spPr>
        <a:xfrm>
          <a:off x="6007923" y="1807972"/>
          <a:ext cx="2290341" cy="735167"/>
        </a:xfrm>
        <a:prstGeom prst="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chemeClr val="tx1"/>
              </a:solidFill>
              <a:latin typeface="Constantia" pitchFamily="18" charset="0"/>
            </a:rPr>
            <a:t>Металургія</a:t>
          </a:r>
          <a:endParaRPr lang="ru-RU" sz="1800" b="1" i="1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6007923" y="1807972"/>
        <a:ext cx="1612916" cy="735167"/>
      </dsp:txXfrm>
    </dsp:sp>
    <dsp:sp modelId="{55C5ADBF-C2EF-4B96-B198-0A1AFE99CF81}">
      <dsp:nvSpPr>
        <dsp:cNvPr id="0" name=""/>
        <dsp:cNvSpPr/>
      </dsp:nvSpPr>
      <dsp:spPr>
        <a:xfrm>
          <a:off x="7687966" y="1830491"/>
          <a:ext cx="801619" cy="80161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62B96-8282-48DC-B845-FF70E2AC1E85}">
      <dsp:nvSpPr>
        <dsp:cNvPr id="0" name=""/>
        <dsp:cNvSpPr/>
      </dsp:nvSpPr>
      <dsp:spPr>
        <a:xfrm>
          <a:off x="3347865" y="3024332"/>
          <a:ext cx="2290341" cy="170969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1E038-847B-40A2-9A4A-9FA55AEC5EB5}">
      <dsp:nvSpPr>
        <dsp:cNvPr id="0" name=""/>
        <dsp:cNvSpPr/>
      </dsp:nvSpPr>
      <dsp:spPr>
        <a:xfrm>
          <a:off x="3332336" y="4738828"/>
          <a:ext cx="2290341" cy="735167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Constantia" pitchFamily="18" charset="0"/>
            </a:rPr>
            <a:t>Машино</a:t>
          </a:r>
          <a:endParaRPr lang="en-US" sz="1800" b="1" i="1" kern="1200" dirty="0" smtClean="0">
            <a:solidFill>
              <a:schemeClr val="tx1"/>
            </a:solidFill>
            <a:latin typeface="Constantia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chemeClr val="tx1"/>
              </a:solidFill>
              <a:latin typeface="Constantia" pitchFamily="18" charset="0"/>
            </a:rPr>
            <a:t>будування</a:t>
          </a:r>
          <a:endParaRPr lang="ru-RU" sz="1800" b="1" i="1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3332336" y="4738828"/>
        <a:ext cx="1612916" cy="735167"/>
      </dsp:txXfrm>
    </dsp:sp>
    <dsp:sp modelId="{663A2B59-61D7-40CC-81F6-32B803BF77D6}">
      <dsp:nvSpPr>
        <dsp:cNvPr id="0" name=""/>
        <dsp:cNvSpPr/>
      </dsp:nvSpPr>
      <dsp:spPr>
        <a:xfrm>
          <a:off x="5010043" y="4855603"/>
          <a:ext cx="801619" cy="80161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C1E68C-BDA0-453A-BDD4-FA7DCDE52B4D}">
      <dsp:nvSpPr>
        <dsp:cNvPr id="0" name=""/>
        <dsp:cNvSpPr/>
      </dsp:nvSpPr>
      <dsp:spPr>
        <a:xfrm>
          <a:off x="737241" y="2445"/>
          <a:ext cx="2210493" cy="165008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62D72-7B06-4E11-89CB-733D5033C4FD}">
      <dsp:nvSpPr>
        <dsp:cNvPr id="0" name=""/>
        <dsp:cNvSpPr/>
      </dsp:nvSpPr>
      <dsp:spPr>
        <a:xfrm>
          <a:off x="737241" y="1652531"/>
          <a:ext cx="2210493" cy="70953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rPr>
            <a:t>Хімічна</a:t>
          </a:r>
          <a:endParaRPr lang="ru-RU" sz="2800" b="1" i="1" kern="1200" dirty="0">
            <a:solidFill>
              <a:schemeClr val="tx1">
                <a:lumMod val="95000"/>
                <a:lumOff val="5000"/>
              </a:schemeClr>
            </a:solidFill>
            <a:latin typeface="Constantia" pitchFamily="18" charset="0"/>
          </a:endParaRPr>
        </a:p>
      </dsp:txBody>
      <dsp:txXfrm>
        <a:off x="737241" y="1652531"/>
        <a:ext cx="1556685" cy="709537"/>
      </dsp:txXfrm>
    </dsp:sp>
    <dsp:sp modelId="{E5317D3D-58F9-4A3D-A002-0175842630EE}">
      <dsp:nvSpPr>
        <dsp:cNvPr id="0" name=""/>
        <dsp:cNvSpPr/>
      </dsp:nvSpPr>
      <dsp:spPr>
        <a:xfrm>
          <a:off x="2356458" y="1765235"/>
          <a:ext cx="773672" cy="7736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37260-4A9E-4191-BA05-CC3DFD2E7E2A}">
      <dsp:nvSpPr>
        <dsp:cNvPr id="0" name=""/>
        <dsp:cNvSpPr/>
      </dsp:nvSpPr>
      <dsp:spPr>
        <a:xfrm>
          <a:off x="3312364" y="3"/>
          <a:ext cx="2210493" cy="165008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14D39-F097-48B4-89E7-9028F3456806}">
      <dsp:nvSpPr>
        <dsp:cNvPr id="0" name=""/>
        <dsp:cNvSpPr/>
      </dsp:nvSpPr>
      <dsp:spPr>
        <a:xfrm>
          <a:off x="3321803" y="1652531"/>
          <a:ext cx="2210493" cy="709537"/>
        </a:xfrm>
        <a:prstGeom prst="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25400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rPr>
            <a:t>Паперова</a:t>
          </a:r>
          <a:endParaRPr lang="ru-RU" sz="2300" b="1" i="1" kern="1200" dirty="0">
            <a:solidFill>
              <a:schemeClr val="tx1">
                <a:lumMod val="95000"/>
                <a:lumOff val="5000"/>
              </a:schemeClr>
            </a:solidFill>
            <a:latin typeface="Constantia" pitchFamily="18" charset="0"/>
          </a:endParaRPr>
        </a:p>
      </dsp:txBody>
      <dsp:txXfrm>
        <a:off x="3321803" y="1652531"/>
        <a:ext cx="1556685" cy="709537"/>
      </dsp:txXfrm>
    </dsp:sp>
    <dsp:sp modelId="{69FB05AE-6741-40B6-831E-E9B87254C7F0}">
      <dsp:nvSpPr>
        <dsp:cNvPr id="0" name=""/>
        <dsp:cNvSpPr/>
      </dsp:nvSpPr>
      <dsp:spPr>
        <a:xfrm>
          <a:off x="4941020" y="1765235"/>
          <a:ext cx="773672" cy="7736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D3220-25C9-4AA1-88AA-E90F66A1ED3C}">
      <dsp:nvSpPr>
        <dsp:cNvPr id="0" name=""/>
        <dsp:cNvSpPr/>
      </dsp:nvSpPr>
      <dsp:spPr>
        <a:xfrm>
          <a:off x="5906365" y="2445"/>
          <a:ext cx="2210493" cy="165008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A665E-D7F8-4FD3-8797-3E33915E0EB1}">
      <dsp:nvSpPr>
        <dsp:cNvPr id="0" name=""/>
        <dsp:cNvSpPr/>
      </dsp:nvSpPr>
      <dsp:spPr>
        <a:xfrm>
          <a:off x="5906365" y="1652531"/>
          <a:ext cx="2210493" cy="709537"/>
        </a:xfrm>
        <a:prstGeom prst="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rPr>
            <a:t>Легка</a:t>
          </a:r>
          <a:endParaRPr lang="ru-RU" sz="2800" b="1" i="1" kern="1200" dirty="0">
            <a:solidFill>
              <a:schemeClr val="tx1">
                <a:lumMod val="95000"/>
                <a:lumOff val="5000"/>
              </a:schemeClr>
            </a:solidFill>
            <a:latin typeface="Constantia" pitchFamily="18" charset="0"/>
          </a:endParaRPr>
        </a:p>
      </dsp:txBody>
      <dsp:txXfrm>
        <a:off x="5906365" y="1652531"/>
        <a:ext cx="1556685" cy="709537"/>
      </dsp:txXfrm>
    </dsp:sp>
    <dsp:sp modelId="{5A09FCC3-598D-4A48-AD46-F65F0BE9A236}">
      <dsp:nvSpPr>
        <dsp:cNvPr id="0" name=""/>
        <dsp:cNvSpPr/>
      </dsp:nvSpPr>
      <dsp:spPr>
        <a:xfrm>
          <a:off x="7525581" y="1765235"/>
          <a:ext cx="773672" cy="7736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14524-F244-4408-B376-D31FC2EA09B6}">
      <dsp:nvSpPr>
        <dsp:cNvPr id="0" name=""/>
        <dsp:cNvSpPr/>
      </dsp:nvSpPr>
      <dsp:spPr>
        <a:xfrm>
          <a:off x="3321803" y="2922092"/>
          <a:ext cx="2210493" cy="165008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5DED1-04FE-4DEF-8B45-7F436C41E7BF}">
      <dsp:nvSpPr>
        <dsp:cNvPr id="0" name=""/>
        <dsp:cNvSpPr/>
      </dsp:nvSpPr>
      <dsp:spPr>
        <a:xfrm>
          <a:off x="3321803" y="4572178"/>
          <a:ext cx="2210493" cy="709537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rPr>
            <a:t>Харчова</a:t>
          </a:r>
          <a:endParaRPr lang="ru-RU" sz="2400" b="1" i="1" kern="1200" dirty="0">
            <a:solidFill>
              <a:schemeClr val="tx1">
                <a:lumMod val="95000"/>
                <a:lumOff val="5000"/>
              </a:schemeClr>
            </a:solidFill>
            <a:latin typeface="Constantia" pitchFamily="18" charset="0"/>
          </a:endParaRPr>
        </a:p>
      </dsp:txBody>
      <dsp:txXfrm>
        <a:off x="3321803" y="4572178"/>
        <a:ext cx="1556685" cy="709537"/>
      </dsp:txXfrm>
    </dsp:sp>
    <dsp:sp modelId="{63E699FF-CA80-4E34-BF81-0B5BD9387B71}">
      <dsp:nvSpPr>
        <dsp:cNvPr id="0" name=""/>
        <dsp:cNvSpPr/>
      </dsp:nvSpPr>
      <dsp:spPr>
        <a:xfrm>
          <a:off x="4941020" y="4684882"/>
          <a:ext cx="773672" cy="7736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A2C61-A0FE-458E-B6B1-07BECE0D408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BD6DC-366C-4A8A-8A22-09542793D2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BD6DC-366C-4A8A-8A22-09542793D288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diagramLayout" Target="../diagrams/layout1.xml"/><Relationship Id="rId7" Type="http://schemas.openxmlformats.org/officeDocument/2006/relationships/slide" Target="slide7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slide" Target="slide6.xml"/><Relationship Id="rId5" Type="http://schemas.openxmlformats.org/officeDocument/2006/relationships/diagramColors" Target="../diagrams/colors1.xml"/><Relationship Id="rId10" Type="http://schemas.openxmlformats.org/officeDocument/2006/relationships/slide" Target="slide10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slide" Target="slide1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slide" Target="slide14.xml"/><Relationship Id="rId5" Type="http://schemas.openxmlformats.org/officeDocument/2006/relationships/diagramColors" Target="../diagrams/colors2.xml"/><Relationship Id="rId10" Type="http://schemas.openxmlformats.org/officeDocument/2006/relationships/slide" Target="slide13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lexisnexis.com/COMMUNITY/PORTAL/cfs-filesystemfile.ashx/__key/CommunityServer.Components.SiteFiles/Images/canada.jpg"/>
          <p:cNvPicPr>
            <a:picLocks noChangeAspect="1" noChangeArrowheads="1"/>
          </p:cNvPicPr>
          <p:nvPr/>
        </p:nvPicPr>
        <p:blipFill>
          <a:blip r:embed="rId2" cstate="print"/>
          <a:srcRect t="9465" b="4701"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8316416" cy="19168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Промисловість          </a:t>
            </a:r>
            <a:r>
              <a:rPr lang="uk-UA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Канади</a:t>
            </a:r>
            <a:endParaRPr lang="ru-RU" sz="7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Машинобудування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5040560" cy="5112568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  <a:latin typeface="Constantia" pitchFamily="18" charset="0"/>
              </a:rPr>
              <a:t>Транспортне</a:t>
            </a:r>
            <a:r>
              <a:rPr lang="ru-RU" b="1" i="1" dirty="0" smtClean="0">
                <a:latin typeface="Constantia" pitchFamily="18" charset="0"/>
              </a:rPr>
              <a:t>(</a:t>
            </a:r>
            <a:r>
              <a:rPr lang="ru-RU" b="1" i="1" dirty="0" err="1" smtClean="0">
                <a:latin typeface="Constantia" pitchFamily="18" charset="0"/>
              </a:rPr>
              <a:t>автомобілі,літаки,тепловози,судна,снігоходи</a:t>
            </a:r>
            <a:r>
              <a:rPr lang="ru-RU" b="1" i="1" dirty="0" smtClean="0">
                <a:latin typeface="Constantia" pitchFamily="18" charset="0"/>
              </a:rPr>
              <a:t>)та </a:t>
            </a:r>
            <a:r>
              <a:rPr lang="ru-RU" b="1" i="1" dirty="0" err="1" smtClean="0">
                <a:solidFill>
                  <a:srgbClr val="C00000"/>
                </a:solidFill>
                <a:latin typeface="Constantia" pitchFamily="18" charset="0"/>
              </a:rPr>
              <a:t>сільськогосподарське</a:t>
            </a:r>
            <a:r>
              <a:rPr lang="ru-RU" b="1" i="1" dirty="0" smtClean="0">
                <a:latin typeface="Constantia" pitchFamily="18" charset="0"/>
              </a:rPr>
              <a:t>; </a:t>
            </a:r>
            <a:r>
              <a:rPr lang="ru-RU" b="1" i="1" dirty="0" err="1" smtClean="0">
                <a:latin typeface="Constantia" pitchFamily="18" charset="0"/>
              </a:rPr>
              <a:t>виробництво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устаткування</a:t>
            </a:r>
            <a:r>
              <a:rPr lang="ru-RU" b="1" i="1" dirty="0" smtClean="0">
                <a:latin typeface="Constantia" pitchFamily="18" charset="0"/>
              </a:rPr>
              <a:t> для </a:t>
            </a:r>
            <a:r>
              <a:rPr lang="ru-RU" b="1" i="1" dirty="0" err="1" smtClean="0">
                <a:latin typeface="Constantia" pitchFamily="18" charset="0"/>
              </a:rPr>
              <a:t>лісової,паперової</a:t>
            </a:r>
            <a:r>
              <a:rPr lang="ru-RU" b="1" i="1" dirty="0" smtClean="0">
                <a:latin typeface="Constantia" pitchFamily="18" charset="0"/>
              </a:rPr>
              <a:t>,</a:t>
            </a:r>
          </a:p>
          <a:p>
            <a:pPr>
              <a:buNone/>
            </a:pP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smtClean="0">
                <a:latin typeface="Constantia" pitchFamily="18" charset="0"/>
              </a:rPr>
              <a:t>   </a:t>
            </a:r>
            <a:r>
              <a:rPr lang="ru-RU" b="1" i="1" dirty="0" err="1" smtClean="0">
                <a:latin typeface="Constantia" pitchFamily="18" charset="0"/>
              </a:rPr>
              <a:t>гірничовидобувної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промисловості</a:t>
            </a:r>
            <a:r>
              <a:rPr lang="ru-RU" b="1" i="1" dirty="0" smtClean="0">
                <a:latin typeface="Constantia" pitchFamily="18" charset="0"/>
              </a:rPr>
              <a:t>.</a:t>
            </a:r>
            <a:endParaRPr lang="ru-RU" b="1" i="1" dirty="0">
              <a:latin typeface="Constantia" pitchFamily="18" charset="0"/>
            </a:endParaRPr>
          </a:p>
        </p:txBody>
      </p:sp>
      <p:pic>
        <p:nvPicPr>
          <p:cNvPr id="4" name="Picture 8" descr="C:\Users\HOME\Desktop\610x610_viza_v_kanadu_423199_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4145" t="3766" r="5384" b="6265"/>
          <a:stretch>
            <a:fillRect/>
          </a:stretch>
        </p:blipFill>
        <p:spPr bwMode="auto">
          <a:xfrm>
            <a:off x="8028384" y="-1"/>
            <a:ext cx="1017113" cy="1003180"/>
          </a:xfrm>
          <a:prstGeom prst="rect">
            <a:avLst/>
          </a:prstGeom>
          <a:noFill/>
        </p:spPr>
      </p:pic>
      <p:pic>
        <p:nvPicPr>
          <p:cNvPr id="22530" name="Picture 2" descr="http://riarating.ru/images/61046/95/6104695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225" y="1484784"/>
            <a:ext cx="3924775" cy="2534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cdn.trinixy.ru/pics4/20100604/military_aircraft_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933057"/>
            <a:ext cx="4427984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Хімічна промисловість 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5508104" cy="558924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2-ге </a:t>
            </a:r>
            <a:r>
              <a:rPr lang="ru-RU" b="1" i="1" dirty="0" err="1" smtClean="0">
                <a:solidFill>
                  <a:srgbClr val="C00000"/>
                </a:solidFill>
                <a:latin typeface="Constantia" pitchFamily="18" charset="0"/>
              </a:rPr>
              <a:t>місце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 у </a:t>
            </a:r>
            <a:r>
              <a:rPr lang="ru-RU" b="1" i="1" dirty="0" err="1" smtClean="0">
                <a:solidFill>
                  <a:srgbClr val="C00000"/>
                </a:solidFill>
                <a:latin typeface="Constantia" pitchFamily="18" charset="0"/>
              </a:rPr>
              <a:t>світі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latin typeface="Constantia" pitchFamily="18" charset="0"/>
              </a:rPr>
              <a:t>за </a:t>
            </a:r>
            <a:r>
              <a:rPr lang="ru-RU" b="1" i="1" dirty="0" err="1" smtClean="0">
                <a:latin typeface="Constantia" pitchFamily="18" charset="0"/>
              </a:rPr>
              <a:t>виробництвом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калійних</a:t>
            </a:r>
            <a:r>
              <a:rPr lang="ru-RU" b="1" i="1" dirty="0" smtClean="0">
                <a:latin typeface="Constantia" pitchFamily="18" charset="0"/>
              </a:rPr>
              <a:t> добрив.</a:t>
            </a:r>
            <a:endParaRPr lang="ru-RU" b="1" i="1" dirty="0" smtClean="0">
              <a:latin typeface="Constantia" pitchFamily="18" charset="0"/>
            </a:endParaRPr>
          </a:p>
          <a:p>
            <a:r>
              <a:rPr lang="ru-RU" b="1" i="1" dirty="0" err="1" smtClean="0">
                <a:latin typeface="Constantia" pitchFamily="18" charset="0"/>
              </a:rPr>
              <a:t>Виробництво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вибухових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речовин,фармацевтичних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препаратів</a:t>
            </a:r>
            <a:r>
              <a:rPr lang="ru-RU" b="1" i="1" dirty="0" smtClean="0">
                <a:latin typeface="Constantia" pitchFamily="18" charset="0"/>
              </a:rPr>
              <a:t>, </a:t>
            </a:r>
            <a:r>
              <a:rPr lang="ru-RU" b="1" i="1" dirty="0" err="1" smtClean="0">
                <a:latin typeface="Constantia" pitchFamily="18" charset="0"/>
              </a:rPr>
              <a:t>синтетичних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і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полімерних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матеріалів</a:t>
            </a:r>
            <a:r>
              <a:rPr lang="ru-RU" b="1" i="1" dirty="0" smtClean="0">
                <a:latin typeface="Constantia" pitchFamily="18" charset="0"/>
              </a:rPr>
              <a:t>, </a:t>
            </a:r>
            <a:r>
              <a:rPr lang="ru-RU" b="1" i="1" dirty="0" err="1" smtClean="0">
                <a:latin typeface="Constantia" pitchFamily="18" charset="0"/>
              </a:rPr>
              <a:t>органічних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хімікатів</a:t>
            </a:r>
            <a:r>
              <a:rPr lang="ru-RU" b="1" i="1" dirty="0" smtClean="0">
                <a:latin typeface="Constantia" pitchFamily="18" charset="0"/>
              </a:rPr>
              <a:t>.</a:t>
            </a:r>
            <a:endParaRPr lang="ru-RU" b="1" i="1" dirty="0">
              <a:latin typeface="Constantia" pitchFamily="18" charset="0"/>
            </a:endParaRPr>
          </a:p>
        </p:txBody>
      </p:sp>
      <p:pic>
        <p:nvPicPr>
          <p:cNvPr id="4" name="Picture 8" descr="C:\Users\HOME\Desktop\610x610_viza_v_kanadu_423199_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4145" t="3766" r="5384" b="6265"/>
          <a:stretch>
            <a:fillRect/>
          </a:stretch>
        </p:blipFill>
        <p:spPr bwMode="auto">
          <a:xfrm>
            <a:off x="8028384" y="-1"/>
            <a:ext cx="1017113" cy="1003180"/>
          </a:xfrm>
          <a:prstGeom prst="rect">
            <a:avLst/>
          </a:prstGeom>
          <a:noFill/>
        </p:spPr>
      </p:pic>
      <p:pic>
        <p:nvPicPr>
          <p:cNvPr id="23556" name="Picture 4" descr="http://www.group-global.org/files/42/582b83c2b79ff89c4271f5dfd7b6/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4530" y="1196752"/>
            <a:ext cx="3539470" cy="2300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nijnii-novrogod.kabelino.ru/usrs/2010/02/5523/4798459194bdbdde00e5a530075d8382.jpg"/>
          <p:cNvPicPr>
            <a:picLocks noChangeAspect="1" noChangeArrowheads="1"/>
          </p:cNvPicPr>
          <p:nvPr/>
        </p:nvPicPr>
        <p:blipFill>
          <a:blip r:embed="rId5" cstate="print"/>
          <a:srcRect b="7076"/>
          <a:stretch>
            <a:fillRect/>
          </a:stretch>
        </p:blipFill>
        <p:spPr bwMode="auto">
          <a:xfrm>
            <a:off x="5418473" y="3501008"/>
            <a:ext cx="3725527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Паперова промисловість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5770984" cy="514116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1-ше </a:t>
            </a:r>
            <a:r>
              <a:rPr lang="ru-RU" b="1" i="1" dirty="0" err="1" smtClean="0">
                <a:solidFill>
                  <a:srgbClr val="C00000"/>
                </a:solidFill>
                <a:latin typeface="Constantia" pitchFamily="18" charset="0"/>
              </a:rPr>
              <a:t>місце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 у </a:t>
            </a:r>
            <a:r>
              <a:rPr lang="ru-RU" b="1" i="1" dirty="0" err="1" smtClean="0">
                <a:solidFill>
                  <a:srgbClr val="C00000"/>
                </a:solidFill>
                <a:latin typeface="Constantia" pitchFamily="18" charset="0"/>
              </a:rPr>
              <a:t>світі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latin typeface="Constantia" pitchFamily="18" charset="0"/>
              </a:rPr>
              <a:t>за </a:t>
            </a:r>
            <a:r>
              <a:rPr lang="ru-RU" b="1" i="1" dirty="0" err="1" smtClean="0">
                <a:latin typeface="Constantia" pitchFamily="18" charset="0"/>
              </a:rPr>
              <a:t>виробництвом</a:t>
            </a:r>
            <a:r>
              <a:rPr lang="ru-RU" b="1" i="1" dirty="0" smtClean="0">
                <a:latin typeface="Constantia" pitchFamily="18" charset="0"/>
              </a:rPr>
              <a:t> газетного </a:t>
            </a:r>
            <a:r>
              <a:rPr lang="ru-RU" b="1" i="1" dirty="0" err="1" smtClean="0">
                <a:latin typeface="Constantia" pitchFamily="18" charset="0"/>
              </a:rPr>
              <a:t>паперу</a:t>
            </a:r>
            <a:r>
              <a:rPr lang="ru-RU" b="1" i="1" dirty="0" smtClean="0">
                <a:latin typeface="Constantia" pitchFamily="18" charset="0"/>
              </a:rPr>
              <a:t>.</a:t>
            </a:r>
            <a:endParaRPr lang="ru-RU" b="1" i="1" dirty="0" smtClean="0">
              <a:latin typeface="Constantia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2-ге </a:t>
            </a:r>
            <a:r>
              <a:rPr lang="ru-RU" b="1" i="1" dirty="0" err="1" smtClean="0">
                <a:solidFill>
                  <a:srgbClr val="C00000"/>
                </a:solidFill>
                <a:latin typeface="Constantia" pitchFamily="18" charset="0"/>
              </a:rPr>
              <a:t>місце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 у </a:t>
            </a:r>
            <a:r>
              <a:rPr lang="ru-RU" b="1" i="1" dirty="0" err="1" smtClean="0">
                <a:latin typeface="Constantia" pitchFamily="18" charset="0"/>
              </a:rPr>
              <a:t>світі</a:t>
            </a:r>
            <a:r>
              <a:rPr lang="ru-RU" b="1" i="1" dirty="0" smtClean="0">
                <a:latin typeface="Constantia" pitchFamily="18" charset="0"/>
              </a:rPr>
              <a:t> (</a:t>
            </a:r>
            <a:r>
              <a:rPr lang="ru-RU" b="1" i="1" dirty="0" err="1" smtClean="0">
                <a:latin typeface="Constantia" pitchFamily="18" charset="0"/>
              </a:rPr>
              <a:t>після</a:t>
            </a:r>
            <a:r>
              <a:rPr lang="ru-RU" b="1" i="1" dirty="0" smtClean="0">
                <a:latin typeface="Constantia" pitchFamily="18" charset="0"/>
              </a:rPr>
              <a:t> США) за </a:t>
            </a:r>
            <a:r>
              <a:rPr lang="ru-RU" b="1" i="1" dirty="0" err="1" smtClean="0">
                <a:latin typeface="Constantia" pitchFamily="18" charset="0"/>
              </a:rPr>
              <a:t>обсягом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продукції</a:t>
            </a:r>
            <a:r>
              <a:rPr lang="ru-RU" b="1" i="1" dirty="0" smtClean="0">
                <a:latin typeface="Constantia" pitchFamily="18" charset="0"/>
              </a:rPr>
              <a:t>.</a:t>
            </a:r>
            <a:endParaRPr lang="ru-RU" b="1" i="1" dirty="0" smtClean="0">
              <a:latin typeface="Constantia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4-те </a:t>
            </a:r>
            <a:r>
              <a:rPr lang="ru-RU" b="1" i="1" dirty="0" err="1" smtClean="0">
                <a:solidFill>
                  <a:srgbClr val="C00000"/>
                </a:solidFill>
                <a:latin typeface="Constantia" pitchFamily="18" charset="0"/>
              </a:rPr>
              <a:t>місце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 у </a:t>
            </a:r>
            <a:r>
              <a:rPr lang="ru-RU" b="1" i="1" dirty="0" err="1" smtClean="0">
                <a:latin typeface="Constantia" pitchFamily="18" charset="0"/>
              </a:rPr>
              <a:t>світі</a:t>
            </a:r>
            <a:r>
              <a:rPr lang="ru-RU" b="1" i="1" dirty="0" smtClean="0">
                <a:latin typeface="Constantia" pitchFamily="18" charset="0"/>
              </a:rPr>
              <a:t> за </a:t>
            </a:r>
            <a:r>
              <a:rPr lang="ru-RU" b="1" i="1" dirty="0" err="1" smtClean="0">
                <a:latin typeface="Constantia" pitchFamily="18" charset="0"/>
              </a:rPr>
              <a:t>виробництвом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паперу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і</a:t>
            </a:r>
            <a:r>
              <a:rPr lang="ru-RU" b="1" i="1" dirty="0" smtClean="0">
                <a:latin typeface="Constantia" pitchFamily="18" charset="0"/>
              </a:rPr>
              <a:t> картону.</a:t>
            </a:r>
            <a:endParaRPr lang="ru-RU" b="1" i="1" dirty="0">
              <a:latin typeface="Constantia" pitchFamily="18" charset="0"/>
            </a:endParaRPr>
          </a:p>
        </p:txBody>
      </p:sp>
      <p:pic>
        <p:nvPicPr>
          <p:cNvPr id="4" name="Picture 8" descr="C:\Users\HOME\Desktop\610x610_viza_v_kanadu_423199_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4145" t="3766" r="5384" b="6265"/>
          <a:stretch>
            <a:fillRect/>
          </a:stretch>
        </p:blipFill>
        <p:spPr bwMode="auto">
          <a:xfrm>
            <a:off x="8028384" y="-1"/>
            <a:ext cx="1017113" cy="1003180"/>
          </a:xfrm>
          <a:prstGeom prst="rect">
            <a:avLst/>
          </a:prstGeom>
          <a:noFill/>
        </p:spPr>
      </p:pic>
      <p:pic>
        <p:nvPicPr>
          <p:cNvPr id="24578" name="Picture 2" descr="http://yahooeu.ru/uploads/posts/2011-08/1313405010_bumaga.jpg"/>
          <p:cNvPicPr>
            <a:picLocks noChangeAspect="1" noChangeArrowheads="1"/>
          </p:cNvPicPr>
          <p:nvPr/>
        </p:nvPicPr>
        <p:blipFill>
          <a:blip r:embed="rId4" cstate="print"/>
          <a:srcRect r="5197"/>
          <a:stretch>
            <a:fillRect/>
          </a:stretch>
        </p:blipFill>
        <p:spPr bwMode="auto">
          <a:xfrm>
            <a:off x="5171676" y="1268760"/>
            <a:ext cx="3972324" cy="280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stahlcranes.biz/img/papierindustrie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977679"/>
            <a:ext cx="2880320" cy="288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Легка промисловість 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Constantia" pitchFamily="18" charset="0"/>
              </a:rPr>
              <a:t>Легка 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промисловість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орієнтується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виключно</a:t>
            </a:r>
            <a:r>
              <a:rPr lang="ru-RU" b="1" i="1" dirty="0" smtClean="0">
                <a:latin typeface="Constantia" pitchFamily="18" charset="0"/>
              </a:rPr>
              <a:t> на </a:t>
            </a:r>
            <a:r>
              <a:rPr lang="ru-RU" b="1" i="1" dirty="0" err="1" smtClean="0">
                <a:latin typeface="Constantia" pitchFamily="18" charset="0"/>
              </a:rPr>
              <a:t>споживача</a:t>
            </a:r>
            <a:r>
              <a:rPr lang="ru-RU" b="1" i="1" dirty="0" smtClean="0">
                <a:latin typeface="Constantia" pitchFamily="18" charset="0"/>
              </a:rPr>
              <a:t>, </a:t>
            </a:r>
            <a:r>
              <a:rPr lang="ru-RU" b="1" i="1" dirty="0" err="1" smtClean="0">
                <a:latin typeface="Constantia" pitchFamily="18" charset="0"/>
              </a:rPr>
              <a:t>і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її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розміщення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збігається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з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розселенням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населення</a:t>
            </a:r>
            <a:r>
              <a:rPr lang="ru-RU" b="1" i="1" dirty="0" smtClean="0">
                <a:latin typeface="Constantia" pitchFamily="18" charset="0"/>
              </a:rPr>
              <a:t>. Товарами </a:t>
            </a:r>
            <a:r>
              <a:rPr lang="ru-RU" b="1" i="1" dirty="0" err="1" smtClean="0">
                <a:latin typeface="Constantia" pitchFamily="18" charset="0"/>
              </a:rPr>
              <a:t>легкої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промисловості</a:t>
            </a:r>
            <a:r>
              <a:rPr lang="ru-RU" b="1" i="1" dirty="0" smtClean="0">
                <a:latin typeface="Constantia" pitchFamily="18" charset="0"/>
              </a:rPr>
              <a:t> Канада </a:t>
            </a:r>
            <a:r>
              <a:rPr lang="ru-RU" b="1" i="1" dirty="0" err="1" smtClean="0">
                <a:latin typeface="Constantia" pitchFamily="18" charset="0"/>
              </a:rPr>
              <a:t>забезпечує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свої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smtClean="0">
                <a:latin typeface="Constantia" pitchFamily="18" charset="0"/>
              </a:rPr>
              <a:t>потреби </a:t>
            </a:r>
            <a:r>
              <a:rPr lang="ru-RU" b="1" i="1" dirty="0" err="1" smtClean="0">
                <a:solidFill>
                  <a:srgbClr val="C00000"/>
                </a:solidFill>
                <a:latin typeface="Constantia" pitchFamily="18" charset="0"/>
              </a:rPr>
              <a:t>тільки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 на 50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%.</a:t>
            </a:r>
            <a:endParaRPr lang="ru-RU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" name="Picture 8" descr="C:\Users\HOME\Desktop\610x610_viza_v_kanadu_423199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4145" t="3766" r="5384" b="6265"/>
          <a:stretch>
            <a:fillRect/>
          </a:stretch>
        </p:blipFill>
        <p:spPr bwMode="auto">
          <a:xfrm>
            <a:off x="8028384" y="-1"/>
            <a:ext cx="1017113" cy="1003180"/>
          </a:xfrm>
          <a:prstGeom prst="rect">
            <a:avLst/>
          </a:prstGeom>
          <a:noFill/>
        </p:spPr>
      </p:pic>
      <p:pic>
        <p:nvPicPr>
          <p:cNvPr id="27650" name="Picture 2" descr="http://www.proforientator.dn.ua/images/professii/tehnolog-legkoy-promyshlennosti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76750"/>
            <a:ext cx="3171825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mediasubs.ru/group/uploads/ty/tyi-zhenschina--vse-o-chem-dolzhna-znat-nastoyaschaya-zhenschina/image2/TUxNDcyO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509120"/>
            <a:ext cx="3387502" cy="2250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www.tajik-gateway.org/images/webwriter/k-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581128"/>
            <a:ext cx="269979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Харчова промисловість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err="1" smtClean="0">
                <a:latin typeface="Constantia" pitchFamily="18" charset="0"/>
              </a:rPr>
              <a:t>Канадська</a:t>
            </a:r>
            <a:r>
              <a:rPr lang="ru-RU" sz="2400" b="1" i="1" dirty="0" smtClean="0">
                <a:latin typeface="Constantia" pitchFamily="18" charset="0"/>
              </a:rPr>
              <a:t> </a:t>
            </a:r>
            <a:r>
              <a:rPr lang="ru-RU" sz="2400" b="1" i="1" dirty="0" smtClean="0">
                <a:latin typeface="Constantia" pitchFamily="18" charset="0"/>
              </a:rPr>
              <a:t> </a:t>
            </a:r>
            <a:r>
              <a:rPr lang="ru-RU" sz="2400" b="1" i="1" dirty="0" err="1" smtClean="0">
                <a:latin typeface="Constantia" pitchFamily="18" charset="0"/>
              </a:rPr>
              <a:t>рибна</a:t>
            </a:r>
            <a:r>
              <a:rPr lang="ru-RU" sz="2400" b="1" i="1" dirty="0" smtClean="0">
                <a:latin typeface="Constantia" pitchFamily="18" charset="0"/>
              </a:rPr>
              <a:t>  </a:t>
            </a:r>
            <a:r>
              <a:rPr lang="ru-RU" sz="2400" b="1" i="1" dirty="0" err="1" smtClean="0">
                <a:latin typeface="Constantia" pitchFamily="18" charset="0"/>
              </a:rPr>
              <a:t>промисловості</a:t>
            </a:r>
            <a:r>
              <a:rPr lang="ru-RU" sz="2400" b="1" i="1" dirty="0" smtClean="0">
                <a:latin typeface="Constantia" pitchFamily="18" charset="0"/>
              </a:rPr>
              <a:t> </a:t>
            </a:r>
            <a:r>
              <a:rPr lang="ru-RU" sz="2400" b="1" i="1" dirty="0" smtClean="0">
                <a:latin typeface="Constantia" pitchFamily="18" charset="0"/>
              </a:rPr>
              <a:t> </a:t>
            </a:r>
            <a:r>
              <a:rPr lang="ru-RU" sz="2400" b="1" i="1" dirty="0" err="1" smtClean="0">
                <a:latin typeface="Constantia" pitchFamily="18" charset="0"/>
              </a:rPr>
              <a:t>і</a:t>
            </a:r>
            <a:r>
              <a:rPr lang="ru-RU" sz="2400" b="1" i="1" dirty="0" smtClean="0">
                <a:latin typeface="Constantia" pitchFamily="18" charset="0"/>
              </a:rPr>
              <a:t> </a:t>
            </a:r>
            <a:r>
              <a:rPr lang="ru-RU" sz="2400" b="1" i="1" dirty="0" err="1" smtClean="0">
                <a:latin typeface="Constantia" pitchFamily="18" charset="0"/>
              </a:rPr>
              <a:t>виробництво</a:t>
            </a:r>
            <a:r>
              <a:rPr lang="ru-RU" sz="2400" b="1" i="1" dirty="0" smtClean="0">
                <a:latin typeface="Constantia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Constantia" pitchFamily="18" charset="0"/>
              </a:rPr>
              <a:t>морепродуктів</a:t>
            </a: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400" b="1" i="1" dirty="0" smtClean="0">
                <a:latin typeface="Constantia" pitchFamily="18" charset="0"/>
              </a:rPr>
              <a:t> </a:t>
            </a:r>
            <a:r>
              <a:rPr lang="ru-RU" sz="2400" b="1" i="1" dirty="0" err="1" smtClean="0">
                <a:latin typeface="Constantia" pitchFamily="18" charset="0"/>
              </a:rPr>
              <a:t>користуються</a:t>
            </a:r>
            <a:r>
              <a:rPr lang="ru-RU" sz="2400" b="1" i="1" dirty="0" smtClean="0">
                <a:latin typeface="Constantia" pitchFamily="18" charset="0"/>
              </a:rPr>
              <a:t>  </a:t>
            </a:r>
            <a:r>
              <a:rPr lang="ru-RU" sz="2400" b="1" i="1" dirty="0" err="1" smtClean="0">
                <a:latin typeface="Constantia" pitchFamily="18" charset="0"/>
              </a:rPr>
              <a:t>репутацією</a:t>
            </a:r>
            <a:r>
              <a:rPr lang="ru-RU" sz="2400" b="1" i="1" dirty="0" smtClean="0">
                <a:latin typeface="Constantia" pitchFamily="18" charset="0"/>
              </a:rPr>
              <a:t> </a:t>
            </a:r>
            <a:r>
              <a:rPr lang="ru-RU" sz="2400" b="1" i="1" dirty="0" err="1" smtClean="0">
                <a:latin typeface="Constantia" pitchFamily="18" charset="0"/>
              </a:rPr>
              <a:t>постачальників</a:t>
            </a:r>
            <a:r>
              <a:rPr lang="ru-RU" sz="2400" b="1" i="1" dirty="0" smtClean="0">
                <a:latin typeface="Constantia" pitchFamily="18" charset="0"/>
              </a:rPr>
              <a:t> </a:t>
            </a:r>
            <a:r>
              <a:rPr lang="ru-RU" sz="2400" b="1" i="1" dirty="0" smtClean="0">
                <a:latin typeface="Constantia" pitchFamily="18" charset="0"/>
              </a:rPr>
              <a:t> </a:t>
            </a:r>
            <a:r>
              <a:rPr lang="ru-RU" sz="2400" b="1" i="1" dirty="0" err="1" smtClean="0">
                <a:latin typeface="Constantia" pitchFamily="18" charset="0"/>
              </a:rPr>
              <a:t>продукції</a:t>
            </a:r>
            <a:r>
              <a:rPr lang="ru-RU" sz="2400" b="1" i="1" dirty="0" smtClean="0">
                <a:latin typeface="Constantia" pitchFamily="18" charset="0"/>
              </a:rPr>
              <a:t>, яка </a:t>
            </a:r>
            <a:r>
              <a:rPr lang="ru-RU" sz="2400" b="1" i="1" dirty="0" err="1" smtClean="0">
                <a:latin typeface="Constantia" pitchFamily="18" charset="0"/>
              </a:rPr>
              <a:t>вважається</a:t>
            </a:r>
            <a:r>
              <a:rPr lang="ru-RU" sz="2400" b="1" i="1" dirty="0" smtClean="0">
                <a:latin typeface="Constantia" pitchFamily="18" charset="0"/>
              </a:rPr>
              <a:t> </a:t>
            </a:r>
            <a:r>
              <a:rPr lang="ru-RU" sz="2400" b="1" i="1" dirty="0" err="1" smtClean="0">
                <a:latin typeface="Constantia" pitchFamily="18" charset="0"/>
              </a:rPr>
              <a:t>однією</a:t>
            </a:r>
            <a:r>
              <a:rPr lang="ru-RU" sz="2400" b="1" i="1" dirty="0" smtClean="0">
                <a:latin typeface="Constantia" pitchFamily="18" charset="0"/>
              </a:rPr>
              <a:t> </a:t>
            </a:r>
            <a:r>
              <a:rPr lang="ru-RU" sz="2400" b="1" i="1" dirty="0" err="1" smtClean="0">
                <a:latin typeface="Constantia" pitchFamily="18" charset="0"/>
              </a:rPr>
              <a:t>з</a:t>
            </a:r>
            <a:r>
              <a:rPr lang="ru-RU" sz="2400" b="1" i="1" dirty="0" smtClean="0">
                <a:latin typeface="Constantia" pitchFamily="18" charset="0"/>
              </a:rPr>
              <a:t> </a:t>
            </a:r>
            <a:r>
              <a:rPr lang="ru-RU" sz="2400" b="1" i="1" dirty="0" err="1" smtClean="0">
                <a:latin typeface="Constantia" pitchFamily="18" charset="0"/>
              </a:rPr>
              <a:t>кращих</a:t>
            </a:r>
            <a:r>
              <a:rPr lang="ru-RU" sz="2400" b="1" i="1" dirty="0" smtClean="0">
                <a:latin typeface="Constantia" pitchFamily="18" charset="0"/>
              </a:rPr>
              <a:t> у </a:t>
            </a:r>
            <a:r>
              <a:rPr lang="ru-RU" sz="2400" b="1" i="1" dirty="0" err="1" smtClean="0">
                <a:latin typeface="Constantia" pitchFamily="18" charset="0"/>
              </a:rPr>
              <a:t>світі</a:t>
            </a:r>
            <a:r>
              <a:rPr lang="ru-RU" sz="2400" b="1" i="1" dirty="0" smtClean="0">
                <a:latin typeface="Constantia" pitchFamily="18" charset="0"/>
              </a:rPr>
              <a:t>. </a:t>
            </a:r>
            <a:r>
              <a:rPr lang="ru-RU" sz="2400" b="1" i="1" dirty="0" err="1" smtClean="0">
                <a:latin typeface="Constantia" pitchFamily="18" charset="0"/>
              </a:rPr>
              <a:t>Вирощує</a:t>
            </a:r>
            <a:r>
              <a:rPr lang="ru-RU" sz="2400" b="1" i="1" dirty="0" smtClean="0">
                <a:latin typeface="Constantia" pitchFamily="18" charset="0"/>
              </a:rPr>
              <a:t> </a:t>
            </a:r>
            <a:r>
              <a:rPr lang="ru-RU" sz="2400" b="1" i="1" dirty="0" err="1" smtClean="0">
                <a:latin typeface="Constantia" pitchFamily="18" charset="0"/>
              </a:rPr>
              <a:t>і</a:t>
            </a:r>
            <a:r>
              <a:rPr lang="ru-RU" sz="2400" b="1" i="1" dirty="0" smtClean="0">
                <a:latin typeface="Constantia" pitchFamily="18" charset="0"/>
              </a:rPr>
              <a:t> </a:t>
            </a:r>
            <a:r>
              <a:rPr lang="ru-RU" sz="2400" b="1" i="1" dirty="0" err="1" smtClean="0">
                <a:latin typeface="Constantia" pitchFamily="18" charset="0"/>
              </a:rPr>
              <a:t>поставляє</a:t>
            </a:r>
            <a:r>
              <a:rPr lang="ru-RU" sz="2400" b="1" i="1" dirty="0" smtClean="0">
                <a:latin typeface="Constantia" pitchFamily="18" charset="0"/>
              </a:rPr>
              <a:t> в </a:t>
            </a:r>
            <a:r>
              <a:rPr lang="ru-RU" sz="2400" b="1" i="1" dirty="0" err="1" smtClean="0">
                <a:latin typeface="Constantia" pitchFamily="18" charset="0"/>
              </a:rPr>
              <a:t>упакованому</a:t>
            </a:r>
            <a:r>
              <a:rPr lang="ru-RU" sz="2400" b="1" i="1" dirty="0" smtClean="0">
                <a:latin typeface="Constantia" pitchFamily="18" charset="0"/>
              </a:rPr>
              <a:t> </a:t>
            </a:r>
            <a:r>
              <a:rPr lang="ru-RU" sz="2400" b="1" i="1" dirty="0" err="1" smtClean="0">
                <a:latin typeface="Constantia" pitchFamily="18" charset="0"/>
              </a:rPr>
              <a:t>вигляді</a:t>
            </a:r>
            <a:r>
              <a:rPr lang="ru-RU" sz="2400" b="1" i="1" dirty="0" smtClean="0">
                <a:latin typeface="Constantia" pitchFamily="18" charset="0"/>
              </a:rPr>
              <a:t> </a:t>
            </a:r>
            <a:r>
              <a:rPr lang="ru-RU" sz="2400" b="1" i="1" dirty="0" err="1" smtClean="0">
                <a:latin typeface="Constantia" pitchFamily="18" charset="0"/>
              </a:rPr>
              <a:t>більш</a:t>
            </a:r>
            <a:r>
              <a:rPr lang="ru-RU" sz="2400" b="1" i="1" dirty="0" smtClean="0">
                <a:latin typeface="Constantia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120 </a:t>
            </a:r>
            <a:r>
              <a:rPr lang="ru-RU" sz="2400" b="1" i="1" dirty="0" err="1" smtClean="0">
                <a:solidFill>
                  <a:srgbClr val="C00000"/>
                </a:solidFill>
                <a:latin typeface="Constantia" pitchFamily="18" charset="0"/>
              </a:rPr>
              <a:t>різних</a:t>
            </a: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 культур</a:t>
            </a:r>
            <a:r>
              <a:rPr lang="ru-RU" sz="2400" b="1" i="1" dirty="0" smtClean="0">
                <a:latin typeface="Constantia" pitchFamily="18" charset="0"/>
              </a:rPr>
              <a:t>, </a:t>
            </a:r>
            <a:r>
              <a:rPr lang="ru-RU" sz="2400" b="1" i="1" dirty="0" err="1" smtClean="0">
                <a:latin typeface="Constantia" pitchFamily="18" charset="0"/>
              </a:rPr>
              <a:t>включаючи</a:t>
            </a:r>
            <a:r>
              <a:rPr lang="ru-RU" sz="2400" b="1" i="1" dirty="0" smtClean="0">
                <a:latin typeface="Constantia" pitchFamily="18" charset="0"/>
              </a:rPr>
              <a:t>  </a:t>
            </a:r>
            <a:r>
              <a:rPr lang="ru-RU" sz="2400" b="1" i="1" dirty="0" err="1" smtClean="0">
                <a:latin typeface="Constantia" pitchFamily="18" charset="0"/>
              </a:rPr>
              <a:t>овочі</a:t>
            </a:r>
            <a:r>
              <a:rPr lang="ru-RU" sz="2400" b="1" i="1" dirty="0" smtClean="0">
                <a:latin typeface="Constantia" pitchFamily="18" charset="0"/>
              </a:rPr>
              <a:t>, </a:t>
            </a:r>
            <a:r>
              <a:rPr lang="ru-RU" sz="2400" b="1" i="1" dirty="0" err="1" smtClean="0">
                <a:latin typeface="Constantia" pitchFamily="18" charset="0"/>
              </a:rPr>
              <a:t>фрукти</a:t>
            </a:r>
            <a:r>
              <a:rPr lang="ru-RU" sz="2400" b="1" i="1" dirty="0" smtClean="0">
                <a:latin typeface="Constantia" pitchFamily="18" charset="0"/>
              </a:rPr>
              <a:t>, </a:t>
            </a:r>
            <a:r>
              <a:rPr lang="ru-RU" sz="2400" b="1" i="1" dirty="0" err="1" smtClean="0">
                <a:latin typeface="Constantia" pitchFamily="18" charset="0"/>
              </a:rPr>
              <a:t>квіти</a:t>
            </a:r>
            <a:r>
              <a:rPr lang="ru-RU" sz="2400" b="1" i="1" dirty="0" smtClean="0">
                <a:latin typeface="Constantia" pitchFamily="18" charset="0"/>
              </a:rPr>
              <a:t> та </a:t>
            </a:r>
            <a:r>
              <a:rPr lang="ru-RU" sz="2400" b="1" i="1" dirty="0" err="1" smtClean="0">
                <a:latin typeface="Constantia" pitchFamily="18" charset="0"/>
              </a:rPr>
              <a:t>декоративні</a:t>
            </a:r>
            <a:r>
              <a:rPr lang="ru-RU" sz="2400" b="1" i="1" dirty="0" smtClean="0">
                <a:latin typeface="Constantia" pitchFamily="18" charset="0"/>
              </a:rPr>
              <a:t> </a:t>
            </a:r>
            <a:r>
              <a:rPr lang="ru-RU" sz="2400" b="1" i="1" dirty="0" err="1" smtClean="0">
                <a:latin typeface="Constantia" pitchFamily="18" charset="0"/>
              </a:rPr>
              <a:t>рослини</a:t>
            </a:r>
            <a:r>
              <a:rPr lang="ru-RU" sz="2400" b="1" i="1" dirty="0" smtClean="0">
                <a:latin typeface="Constantia" pitchFamily="18" charset="0"/>
              </a:rPr>
              <a:t>.</a:t>
            </a:r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4" name="Picture 8" descr="C:\Users\HOME\Desktop\610x610_viza_v_kanadu_423199_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4145" t="3766" r="5384" b="6265"/>
          <a:stretch>
            <a:fillRect/>
          </a:stretch>
        </p:blipFill>
        <p:spPr bwMode="auto">
          <a:xfrm>
            <a:off x="8028384" y="-1"/>
            <a:ext cx="1017113" cy="1003180"/>
          </a:xfrm>
          <a:prstGeom prst="rect">
            <a:avLst/>
          </a:prstGeom>
          <a:noFill/>
        </p:spPr>
      </p:pic>
      <p:pic>
        <p:nvPicPr>
          <p:cNvPr id="28674" name="Picture 2" descr="http://xn--b1amnebsh.xn--b1axaggg.xn--p1ai/wp-content/uploads/2013/06/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56888"/>
            <a:ext cx="4320480" cy="267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library.by/shpargalka/belarus/007/images/clip_image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26573"/>
            <a:ext cx="3744416" cy="283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Промисловість Канади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4932040" cy="5229200"/>
          </a:xfrm>
        </p:spPr>
        <p:txBody>
          <a:bodyPr>
            <a:noAutofit/>
          </a:bodyPr>
          <a:lstStyle/>
          <a:p>
            <a:r>
              <a:rPr lang="ru-RU" sz="2300" i="1" dirty="0" smtClean="0">
                <a:latin typeface="Georgia" pitchFamily="18" charset="0"/>
              </a:rPr>
              <a:t>Канада — </a:t>
            </a:r>
            <a:r>
              <a:rPr lang="ru-RU" sz="2300" i="1" dirty="0" err="1" smtClean="0">
                <a:solidFill>
                  <a:srgbClr val="C00000"/>
                </a:solidFill>
                <a:latin typeface="Georgia" pitchFamily="18" charset="0"/>
              </a:rPr>
              <a:t>країна</a:t>
            </a:r>
            <a:r>
              <a:rPr lang="ru-RU" sz="2300" i="1" dirty="0" smtClean="0">
                <a:solidFill>
                  <a:srgbClr val="C00000"/>
                </a:solidFill>
                <a:latin typeface="Georgia" pitchFamily="18" charset="0"/>
              </a:rPr>
              <a:t> «</a:t>
            </a:r>
            <a:r>
              <a:rPr lang="ru-RU" sz="2300" i="1" dirty="0" err="1" smtClean="0">
                <a:solidFill>
                  <a:srgbClr val="C00000"/>
                </a:solidFill>
                <a:latin typeface="Georgia" pitchFamily="18" charset="0"/>
              </a:rPr>
              <a:t>переселенського</a:t>
            </a:r>
            <a:r>
              <a:rPr lang="ru-RU" sz="2300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300" i="1" dirty="0" err="1" smtClean="0">
                <a:solidFill>
                  <a:srgbClr val="C00000"/>
                </a:solidFill>
                <a:latin typeface="Georgia" pitchFamily="18" charset="0"/>
              </a:rPr>
              <a:t>капіталізму</a:t>
            </a:r>
            <a:r>
              <a:rPr lang="ru-RU" sz="2300" i="1" dirty="0" smtClean="0">
                <a:solidFill>
                  <a:srgbClr val="C00000"/>
                </a:solidFill>
                <a:latin typeface="Georgia" pitchFamily="18" charset="0"/>
              </a:rPr>
              <a:t>» </a:t>
            </a:r>
            <a:r>
              <a:rPr lang="ru-RU" sz="2300" i="1" dirty="0" smtClean="0">
                <a:latin typeface="Georgia" pitchFamily="18" charset="0"/>
              </a:rPr>
              <a:t>.Вона </a:t>
            </a:r>
            <a:r>
              <a:rPr lang="ru-RU" sz="2300" i="1" dirty="0" err="1" smtClean="0">
                <a:latin typeface="Georgia" pitchFamily="18" charset="0"/>
              </a:rPr>
              <a:t>належить</a:t>
            </a:r>
            <a:r>
              <a:rPr lang="ru-RU" sz="2300" i="1" dirty="0" smtClean="0">
                <a:latin typeface="Georgia" pitchFamily="18" charset="0"/>
              </a:rPr>
              <a:t> до </a:t>
            </a:r>
            <a:r>
              <a:rPr lang="ru-RU" sz="2300" i="1" dirty="0" err="1" smtClean="0">
                <a:latin typeface="Georgia" pitchFamily="18" charset="0"/>
              </a:rPr>
              <a:t>промислово</a:t>
            </a:r>
            <a:r>
              <a:rPr lang="ru-RU" sz="2300" i="1" dirty="0" smtClean="0">
                <a:latin typeface="Georgia" pitchFamily="18" charset="0"/>
              </a:rPr>
              <a:t> </a:t>
            </a:r>
            <a:r>
              <a:rPr lang="ru-RU" sz="2300" i="1" dirty="0" err="1" smtClean="0">
                <a:latin typeface="Georgia" pitchFamily="18" charset="0"/>
              </a:rPr>
              <a:t>розвинених</a:t>
            </a:r>
            <a:r>
              <a:rPr lang="ru-RU" sz="2300" i="1" dirty="0" smtClean="0">
                <a:latin typeface="Georgia" pitchFamily="18" charset="0"/>
              </a:rPr>
              <a:t> </a:t>
            </a:r>
            <a:r>
              <a:rPr lang="ru-RU" sz="2300" i="1" dirty="0" err="1" smtClean="0">
                <a:latin typeface="Georgia" pitchFamily="18" charset="0"/>
              </a:rPr>
              <a:t>країн</a:t>
            </a:r>
            <a:r>
              <a:rPr lang="ru-RU" sz="2300" i="1" dirty="0" smtClean="0">
                <a:latin typeface="Georgia" pitchFamily="18" charset="0"/>
              </a:rPr>
              <a:t> </a:t>
            </a:r>
            <a:r>
              <a:rPr lang="ru-RU" sz="2300" i="1" dirty="0" err="1" smtClean="0">
                <a:latin typeface="Georgia" pitchFamily="18" charset="0"/>
              </a:rPr>
              <a:t>світу</a:t>
            </a:r>
            <a:r>
              <a:rPr lang="ru-RU" sz="2300" i="1" dirty="0" smtClean="0">
                <a:latin typeface="Georgia" pitchFamily="18" charset="0"/>
              </a:rPr>
              <a:t>.</a:t>
            </a:r>
          </a:p>
          <a:p>
            <a:r>
              <a:rPr lang="ru-RU" sz="2300" i="1" dirty="0" smtClean="0">
                <a:latin typeface="Georgia" pitchFamily="18" charset="0"/>
              </a:rPr>
              <a:t>Структуру </a:t>
            </a:r>
            <a:r>
              <a:rPr lang="ru-RU" sz="2300" i="1" dirty="0" err="1" smtClean="0">
                <a:latin typeface="Georgia" pitchFamily="18" charset="0"/>
              </a:rPr>
              <a:t>господарства</a:t>
            </a:r>
            <a:r>
              <a:rPr lang="ru-RU" sz="2300" i="1" dirty="0" smtClean="0">
                <a:latin typeface="Georgia" pitchFamily="18" charset="0"/>
              </a:rPr>
              <a:t> </a:t>
            </a:r>
            <a:r>
              <a:rPr lang="ru-RU" sz="2300" i="1" dirty="0" err="1" smtClean="0">
                <a:latin typeface="Georgia" pitchFamily="18" charset="0"/>
              </a:rPr>
              <a:t>визначає</a:t>
            </a:r>
            <a:r>
              <a:rPr lang="ru-RU" sz="2300" i="1" dirty="0" smtClean="0">
                <a:latin typeface="Georgia" pitchFamily="18" charset="0"/>
              </a:rPr>
              <a:t> </a:t>
            </a:r>
            <a:r>
              <a:rPr lang="ru-RU" sz="2300" i="1" dirty="0" err="1" smtClean="0">
                <a:solidFill>
                  <a:srgbClr val="C00000"/>
                </a:solidFill>
                <a:latin typeface="Georgia" pitchFamily="18" charset="0"/>
              </a:rPr>
              <a:t>сировинна</a:t>
            </a:r>
            <a:r>
              <a:rPr lang="ru-RU" sz="2300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300" i="1" dirty="0" err="1" smtClean="0">
                <a:solidFill>
                  <a:srgbClr val="C00000"/>
                </a:solidFill>
                <a:latin typeface="Georgia" pitchFamily="18" charset="0"/>
              </a:rPr>
              <a:t>спрямованість</a:t>
            </a:r>
            <a:r>
              <a:rPr lang="ru-RU" sz="2300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300" i="1" dirty="0" err="1" smtClean="0">
                <a:solidFill>
                  <a:srgbClr val="C00000"/>
                </a:solidFill>
                <a:latin typeface="Georgia" pitchFamily="18" charset="0"/>
              </a:rPr>
              <a:t>економіки</a:t>
            </a:r>
            <a:r>
              <a:rPr lang="ru-RU" sz="2300" i="1" dirty="0" smtClean="0">
                <a:latin typeface="Georgia" pitchFamily="18" charset="0"/>
              </a:rPr>
              <a:t>. </a:t>
            </a:r>
          </a:p>
          <a:p>
            <a:r>
              <a:rPr lang="ru-RU" sz="2300" i="1" dirty="0" smtClean="0">
                <a:latin typeface="Georgia" pitchFamily="18" charset="0"/>
              </a:rPr>
              <a:t>У </a:t>
            </a:r>
            <a:r>
              <a:rPr lang="ru-RU" sz="2300" i="1" dirty="0" err="1" smtClean="0">
                <a:latin typeface="Georgia" pitchFamily="18" charset="0"/>
              </a:rPr>
              <a:t>територіальному</a:t>
            </a:r>
            <a:r>
              <a:rPr lang="ru-RU" sz="2300" i="1" dirty="0" smtClean="0">
                <a:latin typeface="Georgia" pitchFamily="18" charset="0"/>
              </a:rPr>
              <a:t> </a:t>
            </a:r>
            <a:r>
              <a:rPr lang="ru-RU" sz="2300" i="1" dirty="0" err="1" smtClean="0">
                <a:latin typeface="Georgia" pitchFamily="18" charset="0"/>
              </a:rPr>
              <a:t>плані</a:t>
            </a:r>
            <a:r>
              <a:rPr lang="ru-RU" sz="2300" i="1" dirty="0" smtClean="0">
                <a:latin typeface="Georgia" pitchFamily="18" charset="0"/>
              </a:rPr>
              <a:t> </a:t>
            </a:r>
            <a:r>
              <a:rPr lang="ru-RU" sz="2300" i="1" dirty="0" err="1" smtClean="0">
                <a:latin typeface="Georgia" pitchFamily="18" charset="0"/>
              </a:rPr>
              <a:t>сировинна</a:t>
            </a:r>
            <a:r>
              <a:rPr lang="ru-RU" sz="2300" i="1" dirty="0" smtClean="0">
                <a:latin typeface="Georgia" pitchFamily="18" charset="0"/>
              </a:rPr>
              <a:t> </a:t>
            </a:r>
            <a:r>
              <a:rPr lang="ru-RU" sz="2300" i="1" dirty="0" err="1" smtClean="0">
                <a:latin typeface="Georgia" pitchFamily="18" charset="0"/>
              </a:rPr>
              <a:t>специфіка</a:t>
            </a:r>
            <a:r>
              <a:rPr lang="ru-RU" sz="2300" i="1" dirty="0" smtClean="0">
                <a:latin typeface="Georgia" pitchFamily="18" charset="0"/>
              </a:rPr>
              <a:t> </a:t>
            </a:r>
            <a:r>
              <a:rPr lang="ru-RU" sz="2300" i="1" dirty="0" err="1" smtClean="0">
                <a:latin typeface="Georgia" pitchFamily="18" charset="0"/>
              </a:rPr>
              <a:t>визначається</a:t>
            </a:r>
            <a:r>
              <a:rPr lang="ru-RU" sz="2300" i="1" dirty="0" smtClean="0">
                <a:latin typeface="Georgia" pitchFamily="18" charset="0"/>
              </a:rPr>
              <a:t> </a:t>
            </a:r>
            <a:r>
              <a:rPr lang="ru-RU" sz="2300" i="1" dirty="0" err="1" smtClean="0">
                <a:latin typeface="Georgia" pitchFamily="18" charset="0"/>
              </a:rPr>
              <a:t>географічною</a:t>
            </a:r>
            <a:r>
              <a:rPr lang="ru-RU" sz="2300" i="1" dirty="0" smtClean="0">
                <a:latin typeface="Georgia" pitchFamily="18" charset="0"/>
              </a:rPr>
              <a:t> </a:t>
            </a:r>
            <a:r>
              <a:rPr lang="ru-RU" sz="2300" i="1" dirty="0" err="1" smtClean="0">
                <a:latin typeface="Georgia" pitchFamily="18" charset="0"/>
              </a:rPr>
              <a:t>близкістю</a:t>
            </a:r>
            <a:r>
              <a:rPr lang="ru-RU" sz="2300" i="1" dirty="0" smtClean="0">
                <a:latin typeface="Georgia" pitchFamily="18" charset="0"/>
              </a:rPr>
              <a:t> до США </a:t>
            </a:r>
            <a:r>
              <a:rPr lang="ru-RU" sz="2300" i="1" dirty="0" err="1" smtClean="0">
                <a:latin typeface="Georgia" pitchFamily="18" charset="0"/>
              </a:rPr>
              <a:t>і</a:t>
            </a:r>
            <a:r>
              <a:rPr lang="ru-RU" sz="2300" i="1" dirty="0" smtClean="0">
                <a:latin typeface="Georgia" pitchFamily="18" charset="0"/>
              </a:rPr>
              <a:t> фактичною </a:t>
            </a:r>
            <a:r>
              <a:rPr lang="ru-RU" sz="2300" i="1" dirty="0" err="1" smtClean="0">
                <a:latin typeface="Georgia" pitchFamily="18" charset="0"/>
              </a:rPr>
              <a:t>відкритістю</a:t>
            </a:r>
            <a:r>
              <a:rPr lang="ru-RU" sz="2300" i="1" dirty="0" smtClean="0">
                <a:latin typeface="Georgia" pitchFamily="18" charset="0"/>
              </a:rPr>
              <a:t> </a:t>
            </a:r>
            <a:r>
              <a:rPr lang="ru-RU" sz="2300" i="1" dirty="0" err="1" smtClean="0">
                <a:latin typeface="Georgia" pitchFamily="18" charset="0"/>
              </a:rPr>
              <a:t>кордонів</a:t>
            </a:r>
            <a:r>
              <a:rPr lang="ru-RU" sz="2300" i="1" dirty="0" smtClean="0">
                <a:latin typeface="Georgia" pitchFamily="18" charset="0"/>
              </a:rPr>
              <a:t>.</a:t>
            </a:r>
            <a:endParaRPr lang="ru-RU" sz="2300" i="1" dirty="0">
              <a:latin typeface="Georgia" pitchFamily="18" charset="0"/>
            </a:endParaRPr>
          </a:p>
        </p:txBody>
      </p:sp>
      <p:pic>
        <p:nvPicPr>
          <p:cNvPr id="14338" name="Picture 2" descr="http://ponedelnik.info/resources/graphics/tinymce/.thumbs/305fdd61ee8b142b4d7a4e6163839db0_500_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3970412" cy="283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huanengkuangji.cn/yongli/webedit/UploadFile/2008141942409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54026"/>
            <a:ext cx="3923928" cy="2803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Структура </a:t>
            </a: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господарства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за </a:t>
            </a: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часткою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у ВНП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7544" y="1916832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Промисловість Канади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Constantia" pitchFamily="18" charset="0"/>
              </a:rPr>
              <a:t>У</a:t>
            </a:r>
            <a:r>
              <a:rPr lang="en-US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промисловості</a:t>
            </a:r>
            <a:r>
              <a:rPr lang="en-US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розвинені</a:t>
            </a:r>
            <a:r>
              <a:rPr lang="en-US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всі</a:t>
            </a:r>
            <a:r>
              <a:rPr lang="en-US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основні</a:t>
            </a:r>
            <a:r>
              <a:rPr lang="en-US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галузі</a:t>
            </a:r>
            <a:r>
              <a:rPr lang="en-US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з</a:t>
            </a:r>
            <a:r>
              <a:rPr lang="en-US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переважанням</a:t>
            </a:r>
            <a:r>
              <a:rPr lang="en-US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обробної</a:t>
            </a:r>
            <a:r>
              <a:rPr lang="en-US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промисловості</a:t>
            </a:r>
            <a:r>
              <a:rPr lang="ru-RU" b="1" i="1" dirty="0" smtClean="0">
                <a:latin typeface="Constantia" pitchFamily="18" charset="0"/>
              </a:rPr>
              <a:t>.</a:t>
            </a:r>
          </a:p>
          <a:p>
            <a:pPr algn="ctr">
              <a:buNone/>
            </a:pPr>
            <a:r>
              <a:rPr lang="ru-RU" b="1" i="1" dirty="0" err="1" smtClean="0">
                <a:latin typeface="Constantia" pitchFamily="18" charset="0"/>
              </a:rPr>
              <a:t>Однак</a:t>
            </a:r>
            <a:r>
              <a:rPr lang="en-US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експортне</a:t>
            </a:r>
            <a:r>
              <a:rPr lang="en-US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значення</a:t>
            </a:r>
            <a:r>
              <a:rPr lang="en-US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має</a:t>
            </a:r>
            <a:r>
              <a:rPr lang="ru-RU" b="1" i="1" dirty="0" smtClean="0">
                <a:latin typeface="Constantia" pitchFamily="18" charset="0"/>
              </a:rPr>
              <a:t>,</a:t>
            </a:r>
            <a:r>
              <a:rPr lang="en-US" b="1" i="1" dirty="0" smtClean="0">
                <a:latin typeface="Constantia" pitchFamily="18" charset="0"/>
              </a:rPr>
              <a:t> </a:t>
            </a:r>
            <a:r>
              <a:rPr lang="ru-RU" b="1" i="1" dirty="0" smtClean="0">
                <a:latin typeface="Constantia" pitchFamily="18" charset="0"/>
              </a:rPr>
              <a:t>перш</a:t>
            </a:r>
            <a:r>
              <a:rPr lang="en-US" b="1" i="1" dirty="0" smtClean="0">
                <a:latin typeface="Constantia" pitchFamily="18" charset="0"/>
              </a:rPr>
              <a:t> </a:t>
            </a:r>
            <a:r>
              <a:rPr lang="ru-RU" b="1" i="1" dirty="0" smtClean="0">
                <a:latin typeface="Constantia" pitchFamily="18" charset="0"/>
              </a:rPr>
              <a:t>за</a:t>
            </a:r>
            <a:r>
              <a:rPr lang="en-US" b="1" i="1" dirty="0" smtClean="0">
                <a:latin typeface="Constantia" pitchFamily="18" charset="0"/>
              </a:rPr>
              <a:t> </a:t>
            </a:r>
            <a:r>
              <a:rPr lang="ru-RU" b="1" i="1" dirty="0" smtClean="0">
                <a:latin typeface="Constantia" pitchFamily="18" charset="0"/>
              </a:rPr>
              <a:t>все,</a:t>
            </a:r>
            <a:r>
              <a:rPr lang="en-US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видобувна</a:t>
            </a:r>
            <a:r>
              <a:rPr lang="en-US" b="1" i="1" dirty="0" smtClean="0">
                <a:latin typeface="Constantia" pitchFamily="18" charset="0"/>
              </a:rPr>
              <a:t> </a:t>
            </a:r>
            <a:r>
              <a:rPr lang="ru-RU" b="1" i="1" dirty="0" err="1" smtClean="0">
                <a:latin typeface="Constantia" pitchFamily="18" charset="0"/>
              </a:rPr>
              <a:t>промисловість</a:t>
            </a:r>
            <a:r>
              <a:rPr lang="ru-RU" b="1" i="1" dirty="0" smtClean="0">
                <a:latin typeface="Constantia" pitchFamily="18" charset="0"/>
              </a:rPr>
              <a:t> .</a:t>
            </a:r>
            <a:endParaRPr lang="ru-RU" b="1" i="1" dirty="0">
              <a:latin typeface="Constantia" pitchFamily="18" charset="0"/>
            </a:endParaRPr>
          </a:p>
        </p:txBody>
      </p:sp>
      <p:pic>
        <p:nvPicPr>
          <p:cNvPr id="15362" name="Picture 2" descr="http://www.newsru.co.il/pict/id/large/424507_201103021832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76210"/>
            <a:ext cx="3575720" cy="268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www.atomic-energy.ru/files/images/2013/02/A26-10_9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348804"/>
            <a:ext cx="4307632" cy="2509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Структура </a:t>
            </a: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промисловості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683568" y="1196752"/>
            <a:ext cx="2304256" cy="23762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8" action="ppaction://hlinksldjump"/>
          </p:cNvPr>
          <p:cNvSpPr/>
          <p:nvPr/>
        </p:nvSpPr>
        <p:spPr>
          <a:xfrm>
            <a:off x="3347864" y="1268760"/>
            <a:ext cx="2304256" cy="24482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6012160" y="1268760"/>
            <a:ext cx="2376264" cy="24482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0" action="ppaction://hlinksldjump"/>
          </p:cNvPr>
          <p:cNvSpPr/>
          <p:nvPr/>
        </p:nvSpPr>
        <p:spPr>
          <a:xfrm>
            <a:off x="3347864" y="4293096"/>
            <a:ext cx="2232248" cy="24482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 descr="C:\Users\HOME\Desktop\610x610_viza_v_kanadu_423199_0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 l="4145" t="3766" r="5384" b="6265"/>
          <a:stretch>
            <a:fillRect/>
          </a:stretch>
        </p:blipFill>
        <p:spPr bwMode="auto">
          <a:xfrm>
            <a:off x="8028384" y="5733256"/>
            <a:ext cx="1017113" cy="10031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Структура </a:t>
            </a: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промисловості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07504" y="1268760"/>
          <a:ext cx="903649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8" descr="C:\Users\HOME\Desktop\610x610_viza_v_kanadu_423199_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4145" t="3766" r="5384" b="6265"/>
          <a:stretch>
            <a:fillRect/>
          </a:stretch>
        </p:blipFill>
        <p:spPr bwMode="auto">
          <a:xfrm>
            <a:off x="8028384" y="5733256"/>
            <a:ext cx="1017113" cy="1003180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7" action="ppaction://hlinksldjump"/>
          </p:cNvPr>
          <p:cNvSpPr/>
          <p:nvPr/>
        </p:nvSpPr>
        <p:spPr>
          <a:xfrm>
            <a:off x="755576" y="1196752"/>
            <a:ext cx="2376264" cy="2520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9" action="ppaction://hlinksldjump"/>
          </p:cNvPr>
          <p:cNvSpPr/>
          <p:nvPr/>
        </p:nvSpPr>
        <p:spPr>
          <a:xfrm>
            <a:off x="3419872" y="1268760"/>
            <a:ext cx="2304256" cy="23762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10" action="ppaction://hlinksldjump"/>
          </p:cNvPr>
          <p:cNvSpPr/>
          <p:nvPr/>
        </p:nvSpPr>
        <p:spPr>
          <a:xfrm>
            <a:off x="6012160" y="1196752"/>
            <a:ext cx="2376264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1" action="ppaction://hlinksldjump"/>
          </p:cNvPr>
          <p:cNvSpPr/>
          <p:nvPr/>
        </p:nvSpPr>
        <p:spPr>
          <a:xfrm>
            <a:off x="3419872" y="4149080"/>
            <a:ext cx="2376264" cy="2520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Гірничовидобувна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промисловість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36724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000" b="1" i="1" dirty="0" err="1" smtClean="0">
                <a:latin typeface="Constantia" pitchFamily="18" charset="0"/>
              </a:rPr>
              <a:t>Провідне</a:t>
            </a:r>
            <a:r>
              <a:rPr lang="en-US" sz="3000" b="1" i="1" dirty="0" smtClean="0">
                <a:latin typeface="Constantia" pitchFamily="18" charset="0"/>
              </a:rPr>
              <a:t> </a:t>
            </a:r>
            <a:r>
              <a:rPr lang="ru-RU" sz="3000" b="1" i="1" dirty="0" err="1" smtClean="0">
                <a:latin typeface="Constantia" pitchFamily="18" charset="0"/>
              </a:rPr>
              <a:t>місце</a:t>
            </a:r>
            <a:r>
              <a:rPr lang="en-US" sz="3000" b="1" i="1" dirty="0" smtClean="0">
                <a:latin typeface="Constantia" pitchFamily="18" charset="0"/>
              </a:rPr>
              <a:t> </a:t>
            </a:r>
            <a:r>
              <a:rPr lang="ru-RU" sz="3000" b="1" i="1" dirty="0" smtClean="0">
                <a:latin typeface="Constantia" pitchFamily="18" charset="0"/>
              </a:rPr>
              <a:t>у</a:t>
            </a:r>
            <a:r>
              <a:rPr lang="en-US" sz="3000" b="1" i="1" dirty="0" smtClean="0">
                <a:latin typeface="Constantia" pitchFamily="18" charset="0"/>
              </a:rPr>
              <a:t> </a:t>
            </a:r>
            <a:r>
              <a:rPr lang="ru-RU" sz="3000" b="1" i="1" dirty="0" err="1" smtClean="0">
                <a:latin typeface="Constantia" pitchFamily="18" charset="0"/>
              </a:rPr>
              <a:t>світі</a:t>
            </a:r>
            <a:r>
              <a:rPr lang="en-US" sz="3000" b="1" i="1" dirty="0" smtClean="0">
                <a:latin typeface="Constantia" pitchFamily="18" charset="0"/>
              </a:rPr>
              <a:t> </a:t>
            </a:r>
            <a:r>
              <a:rPr lang="ru-RU" sz="3000" b="1" i="1" dirty="0" smtClean="0">
                <a:latin typeface="Constantia" pitchFamily="18" charset="0"/>
              </a:rPr>
              <a:t>за</a:t>
            </a:r>
            <a:r>
              <a:rPr lang="en-US" sz="3000" b="1" i="1" dirty="0" smtClean="0">
                <a:latin typeface="Constantia" pitchFamily="18" charset="0"/>
              </a:rPr>
              <a:t> </a:t>
            </a:r>
            <a:r>
              <a:rPr lang="ru-RU" sz="3000" b="1" i="1" dirty="0" err="1" smtClean="0">
                <a:latin typeface="Constantia" pitchFamily="18" charset="0"/>
              </a:rPr>
              <a:t>видобутком</a:t>
            </a:r>
            <a:r>
              <a:rPr lang="en-US" sz="3000" b="1" i="1" dirty="0" smtClean="0">
                <a:latin typeface="Constantia" pitchFamily="18" charset="0"/>
              </a:rPr>
              <a:t> </a:t>
            </a:r>
            <a:r>
              <a:rPr lang="ru-RU" sz="3000" b="1" i="1" dirty="0" err="1" smtClean="0">
                <a:latin typeface="Constantia" pitchFamily="18" charset="0"/>
              </a:rPr>
              <a:t>і</a:t>
            </a:r>
            <a:r>
              <a:rPr lang="en-US" sz="3000" b="1" i="1" dirty="0" smtClean="0">
                <a:latin typeface="Constantia" pitchFamily="18" charset="0"/>
              </a:rPr>
              <a:t> </a:t>
            </a:r>
            <a:r>
              <a:rPr lang="ru-RU" sz="3000" b="1" i="1" dirty="0" err="1" smtClean="0">
                <a:latin typeface="Constantia" pitchFamily="18" charset="0"/>
              </a:rPr>
              <a:t>експортом</a:t>
            </a:r>
            <a:r>
              <a:rPr lang="en-US" sz="3000" b="1" i="1" dirty="0" smtClean="0">
                <a:latin typeface="Constantia" pitchFamily="18" charset="0"/>
              </a:rPr>
              <a:t> </a:t>
            </a:r>
            <a:r>
              <a:rPr lang="ru-RU" sz="3000" b="1" i="1" dirty="0" err="1" smtClean="0">
                <a:latin typeface="Constantia" pitchFamily="18" charset="0"/>
              </a:rPr>
              <a:t>залізної</a:t>
            </a:r>
            <a:r>
              <a:rPr lang="en-US" sz="3000" b="1" i="1" dirty="0" smtClean="0">
                <a:latin typeface="Constantia" pitchFamily="18" charset="0"/>
              </a:rPr>
              <a:t> </a:t>
            </a:r>
            <a:r>
              <a:rPr lang="ru-RU" sz="3000" b="1" i="1" dirty="0" err="1" smtClean="0">
                <a:latin typeface="Constantia" pitchFamily="18" charset="0"/>
              </a:rPr>
              <a:t>руди</a:t>
            </a:r>
            <a:r>
              <a:rPr lang="ru-RU" sz="3000" b="1" i="1" dirty="0" smtClean="0">
                <a:latin typeface="Constantia" pitchFamily="18" charset="0"/>
              </a:rPr>
              <a:t>,</a:t>
            </a:r>
            <a:r>
              <a:rPr lang="en-US" sz="3000" b="1" i="1" dirty="0" smtClean="0">
                <a:latin typeface="Constantia" pitchFamily="18" charset="0"/>
              </a:rPr>
              <a:t> </a:t>
            </a:r>
            <a:r>
              <a:rPr lang="ru-RU" sz="3000" b="1" i="1" dirty="0" err="1" smtClean="0">
                <a:latin typeface="Constantia" pitchFamily="18" charset="0"/>
              </a:rPr>
              <a:t>міді,цинку,свинцю</a:t>
            </a:r>
            <a:r>
              <a:rPr lang="ru-RU" sz="3000" b="1" i="1" dirty="0" smtClean="0">
                <a:latin typeface="Constantia" pitchFamily="18" charset="0"/>
              </a:rPr>
              <a:t>,</a:t>
            </a:r>
            <a:r>
              <a:rPr lang="en-US" sz="3000" b="1" i="1" dirty="0" smtClean="0">
                <a:latin typeface="Constantia" pitchFamily="18" charset="0"/>
              </a:rPr>
              <a:t> </a:t>
            </a:r>
            <a:r>
              <a:rPr lang="ru-RU" sz="3000" b="1" i="1" dirty="0" err="1" smtClean="0">
                <a:latin typeface="Constantia" pitchFamily="18" charset="0"/>
              </a:rPr>
              <a:t>нікелю,молібдену,кобальту,титану</a:t>
            </a:r>
            <a:r>
              <a:rPr lang="ru-RU" sz="3000" b="1" i="1" dirty="0" smtClean="0">
                <a:latin typeface="Constantia" pitchFamily="18" charset="0"/>
              </a:rPr>
              <a:t>,</a:t>
            </a:r>
          </a:p>
          <a:p>
            <a:pPr algn="ctr">
              <a:buNone/>
            </a:pPr>
            <a:r>
              <a:rPr lang="ru-RU" sz="3000" b="1" i="1" dirty="0" err="1" smtClean="0">
                <a:latin typeface="Constantia" pitchFamily="18" charset="0"/>
              </a:rPr>
              <a:t>золота,срібла,платини,урану,нафти,газу</a:t>
            </a:r>
            <a:r>
              <a:rPr lang="ru-RU" sz="3000" b="1" i="1" dirty="0" smtClean="0">
                <a:latin typeface="Constantia" pitchFamily="18" charset="0"/>
              </a:rPr>
              <a:t>,</a:t>
            </a:r>
          </a:p>
          <a:p>
            <a:pPr algn="ctr">
              <a:buNone/>
            </a:pPr>
            <a:r>
              <a:rPr lang="ru-RU" sz="3000" b="1" i="1" dirty="0" err="1" smtClean="0">
                <a:latin typeface="Constantia" pitchFamily="18" charset="0"/>
              </a:rPr>
              <a:t>вугілля,азбесту,калійних</a:t>
            </a:r>
            <a:r>
              <a:rPr lang="en-US" sz="3000" b="1" i="1" dirty="0" smtClean="0">
                <a:latin typeface="Constantia" pitchFamily="18" charset="0"/>
              </a:rPr>
              <a:t> </a:t>
            </a:r>
            <a:r>
              <a:rPr lang="ru-RU" sz="3000" b="1" i="1" dirty="0" smtClean="0">
                <a:latin typeface="Constantia" pitchFamily="18" charset="0"/>
              </a:rPr>
              <a:t>солей</a:t>
            </a:r>
            <a:r>
              <a:rPr lang="en-US" sz="3000" b="1" i="1" dirty="0" smtClean="0">
                <a:latin typeface="Constantia" pitchFamily="18" charset="0"/>
              </a:rPr>
              <a:t> </a:t>
            </a:r>
            <a:r>
              <a:rPr lang="ru-RU" sz="3000" b="1" i="1" dirty="0" err="1" smtClean="0">
                <a:latin typeface="Constantia" pitchFamily="18" charset="0"/>
              </a:rPr>
              <a:t>і</a:t>
            </a:r>
            <a:r>
              <a:rPr lang="en-US" sz="3000" b="1" i="1" dirty="0" smtClean="0">
                <a:latin typeface="Constantia" pitchFamily="18" charset="0"/>
              </a:rPr>
              <a:t> </a:t>
            </a:r>
            <a:r>
              <a:rPr lang="ru-RU" sz="3000" b="1" i="1" dirty="0" err="1" smtClean="0">
                <a:latin typeface="Constantia" pitchFamily="18" charset="0"/>
              </a:rPr>
              <a:t>сірки</a:t>
            </a:r>
            <a:r>
              <a:rPr lang="en-US" sz="3000" b="1" i="1" dirty="0" smtClean="0">
                <a:latin typeface="Constantia" pitchFamily="18" charset="0"/>
              </a:rPr>
              <a:t>.</a:t>
            </a:r>
            <a:endParaRPr lang="ru-RU" sz="3000" b="1" i="1" dirty="0">
              <a:latin typeface="Constantia" pitchFamily="18" charset="0"/>
            </a:endParaRPr>
          </a:p>
        </p:txBody>
      </p:sp>
      <p:pic>
        <p:nvPicPr>
          <p:cNvPr id="17410" name="Picture 2" descr="http://900igr.net/datai/geografija/Afrika-Alzhir/0011-037-KHozjajstvennaja-dejatelnost-naselenija.jpg"/>
          <p:cNvPicPr>
            <a:picLocks noChangeAspect="1" noChangeArrowheads="1"/>
          </p:cNvPicPr>
          <p:nvPr/>
        </p:nvPicPr>
        <p:blipFill>
          <a:blip r:embed="rId2" cstate="print"/>
          <a:srcRect l="14449"/>
          <a:stretch>
            <a:fillRect/>
          </a:stretch>
        </p:blipFill>
        <p:spPr bwMode="auto">
          <a:xfrm>
            <a:off x="0" y="4200128"/>
            <a:ext cx="3410744" cy="265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flagmanshipping.com/sites/default/files/imagecache/front_main/c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575" y="4653136"/>
            <a:ext cx="2566425" cy="1924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www.biznesinfo.ru/images/userimages/1259567970-1201724306-1748.jpg"/>
          <p:cNvPicPr>
            <a:picLocks noChangeAspect="1" noChangeArrowheads="1"/>
          </p:cNvPicPr>
          <p:nvPr/>
        </p:nvPicPr>
        <p:blipFill>
          <a:blip r:embed="rId4" cstate="print"/>
          <a:srcRect t="9242"/>
          <a:stretch>
            <a:fillRect/>
          </a:stretch>
        </p:blipFill>
        <p:spPr bwMode="auto">
          <a:xfrm>
            <a:off x="3419872" y="4542109"/>
            <a:ext cx="3144416" cy="231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C:\Users\HOME\Desktop\610x610_viza_v_kanadu_423199_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4145" t="3766" r="5384" b="6265"/>
          <a:stretch>
            <a:fillRect/>
          </a:stretch>
        </p:blipFill>
        <p:spPr bwMode="auto">
          <a:xfrm>
            <a:off x="8028384" y="-1"/>
            <a:ext cx="1017113" cy="10031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Енергетика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2776"/>
            <a:ext cx="5688632" cy="5184576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5-те </a:t>
            </a:r>
            <a:r>
              <a:rPr lang="ru-RU" sz="2800" b="1" i="1" dirty="0" err="1" smtClean="0">
                <a:solidFill>
                  <a:srgbClr val="C00000"/>
                </a:solidFill>
                <a:latin typeface="Constantia" pitchFamily="18" charset="0"/>
              </a:rPr>
              <a:t>місце</a:t>
            </a:r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 у </a:t>
            </a:r>
            <a:r>
              <a:rPr lang="ru-RU" sz="2800" b="1" i="1" dirty="0" err="1" smtClean="0">
                <a:solidFill>
                  <a:srgbClr val="C00000"/>
                </a:solidFill>
                <a:latin typeface="Constantia" pitchFamily="18" charset="0"/>
              </a:rPr>
              <a:t>світі</a:t>
            </a:r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800" b="1" i="1" dirty="0" smtClean="0">
                <a:latin typeface="Constantia" pitchFamily="18" charset="0"/>
              </a:rPr>
              <a:t>за </a:t>
            </a:r>
            <a:r>
              <a:rPr lang="ru-RU" sz="2800" b="1" i="1" dirty="0" err="1" smtClean="0">
                <a:latin typeface="Constantia" pitchFamily="18" charset="0"/>
              </a:rPr>
              <a:t>обсягом</a:t>
            </a:r>
            <a:r>
              <a:rPr lang="ru-RU" sz="2800" b="1" i="1" dirty="0" smtClean="0">
                <a:latin typeface="Constantia" pitchFamily="18" charset="0"/>
              </a:rPr>
              <a:t> </a:t>
            </a:r>
            <a:r>
              <a:rPr lang="ru-RU" sz="2800" b="1" i="1" dirty="0" err="1" smtClean="0">
                <a:latin typeface="Constantia" pitchFamily="18" charset="0"/>
              </a:rPr>
              <a:t>виробництва</a:t>
            </a:r>
            <a:r>
              <a:rPr lang="ru-RU" sz="2800" b="1" i="1" dirty="0" smtClean="0">
                <a:latin typeface="Constantia" pitchFamily="18" charset="0"/>
              </a:rPr>
              <a:t> </a:t>
            </a:r>
            <a:r>
              <a:rPr lang="ru-RU" sz="2800" b="1" i="1" dirty="0" err="1" smtClean="0">
                <a:latin typeface="Constantia" pitchFamily="18" charset="0"/>
              </a:rPr>
              <a:t>електроенергії</a:t>
            </a:r>
            <a:r>
              <a:rPr lang="ru-RU" sz="2800" b="1" i="1" dirty="0" smtClean="0">
                <a:latin typeface="Constantia" pitchFamily="18" charset="0"/>
              </a:rPr>
              <a:t>.</a:t>
            </a:r>
            <a:endParaRPr lang="ru-RU" sz="2800" b="1" i="1" dirty="0" smtClean="0">
              <a:latin typeface="Constantia" pitchFamily="18" charset="0"/>
            </a:endParaRPr>
          </a:p>
          <a:p>
            <a:r>
              <a:rPr lang="ru-RU" sz="2800" b="1" i="1" dirty="0" err="1" smtClean="0">
                <a:latin typeface="Constantia" pitchFamily="18" charset="0"/>
              </a:rPr>
              <a:t>Зростання</a:t>
            </a:r>
            <a:r>
              <a:rPr lang="ru-RU" sz="2800" b="1" i="1" dirty="0" smtClean="0">
                <a:latin typeface="Constantia" pitchFamily="18" charset="0"/>
              </a:rPr>
              <a:t> </a:t>
            </a:r>
            <a:r>
              <a:rPr lang="ru-RU" sz="2800" b="1" i="1" dirty="0" err="1" smtClean="0">
                <a:latin typeface="Constantia" pitchFamily="18" charset="0"/>
              </a:rPr>
              <a:t>видо</a:t>
            </a:r>
            <a:r>
              <a:rPr lang="ru-RU" sz="2800" b="1" i="1" dirty="0" smtClean="0">
                <a:latin typeface="Constantia" pitchFamily="18" charset="0"/>
              </a:rPr>
              <a:t> </a:t>
            </a:r>
            <a:r>
              <a:rPr lang="ru-RU" sz="2800" b="1" i="1" dirty="0" err="1" smtClean="0">
                <a:latin typeface="Constantia" pitchFamily="18" charset="0"/>
              </a:rPr>
              <a:t>бутку</a:t>
            </a:r>
            <a:r>
              <a:rPr lang="ru-RU" sz="2800" b="1" i="1" dirty="0" smtClean="0">
                <a:latin typeface="Constantia" pitchFamily="18" charset="0"/>
              </a:rPr>
              <a:t> </a:t>
            </a:r>
            <a:r>
              <a:rPr lang="ru-RU" sz="2800" b="1" i="1" dirty="0" err="1" smtClean="0">
                <a:latin typeface="Constantia" pitchFamily="18" charset="0"/>
              </a:rPr>
              <a:t>вугілля</a:t>
            </a:r>
            <a:r>
              <a:rPr lang="ru-RU" sz="2800" b="1" i="1" dirty="0" smtClean="0">
                <a:latin typeface="Constantia" pitchFamily="18" charset="0"/>
              </a:rPr>
              <a:t>(</a:t>
            </a:r>
            <a:r>
              <a:rPr lang="ru-RU" sz="2800" b="1" i="1" dirty="0" err="1" smtClean="0">
                <a:latin typeface="Constantia" pitchFamily="18" charset="0"/>
              </a:rPr>
              <a:t>від-критим</a:t>
            </a:r>
            <a:r>
              <a:rPr lang="ru-RU" sz="2800" b="1" i="1" dirty="0" smtClean="0">
                <a:latin typeface="Constantia" pitchFamily="18" charset="0"/>
              </a:rPr>
              <a:t> способом) </a:t>
            </a:r>
            <a:r>
              <a:rPr lang="ru-RU" sz="2800" b="1" i="1" dirty="0" err="1" smtClean="0">
                <a:latin typeface="Constantia" pitchFamily="18" charset="0"/>
              </a:rPr>
              <a:t>і</a:t>
            </a:r>
            <a:r>
              <a:rPr lang="ru-RU" sz="2800" b="1" i="1" dirty="0" smtClean="0">
                <a:latin typeface="Constantia" pitchFamily="18" charset="0"/>
              </a:rPr>
              <a:t> </a:t>
            </a:r>
            <a:r>
              <a:rPr lang="ru-RU" sz="2800" b="1" i="1" dirty="0" err="1" smtClean="0">
                <a:latin typeface="Constantia" pitchFamily="18" charset="0"/>
              </a:rPr>
              <a:t>нафти</a:t>
            </a:r>
            <a:r>
              <a:rPr lang="ru-RU" sz="2800" b="1" i="1" dirty="0" smtClean="0">
                <a:latin typeface="Constantia" pitchFamily="18" charset="0"/>
              </a:rPr>
              <a:t>.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3-тє </a:t>
            </a:r>
            <a:r>
              <a:rPr lang="ru-RU" sz="2800" b="1" i="1" dirty="0" err="1" smtClean="0">
                <a:solidFill>
                  <a:srgbClr val="C00000"/>
                </a:solidFill>
                <a:latin typeface="Constantia" pitchFamily="18" charset="0"/>
              </a:rPr>
              <a:t>місце</a:t>
            </a:r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 у </a:t>
            </a:r>
            <a:r>
              <a:rPr lang="ru-RU" sz="2800" b="1" i="1" dirty="0" err="1" smtClean="0">
                <a:solidFill>
                  <a:srgbClr val="C00000"/>
                </a:solidFill>
                <a:latin typeface="Constantia" pitchFamily="18" charset="0"/>
              </a:rPr>
              <a:t>світі</a:t>
            </a:r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800" b="1" i="1" dirty="0" err="1" smtClean="0">
                <a:latin typeface="Constantia" pitchFamily="18" charset="0"/>
              </a:rPr>
              <a:t>завидобутком</a:t>
            </a:r>
            <a:r>
              <a:rPr lang="ru-RU" sz="2800" b="1" i="1" dirty="0" smtClean="0">
                <a:latin typeface="Constantia" pitchFamily="18" charset="0"/>
              </a:rPr>
              <a:t> </a:t>
            </a:r>
            <a:r>
              <a:rPr lang="ru-RU" sz="2800" b="1" i="1" dirty="0" smtClean="0">
                <a:latin typeface="Constantia" pitchFamily="18" charset="0"/>
              </a:rPr>
              <a:t>природного газу.</a:t>
            </a:r>
            <a:endParaRPr lang="ru-RU" sz="2800" b="1" i="1" dirty="0" smtClean="0">
              <a:latin typeface="Constantia" pitchFamily="18" charset="0"/>
            </a:endParaRPr>
          </a:p>
          <a:p>
            <a:r>
              <a:rPr lang="ru-RU" sz="2800" b="1" i="1" dirty="0" smtClean="0">
                <a:latin typeface="Constantia" pitchFamily="18" charset="0"/>
              </a:rPr>
              <a:t>ГЕС — </a:t>
            </a:r>
            <a:r>
              <a:rPr lang="ru-RU" b="1" i="1" dirty="0" smtClean="0">
                <a:latin typeface="Constantia" pitchFamily="18" charset="0"/>
              </a:rPr>
              <a:t>60 %</a:t>
            </a:r>
            <a:r>
              <a:rPr lang="ru-RU" sz="2800" b="1" i="1" dirty="0" smtClean="0">
                <a:latin typeface="Constantia" pitchFamily="18" charset="0"/>
              </a:rPr>
              <a:t>,ТЕС—</a:t>
            </a:r>
            <a:r>
              <a:rPr lang="ru-RU" b="1" i="1" dirty="0" smtClean="0">
                <a:latin typeface="Constantia" pitchFamily="18" charset="0"/>
              </a:rPr>
              <a:t>30%,</a:t>
            </a:r>
          </a:p>
          <a:p>
            <a:pPr>
              <a:buNone/>
            </a:pPr>
            <a:r>
              <a:rPr lang="ru-RU" sz="2800" b="1" i="1" dirty="0" smtClean="0">
                <a:latin typeface="Constantia" pitchFamily="18" charset="0"/>
              </a:rPr>
              <a:t> </a:t>
            </a:r>
            <a:r>
              <a:rPr lang="ru-RU" sz="2800" b="1" i="1" dirty="0" smtClean="0">
                <a:latin typeface="Constantia" pitchFamily="18" charset="0"/>
              </a:rPr>
              <a:t>   АЕС—</a:t>
            </a:r>
            <a:r>
              <a:rPr lang="ru-RU" b="1" i="1" dirty="0" smtClean="0">
                <a:latin typeface="Constantia" pitchFamily="18" charset="0"/>
              </a:rPr>
              <a:t>10%.</a:t>
            </a:r>
            <a:endParaRPr lang="ru-RU" b="1" i="1" dirty="0">
              <a:latin typeface="Constantia" pitchFamily="18" charset="0"/>
            </a:endParaRPr>
          </a:p>
        </p:txBody>
      </p:sp>
      <p:pic>
        <p:nvPicPr>
          <p:cNvPr id="1026" name="Picture 2" descr="http://lentaregion.ru/wp-content/uploads/2013/04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018" y="1196752"/>
            <a:ext cx="3601982" cy="2391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bergemann.ru/techno/otr_energo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573015"/>
            <a:ext cx="3851920" cy="3133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C:\Users\HOME\Desktop\610x610_viza_v_kanadu_423199_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4145" t="3766" r="5384" b="6265"/>
          <a:stretch>
            <a:fillRect/>
          </a:stretch>
        </p:blipFill>
        <p:spPr bwMode="auto">
          <a:xfrm>
            <a:off x="8028384" y="-1"/>
            <a:ext cx="1017113" cy="10031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Металургія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932040" cy="5589240"/>
          </a:xfrm>
        </p:spPr>
        <p:txBody>
          <a:bodyPr>
            <a:normAutofit fontScale="92500"/>
          </a:bodyPr>
          <a:lstStyle/>
          <a:p>
            <a:r>
              <a:rPr lang="ru-RU" sz="2800" b="1" i="1" dirty="0" err="1" smtClean="0">
                <a:solidFill>
                  <a:srgbClr val="C00000"/>
                </a:solidFill>
                <a:latin typeface="Constantia" pitchFamily="18" charset="0"/>
              </a:rPr>
              <a:t>Зниження</a:t>
            </a:r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Constantia" pitchFamily="18" charset="0"/>
              </a:rPr>
              <a:t>темпів</a:t>
            </a:r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800" b="1" i="1" dirty="0" err="1" smtClean="0">
                <a:latin typeface="Constantia" pitchFamily="18" charset="0"/>
              </a:rPr>
              <a:t>розвитку</a:t>
            </a:r>
            <a:r>
              <a:rPr lang="ru-RU" sz="2800" b="1" i="1" dirty="0" smtClean="0">
                <a:latin typeface="Constantia" pitchFamily="18" charset="0"/>
              </a:rPr>
              <a:t> </a:t>
            </a:r>
            <a:r>
              <a:rPr lang="ru-RU" sz="2800" b="1" i="1" dirty="0" err="1" smtClean="0">
                <a:latin typeface="Constantia" pitchFamily="18" charset="0"/>
              </a:rPr>
              <a:t>чорної</a:t>
            </a:r>
            <a:r>
              <a:rPr lang="ru-RU" sz="2800" b="1" i="1" dirty="0" smtClean="0">
                <a:latin typeface="Constantia" pitchFamily="18" charset="0"/>
              </a:rPr>
              <a:t> </a:t>
            </a:r>
            <a:r>
              <a:rPr lang="ru-RU" sz="2800" b="1" i="1" dirty="0" err="1" smtClean="0">
                <a:latin typeface="Constantia" pitchFamily="18" charset="0"/>
              </a:rPr>
              <a:t>металургії</a:t>
            </a:r>
            <a:r>
              <a:rPr lang="ru-RU" sz="2800" b="1" i="1" dirty="0" smtClean="0">
                <a:latin typeface="Constantia" pitchFamily="18" charset="0"/>
              </a:rPr>
              <a:t>.</a:t>
            </a:r>
            <a:endParaRPr lang="ru-RU" sz="2800" b="1" i="1" dirty="0" smtClean="0">
              <a:latin typeface="Constantia" pitchFamily="18" charset="0"/>
            </a:endParaRPr>
          </a:p>
          <a:p>
            <a:r>
              <a:rPr lang="ru-RU" sz="2800" b="1" i="1" dirty="0" err="1" smtClean="0">
                <a:latin typeface="Constantia" pitchFamily="18" charset="0"/>
              </a:rPr>
              <a:t>Експортне</a:t>
            </a:r>
            <a:r>
              <a:rPr lang="ru-RU" sz="2800" b="1" i="1" dirty="0" smtClean="0">
                <a:latin typeface="Constantia" pitchFamily="18" charset="0"/>
              </a:rPr>
              <a:t> </a:t>
            </a:r>
            <a:r>
              <a:rPr lang="ru-RU" sz="2800" b="1" i="1" dirty="0" err="1" smtClean="0">
                <a:latin typeface="Constantia" pitchFamily="18" charset="0"/>
              </a:rPr>
              <a:t>значення</a:t>
            </a:r>
            <a:r>
              <a:rPr lang="ru-RU" sz="2800" b="1" i="1" dirty="0" smtClean="0">
                <a:latin typeface="Constantia" pitchFamily="18" charset="0"/>
              </a:rPr>
              <a:t> </a:t>
            </a:r>
            <a:r>
              <a:rPr lang="ru-RU" sz="2800" b="1" i="1" dirty="0" err="1" smtClean="0">
                <a:latin typeface="Constantia" pitchFamily="18" charset="0"/>
              </a:rPr>
              <a:t>кольорової</a:t>
            </a:r>
            <a:r>
              <a:rPr lang="ru-RU" sz="2800" b="1" i="1" dirty="0" smtClean="0">
                <a:latin typeface="Constantia" pitchFamily="18" charset="0"/>
              </a:rPr>
              <a:t> </a:t>
            </a:r>
            <a:r>
              <a:rPr lang="ru-RU" sz="2800" b="1" i="1" dirty="0" err="1" smtClean="0">
                <a:latin typeface="Constantia" pitchFamily="18" charset="0"/>
              </a:rPr>
              <a:t>металургії,провідні</a:t>
            </a:r>
            <a:r>
              <a:rPr lang="ru-RU" sz="2800" b="1" i="1" dirty="0" smtClean="0">
                <a:latin typeface="Constantia" pitchFamily="18" charset="0"/>
              </a:rPr>
              <a:t> </a:t>
            </a:r>
            <a:r>
              <a:rPr lang="ru-RU" sz="2800" b="1" i="1" dirty="0" err="1" smtClean="0">
                <a:latin typeface="Constantia" pitchFamily="18" charset="0"/>
              </a:rPr>
              <a:t>місця</a:t>
            </a:r>
            <a:r>
              <a:rPr lang="ru-RU" sz="2800" b="1" i="1" dirty="0" smtClean="0">
                <a:latin typeface="Constantia" pitchFamily="18" charset="0"/>
              </a:rPr>
              <a:t> за </a:t>
            </a:r>
            <a:r>
              <a:rPr lang="ru-RU" sz="2800" b="1" i="1" dirty="0" err="1" smtClean="0">
                <a:latin typeface="Constantia" pitchFamily="18" charset="0"/>
              </a:rPr>
              <a:t>виробництвом</a:t>
            </a:r>
            <a:r>
              <a:rPr lang="ru-RU" sz="2800" b="1" i="1" dirty="0" smtClean="0">
                <a:latin typeface="Constantia" pitchFamily="18" charset="0"/>
              </a:rPr>
              <a:t> кобальту, </a:t>
            </a:r>
            <a:r>
              <a:rPr lang="ru-RU" sz="2800" b="1" i="1" dirty="0" err="1" smtClean="0">
                <a:latin typeface="Constantia" pitchFamily="18" charset="0"/>
              </a:rPr>
              <a:t>міді</a:t>
            </a:r>
            <a:r>
              <a:rPr lang="ru-RU" sz="2800" b="1" i="1" dirty="0" smtClean="0">
                <a:latin typeface="Constantia" pitchFamily="18" charset="0"/>
              </a:rPr>
              <a:t>, </a:t>
            </a:r>
            <a:r>
              <a:rPr lang="ru-RU" sz="2800" b="1" i="1" dirty="0" err="1" smtClean="0">
                <a:latin typeface="Constantia" pitchFamily="18" charset="0"/>
              </a:rPr>
              <a:t>цинку,нікелю</a:t>
            </a:r>
            <a:r>
              <a:rPr lang="ru-RU" sz="2800" b="1" i="1" dirty="0" smtClean="0">
                <a:latin typeface="Constantia" pitchFamily="18" charset="0"/>
              </a:rPr>
              <a:t>.</a:t>
            </a:r>
            <a:endParaRPr lang="ru-RU" sz="2800" b="1" i="1" dirty="0" smtClean="0">
              <a:latin typeface="Constantia" pitchFamily="18" charset="0"/>
            </a:endParaRPr>
          </a:p>
          <a:p>
            <a:r>
              <a:rPr lang="ru-RU" sz="2800" b="1" i="1" dirty="0" err="1" smtClean="0">
                <a:latin typeface="Constantia" pitchFamily="18" charset="0"/>
              </a:rPr>
              <a:t>Алюмінієва</a:t>
            </a:r>
            <a:r>
              <a:rPr lang="ru-RU" sz="2800" b="1" i="1" dirty="0" smtClean="0">
                <a:latin typeface="Constantia" pitchFamily="18" charset="0"/>
              </a:rPr>
              <a:t> </a:t>
            </a:r>
            <a:r>
              <a:rPr lang="ru-RU" sz="2800" b="1" i="1" dirty="0" err="1" smtClean="0">
                <a:latin typeface="Constantia" pitchFamily="18" charset="0"/>
              </a:rPr>
              <a:t>промисловість</a:t>
            </a:r>
            <a:r>
              <a:rPr lang="ru-RU" sz="2800" b="1" i="1" dirty="0" smtClean="0">
                <a:latin typeface="Constantia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на </a:t>
            </a:r>
            <a:r>
              <a:rPr lang="ru-RU" sz="2800" b="1" i="1" dirty="0" err="1" smtClean="0">
                <a:solidFill>
                  <a:srgbClr val="C00000"/>
                </a:solidFill>
                <a:latin typeface="Constantia" pitchFamily="18" charset="0"/>
              </a:rPr>
              <a:t>дешевих</a:t>
            </a:r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Constantia" pitchFamily="18" charset="0"/>
              </a:rPr>
              <a:t>енергоресурсах</a:t>
            </a:r>
            <a:r>
              <a:rPr lang="ru-RU" sz="2800" b="1" i="1" dirty="0" smtClean="0">
                <a:latin typeface="Constantia" pitchFamily="18" charset="0"/>
              </a:rPr>
              <a:t> та </a:t>
            </a:r>
            <a:r>
              <a:rPr lang="ru-RU" sz="2800" b="1" i="1" dirty="0" err="1" smtClean="0">
                <a:solidFill>
                  <a:srgbClr val="C00000"/>
                </a:solidFill>
                <a:latin typeface="Constantia" pitchFamily="18" charset="0"/>
              </a:rPr>
              <a:t>імпортних</a:t>
            </a:r>
            <a:r>
              <a:rPr lang="ru-RU" sz="2800" b="1" i="1" dirty="0" smtClean="0">
                <a:latin typeface="Constantia" pitchFamily="18" charset="0"/>
              </a:rPr>
              <a:t> бокситах.</a:t>
            </a:r>
            <a:endParaRPr lang="ru-RU" sz="2800" b="1" i="1" dirty="0" smtClean="0">
              <a:latin typeface="Constantia" pitchFamily="18" charset="0"/>
            </a:endParaRPr>
          </a:p>
        </p:txBody>
      </p:sp>
      <p:pic>
        <p:nvPicPr>
          <p:cNvPr id="21506" name="Picture 2" descr="http://www.profi-forex.org/system/news/Vozmozhnoe_stimulirovanie_jekonomiki_Kitaja_vyzvalo_interes_k_metalurgii_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7"/>
            <a:ext cx="3980314" cy="292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mett-prim.ru/wp-content/uploads/2012/11/kadmiev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422989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C:\Users\HOME\Desktop\610x610_viza_v_kanadu_423199_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4145" t="3766" r="5384" b="6265"/>
          <a:stretch>
            <a:fillRect/>
          </a:stretch>
        </p:blipFill>
        <p:spPr bwMode="auto">
          <a:xfrm>
            <a:off x="8028384" y="-1"/>
            <a:ext cx="1017113" cy="10031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324</Words>
  <Application>Microsoft Office PowerPoint</Application>
  <PresentationFormat>Экран (4:3)</PresentationFormat>
  <Paragraphs>53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Промисловість          Канади</vt:lpstr>
      <vt:lpstr>Промисловість Канади</vt:lpstr>
      <vt:lpstr>Структура господарства за часткою у ВНП</vt:lpstr>
      <vt:lpstr>Промисловість Канади</vt:lpstr>
      <vt:lpstr>Структура промисловості</vt:lpstr>
      <vt:lpstr>Структура промисловості</vt:lpstr>
      <vt:lpstr>Гірничовидобувна промисловість</vt:lpstr>
      <vt:lpstr>Енергетика</vt:lpstr>
      <vt:lpstr>Металургія</vt:lpstr>
      <vt:lpstr>Машинобудування</vt:lpstr>
      <vt:lpstr>Хімічна промисловість </vt:lpstr>
      <vt:lpstr>Паперова промисловість</vt:lpstr>
      <vt:lpstr>Легка промисловість </vt:lpstr>
      <vt:lpstr>Харчова промисловість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Промисловість          Канади</dc:title>
  <dc:creator>HOME</dc:creator>
  <cp:lastModifiedBy>HOME</cp:lastModifiedBy>
  <cp:revision>30</cp:revision>
  <dcterms:created xsi:type="dcterms:W3CDTF">2014-04-26T12:12:36Z</dcterms:created>
  <dcterms:modified xsi:type="dcterms:W3CDTF">2014-04-27T08:57:04Z</dcterms:modified>
</cp:coreProperties>
</file>