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36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4" y="0"/>
            <a:ext cx="92720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78010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Методи добування </a:t>
            </a:r>
            <a:r>
              <a:rPr lang="uk-UA" b="1" dirty="0" smtClean="0">
                <a:solidFill>
                  <a:schemeClr val="tx1"/>
                </a:solidFill>
              </a:rPr>
              <a:t>металів.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Розвиток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err="1">
                <a:solidFill>
                  <a:schemeClr val="tx1"/>
                </a:solidFill>
              </a:rPr>
              <a:t>металургії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Україні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1847" y="4005064"/>
            <a:ext cx="6400800" cy="1473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10-А класу</a:t>
            </a:r>
          </a:p>
          <a:p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сзш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№26 міста Києва</a:t>
            </a:r>
          </a:p>
          <a:p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Пекаревої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Вікторії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284" y="1679193"/>
            <a:ext cx="492276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повітрі метали містяться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сполу-ках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вигляді часточок пилу, у воді – у розчинених в ній солях. У земній корі у самородному та зв’язаному вигляді.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Метали у природі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279" t="13762" r="27869" b="15137"/>
          <a:stretch>
            <a:fillRect/>
          </a:stretch>
        </p:blipFill>
        <p:spPr bwMode="auto">
          <a:xfrm>
            <a:off x="5004048" y="1703388"/>
            <a:ext cx="3998913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88856" y="2316956"/>
            <a:ext cx="571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632075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209" y="2447131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4173" y="2274888"/>
            <a:ext cx="571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923" y="2203450"/>
            <a:ext cx="357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4236" y="2132013"/>
            <a:ext cx="785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0111" y="2774950"/>
            <a:ext cx="500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89923" y="320357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656138"/>
            <a:ext cx="4233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Найбільший відсоток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припа-дає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Алюміній – 8,4%, а далі по низхідній: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Феруму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5,0%, Кальцію – 3,6%, Натрію – 2,8%, Калію – 2,6%, Магнію – 2,1%.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746438"/>
            <a:ext cx="468052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вільному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земній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корі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малоактивні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метали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68" y="3661787"/>
            <a:ext cx="4644115" cy="3088844"/>
          </a:xfrm>
          <a:prstGeom prst="rect">
            <a:avLst/>
          </a:prstGeom>
          <a:ln w="38100" cap="sq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1560" y="4004255"/>
            <a:ext cx="130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uk-U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80" y="3618595"/>
            <a:ext cx="4699952" cy="313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118393" y="4526159"/>
            <a:ext cx="78332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endParaRPr lang="uk-UA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431" y="3585898"/>
            <a:ext cx="4702981" cy="3173184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77567" y="3618595"/>
            <a:ext cx="132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uk-UA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430" y="3539636"/>
            <a:ext cx="4705602" cy="3219446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54431" y="3539636"/>
            <a:ext cx="13193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endParaRPr lang="uk-UA" sz="36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8" y="3524425"/>
            <a:ext cx="4709364" cy="32677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9465" y="6042744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ussiatime.ru/wp-content/uploads/2013/02/iridi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7" y="3539636"/>
            <a:ext cx="4683615" cy="32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222107" y="3649372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ile:Ruthenium crysta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6" y="3524425"/>
            <a:ext cx="4696756" cy="32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1559" y="4004255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zoloto-info.ru/images/rhodium_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" y="3585897"/>
            <a:ext cx="4730243" cy="32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125434" y="3665538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zoloto-info.ru/images/palladium__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5" y="3573990"/>
            <a:ext cx="4716048" cy="3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49881" y="595554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allforchildren.ru/why/illustr/what47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" y="3513567"/>
            <a:ext cx="4678707" cy="3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2807" y="4071363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5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8" grpId="0"/>
      <p:bldP spid="20" grpId="0" animBg="1"/>
      <p:bldP spid="22" grpId="0"/>
      <p:bldP spid="24" grpId="0"/>
      <p:bldP spid="26" grpId="0"/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2679" y="1988840"/>
            <a:ext cx="23706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Руди</a:t>
            </a:r>
            <a:endParaRPr lang="ru-RU" sz="8000" b="1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9336" y="3262581"/>
            <a:ext cx="4392488" cy="1015663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технологічно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добувати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метали</a:t>
            </a:r>
          </a:p>
        </p:txBody>
      </p:sp>
      <p:sp>
        <p:nvSpPr>
          <p:cNvPr id="5" name="TextBox 4"/>
          <p:cNvSpPr txBox="1"/>
          <p:nvPr/>
        </p:nvSpPr>
        <p:spPr>
          <a:xfrm rot="19755752">
            <a:off x="281820" y="641272"/>
            <a:ext cx="3042307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Оксидні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Гематит</a:t>
            </a:r>
            <a:endParaRPr lang="en-US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•nH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Боксит</a:t>
            </a:r>
            <a:endParaRPr lang="en-US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Піролюзит</a:t>
            </a:r>
            <a:endParaRPr lang="en-US" sz="2400" b="1" i="1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Рутил</a:t>
            </a:r>
            <a:endParaRPr lang="uk-UA" sz="2400" b="1" i="1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89497">
            <a:off x="5881523" y="625605"/>
            <a:ext cx="299872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Сульфідні</a:t>
            </a:r>
            <a:endParaRPr lang="ru-RU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Галеніт</a:t>
            </a:r>
          </a:p>
          <a:p>
            <a:pPr algn="ctr">
              <a:defRPr/>
            </a:pPr>
            <a:r>
              <a:rPr lang="en-US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Сфалерит</a:t>
            </a:r>
            <a:endParaRPr lang="en-US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Халькозин</a:t>
            </a:r>
            <a:endParaRPr lang="en-US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Молібденіт</a:t>
            </a:r>
            <a:endParaRPr lang="uk-UA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74736">
            <a:off x="232780" y="4249325"/>
            <a:ext cx="312432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Хлоридні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Галіт</a:t>
            </a:r>
          </a:p>
          <a:p>
            <a:pPr algn="ctr"/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Сильвін</a:t>
            </a:r>
          </a:p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∙MgCl2∙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6H2O</a:t>
            </a:r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Карналіт</a:t>
            </a:r>
            <a:endParaRPr lang="en-US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953584">
            <a:off x="5594978" y="4299648"/>
            <a:ext cx="331033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Карбонатні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Кальцит</a:t>
            </a:r>
            <a:endParaRPr lang="en-US" sz="24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CaMg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Доломіт</a:t>
            </a:r>
            <a:endParaRPr lang="en-US" sz="24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FeCO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Сидерит</a:t>
            </a:r>
            <a:endParaRPr lang="en-US" sz="24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Магнезит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1916832"/>
            <a:ext cx="3574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Металічні</a:t>
            </a:r>
            <a:r>
              <a:rPr lang="ru-RU" sz="5400" b="1" dirty="0">
                <a:ln w="1905"/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ln w="1905"/>
              <a:solidFill>
                <a:schemeClr val="accent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err="1" smtClean="0">
                <a:ln w="1905"/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руди</a:t>
            </a:r>
            <a:endParaRPr lang="ru-RU" sz="5400" b="1" dirty="0">
              <a:ln w="1905"/>
              <a:solidFill>
                <a:schemeClr val="accent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9338" y="3671158"/>
            <a:ext cx="4336914" cy="70788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сировина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3254"/>
            <a:ext cx="280831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Руди чорних і легуючих металів </a:t>
            </a:r>
          </a:p>
          <a:p>
            <a:pPr marL="342900" indent="-342900" algn="ctr">
              <a:defRPr/>
            </a:pP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Ni,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Ta,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631" y="423254"/>
            <a:ext cx="2952328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Руди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кольорових </a:t>
            </a: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Zn,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Hg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095" y="434985"/>
            <a:ext cx="281990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Руди легких металів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</a:t>
            </a: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886" y="5070334"/>
            <a:ext cx="280781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Руди рідкісних і розсіяних металів </a:t>
            </a:r>
            <a:endParaRPr lang="uk-UA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ін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uk-UA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095" y="5071013"/>
            <a:ext cx="283955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Руди благородних металів 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50616"/>
            <a:ext cx="2808312" cy="11449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8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Руди радіоактивних металів </a:t>
            </a:r>
            <a:endParaRPr lang="uk-UA" sz="228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8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8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uk-UA" sz="228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8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28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8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U)</a:t>
            </a:r>
            <a:r>
              <a:rPr lang="uk-UA" sz="228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33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iznestoday.ru/images/stories/old/metallur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81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etaltorg.ru/analytics/images/color193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3055"/>
            <a:ext cx="9168904" cy="34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6036106"/>
            <a:ext cx="914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(!) </a:t>
            </a:r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виплавлених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чорній</a:t>
            </a:r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металургії</a:t>
            </a:r>
            <a:endParaRPr lang="uk-UA" sz="2400" b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20712" y="2722030"/>
            <a:ext cx="9148192" cy="14139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МЕТАЛУРГІЯ</a:t>
            </a:r>
            <a:r>
              <a:rPr lang="uk-UA" sz="3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галузь промисловості, основою якої є добування металів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632" y="4950653"/>
            <a:ext cx="5546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Виробництво чавуну, сталі, сплавів на основі заліза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1177418"/>
            <a:ext cx="5264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Добування  кольорових </a:t>
            </a:r>
          </a:p>
          <a:p>
            <a:pPr algn="ctr">
              <a:defRPr/>
            </a:pPr>
            <a:r>
              <a:rPr lang="uk-UA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 інших металів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5961" y="390228"/>
            <a:ext cx="2659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Кольорова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8438" y="4365104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Чорна</a:t>
            </a:r>
            <a:endParaRPr lang="ru-RU" sz="4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8" y="0"/>
            <a:ext cx="91626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9" y="0"/>
            <a:ext cx="1325139" cy="1204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970" y="0"/>
            <a:ext cx="1325139" cy="1204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09" y="0"/>
            <a:ext cx="1325139" cy="1204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1508" y="0"/>
            <a:ext cx="1325139" cy="1204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11" y="0"/>
            <a:ext cx="1325139" cy="1204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4650" y="0"/>
            <a:ext cx="1325139" cy="1204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89" y="0"/>
            <a:ext cx="1325139" cy="1204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219305"/>
            <a:ext cx="44488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Суть усіх методів добування металів – </a:t>
            </a:r>
            <a:endParaRPr lang="uk-UA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відновлення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металічного елемента</a:t>
            </a:r>
            <a:r>
              <a:rPr lang="uk-UA" sz="2000" dirty="0"/>
              <a:t>.</a:t>
            </a:r>
          </a:p>
          <a:p>
            <a:endParaRPr lang="ru-RU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51107" y="116632"/>
            <a:ext cx="2167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Me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97" y="0"/>
            <a:ext cx="1325139" cy="1204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6242" y="0"/>
            <a:ext cx="1325139" cy="12041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81" y="0"/>
            <a:ext cx="1325139" cy="1204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780" y="0"/>
            <a:ext cx="1325139" cy="12041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83" y="0"/>
            <a:ext cx="1325139" cy="12041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922" y="0"/>
            <a:ext cx="1325139" cy="12041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61" y="0"/>
            <a:ext cx="1325139" cy="1204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40236" y="301297"/>
            <a:ext cx="919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способом  відновлення  металу розрізняють  галузі  металургії </a:t>
            </a:r>
          </a:p>
        </p:txBody>
      </p:sp>
      <p:sp>
        <p:nvSpPr>
          <p:cNvPr id="21" name="Параллелограмм 20"/>
          <p:cNvSpPr/>
          <p:nvPr/>
        </p:nvSpPr>
        <p:spPr>
          <a:xfrm rot="2672671" flipH="1">
            <a:off x="200671" y="2241230"/>
            <a:ext cx="3740751" cy="1800200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 rot="19131748">
            <a:off x="-44358" y="1708881"/>
            <a:ext cx="2327786" cy="194421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022107">
            <a:off x="1591427" y="3210366"/>
            <a:ext cx="1629349" cy="37030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175382" y="2348880"/>
            <a:ext cx="2520280" cy="4509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2672130">
            <a:off x="833682" y="2233386"/>
            <a:ext cx="30970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Електрометалургія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414" y="2138080"/>
            <a:ext cx="3473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область   </a:t>
            </a:r>
          </a:p>
          <a:p>
            <a:pPr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промислові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сплавів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могою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струму</a:t>
            </a:r>
            <a:endParaRPr lang="uk-UA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44" y="4204577"/>
            <a:ext cx="3017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алюмінію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кольорових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араллелограмм 28"/>
          <p:cNvSpPr/>
          <p:nvPr/>
        </p:nvSpPr>
        <p:spPr>
          <a:xfrm rot="21177399">
            <a:off x="3982310" y="5099175"/>
            <a:ext cx="2906865" cy="1800200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 rot="4275083">
            <a:off x="4760332" y="4916917"/>
            <a:ext cx="2472431" cy="234993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498055">
            <a:off x="4409982" y="5152816"/>
            <a:ext cx="2490018" cy="460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954373">
            <a:off x="4344331" y="4992294"/>
            <a:ext cx="2437212" cy="2050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21005448">
            <a:off x="4309077" y="4864005"/>
            <a:ext cx="2579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Гідрометалургія</a:t>
            </a:r>
          </a:p>
        </p:txBody>
      </p:sp>
      <p:sp>
        <p:nvSpPr>
          <p:cNvPr id="34" name="Прямоугольник 33"/>
          <p:cNvSpPr/>
          <p:nvPr/>
        </p:nvSpPr>
        <p:spPr>
          <a:xfrm rot="21074076">
            <a:off x="4098766" y="5231587"/>
            <a:ext cx="321471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видобування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руд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концентратів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виро-бництва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речовин</a:t>
            </a:r>
            <a:endParaRPr lang="uk-UA" sz="1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1046551">
            <a:off x="4180144" y="6187753"/>
            <a:ext cx="320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урану,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алюмінію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золота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цинку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13125" y="1204190"/>
            <a:ext cx="2843808" cy="1261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964812">
            <a:off x="6334151" y="1652339"/>
            <a:ext cx="857860" cy="105218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653019">
            <a:off x="6215879" y="1333313"/>
            <a:ext cx="453928" cy="11134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rot="10800000">
            <a:off x="6660232" y="2461828"/>
            <a:ext cx="2496698" cy="190327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943603">
            <a:off x="6217780" y="2889302"/>
            <a:ext cx="3049323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03848" y="1104925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Пірометалургія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226261" y="1569566"/>
            <a:ext cx="3026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укупність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металургійних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протікають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температурах</a:t>
            </a:r>
            <a:endParaRPr lang="uk-UA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34650" y="2485008"/>
            <a:ext cx="271787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чавуну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свинцю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цинку </a:t>
            </a:r>
            <a:endParaRPr lang="uk-UA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01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9144000" cy="7893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88640"/>
            <a:ext cx="34717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Пірометалургія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2820" y="224447"/>
            <a:ext cx="314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Металотермія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3520" y="0"/>
            <a:ext cx="27171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Порошкова металургія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750" y="941140"/>
            <a:ext cx="930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кокс, активні метали        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Відновники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чадний газ і водень</a:t>
            </a:r>
            <a:endParaRPr lang="uk-UA" sz="24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546" y="1311151"/>
            <a:ext cx="924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озплавлений стан            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металічний порошок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0573" y="2055149"/>
            <a:ext cx="36400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Гідрометалургія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36833"/>
            <a:ext cx="183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Відновники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1339" y="2745054"/>
            <a:ext cx="481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більш активні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метали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Fe,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2819" y="3161770"/>
            <a:ext cx="9166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стадія: </a:t>
            </a:r>
            <a:r>
              <a:rPr lang="uk-UA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Вилужування</a:t>
            </a:r>
            <a:r>
              <a:rPr lang="uk-UA" sz="2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effectLst/>
                <a:latin typeface="Times New Roman" pitchFamily="18" charset="0"/>
                <a:cs typeface="Times New Roman" pitchFamily="18" charset="0"/>
              </a:rPr>
              <a:t>– процес переводу вилучених металів у </a:t>
            </a:r>
            <a:r>
              <a:rPr lang="uk-UA" sz="2200" b="1" dirty="0" smtClean="0">
                <a:effectLst/>
                <a:latin typeface="Times New Roman" pitchFamily="18" charset="0"/>
                <a:cs typeface="Times New Roman" pitchFamily="18" charset="0"/>
              </a:rPr>
              <a:t>розчин</a:t>
            </a:r>
          </a:p>
          <a:p>
            <a:r>
              <a:rPr lang="uk-UA" sz="2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ІІ стадія: </a:t>
            </a:r>
            <a:r>
              <a:rPr lang="uk-UA" sz="2400" b="1" dirty="0">
                <a:effectLst/>
                <a:latin typeface="Times New Roman" pitchFamily="18" charset="0"/>
                <a:cs typeface="Times New Roman" pitchFamily="18" charset="0"/>
              </a:rPr>
              <a:t>Очищення розчинів </a:t>
            </a:r>
            <a:r>
              <a:rPr lang="uk-UA" sz="2400" b="1" dirty="0" err="1">
                <a:effectLst/>
                <a:latin typeface="Times New Roman" pitchFamily="18" charset="0"/>
                <a:cs typeface="Times New Roman" pitchFamily="18" charset="0"/>
              </a:rPr>
              <a:t>вилужування</a:t>
            </a:r>
            <a:r>
              <a:rPr lang="uk-UA" sz="2400" b="1" dirty="0">
                <a:effectLst/>
                <a:latin typeface="Times New Roman" pitchFamily="18" charset="0"/>
                <a:cs typeface="Times New Roman" pitchFamily="18" charset="0"/>
              </a:rPr>
              <a:t> від домішок </a:t>
            </a:r>
            <a:endParaRPr lang="uk-UA" sz="22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ІІІ стадія: </a:t>
            </a:r>
            <a:r>
              <a:rPr lang="uk-UA" sz="2400" b="1" dirty="0">
                <a:effectLst/>
                <a:latin typeface="Times New Roman" pitchFamily="18" charset="0"/>
                <a:cs typeface="Times New Roman" pitchFamily="18" charset="0"/>
              </a:rPr>
              <a:t>Осадження металів з очищених розчинів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5326" y="4666059"/>
            <a:ext cx="42548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Електрометалургія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90" y="5330274"/>
            <a:ext cx="912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Розчини солей                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Електроліз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Розплави хлоридів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807" y="5797371"/>
            <a:ext cx="924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Метали </a:t>
            </a:r>
            <a:r>
              <a:rPr lang="uk-UA" sz="2400" b="1" dirty="0">
                <a:effectLst/>
                <a:latin typeface="Times New Roman" pitchFamily="18" charset="0"/>
                <a:cs typeface="Times New Roman" pitchFamily="18" charset="0"/>
              </a:rPr>
              <a:t>середньої й </a:t>
            </a:r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Лужні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лужноземельні</a:t>
            </a:r>
            <a:endParaRPr lang="uk-UA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невисокої активності                                          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метали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140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1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Україні історично сформувалися і досі існують три основні райони чорної металургії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41087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Донецький (13 заводів</a:t>
            </a:r>
            <a:r>
              <a:rPr lang="uk-UA" sz="2400" b="1" dirty="0" smtClean="0"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Приазовський (5 заводів)</a:t>
            </a:r>
          </a:p>
          <a:p>
            <a:pPr algn="r"/>
            <a:r>
              <a:rPr lang="uk-UA" sz="24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Придніпровський (14 заводів)</a:t>
            </a:r>
            <a:endParaRPr lang="ru-RU" sz="2400" b="1" dirty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24" y="2762994"/>
            <a:ext cx="9144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агальні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запаси залізних руд України становлять 27,4 </a:t>
            </a:r>
            <a:r>
              <a:rPr lang="uk-UA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тонн, що становить 22% розвіданих запасів у країнах СНД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20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Кольорова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металургія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розвинутою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чорною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 2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904" y="6150114"/>
            <a:ext cx="9144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1997 р. на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кольорову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металургію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припадало 1,5%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108" y="4763010"/>
            <a:ext cx="693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Донецький</a:t>
            </a: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err="1" smtClean="0">
                <a:solidFill>
                  <a:srgbClr val="FF0066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Придніпровський</a:t>
            </a:r>
            <a:endParaRPr lang="ru-RU" sz="2400" dirty="0">
              <a:solidFill>
                <a:srgbClr val="FF0066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1830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Орієнтуються </a:t>
            </a:r>
            <a:r>
              <a:rPr lang="uk-UA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переважно на паливо і споживача, </a:t>
            </a:r>
            <a:r>
              <a:rPr lang="uk-UA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родовища залізних і марганцевих руд, воду Дніпра</a:t>
            </a:r>
            <a:r>
              <a:rPr lang="uk-UA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2823" y="5229200"/>
            <a:ext cx="913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Провідними галузями кольорової металургії України є алюмінієва, цинкова, магнієва, титанова, ртутна, феронікелева</a:t>
            </a:r>
            <a:r>
              <a:rPr lang="uk-UA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7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26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5204" y="3140968"/>
            <a:ext cx="3312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Дякую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увагу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389</TotalTime>
  <Words>620</Words>
  <Application>Microsoft Office PowerPoint</Application>
  <PresentationFormat>Экран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Методи добування металів. Розвиток  металургії в Україні</vt:lpstr>
      <vt:lpstr>Метали у природі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добування металів</dc:title>
  <dc:creator>Admin</dc:creator>
  <cp:lastModifiedBy>Admin</cp:lastModifiedBy>
  <cp:revision>34</cp:revision>
  <dcterms:created xsi:type="dcterms:W3CDTF">2013-05-14T13:39:56Z</dcterms:created>
  <dcterms:modified xsi:type="dcterms:W3CDTF">2013-05-19T14:16:40Z</dcterms:modified>
</cp:coreProperties>
</file>