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3" r:id="rId5"/>
    <p:sldId id="259" r:id="rId6"/>
    <p:sldId id="260" r:id="rId7"/>
    <p:sldId id="261" r:id="rId8"/>
    <p:sldId id="262" r:id="rId9"/>
    <p:sldId id="264" r:id="rId10"/>
    <p:sldId id="266" r:id="rId11"/>
    <p:sldId id="265"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6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9A6F7B9B-1655-4359-8279-2B18CA96155B}" type="datetimeFigureOut">
              <a:rPr lang="ru-RU" smtClean="0"/>
              <a:t>13.09.2014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77DF2C2-B5AD-4792-887A-E3D905461EEB}"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A6F7B9B-1655-4359-8279-2B18CA96155B}" type="datetimeFigureOut">
              <a:rPr lang="ru-RU" smtClean="0"/>
              <a:t>13.09.2014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77DF2C2-B5AD-4792-887A-E3D905461EE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A6F7B9B-1655-4359-8279-2B18CA96155B}" type="datetimeFigureOut">
              <a:rPr lang="ru-RU" smtClean="0"/>
              <a:t>13.09.2014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77DF2C2-B5AD-4792-887A-E3D905461EE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A6F7B9B-1655-4359-8279-2B18CA96155B}" type="datetimeFigureOut">
              <a:rPr lang="ru-RU" smtClean="0"/>
              <a:t>13.09.2014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77DF2C2-B5AD-4792-887A-E3D905461EEB}"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9A6F7B9B-1655-4359-8279-2B18CA96155B}" type="datetimeFigureOut">
              <a:rPr lang="ru-RU" smtClean="0"/>
              <a:t>13.09.2014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77DF2C2-B5AD-4792-887A-E3D905461EEB}"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A6F7B9B-1655-4359-8279-2B18CA96155B}" type="datetimeFigureOut">
              <a:rPr lang="ru-RU" smtClean="0"/>
              <a:t>13.09.2014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77DF2C2-B5AD-4792-887A-E3D905461EEB}"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A6F7B9B-1655-4359-8279-2B18CA96155B}" type="datetimeFigureOut">
              <a:rPr lang="ru-RU" smtClean="0"/>
              <a:t>13.09.2014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77DF2C2-B5AD-4792-887A-E3D905461EEB}"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9A6F7B9B-1655-4359-8279-2B18CA96155B}" type="datetimeFigureOut">
              <a:rPr lang="ru-RU" smtClean="0"/>
              <a:t>13.09.2014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77DF2C2-B5AD-4792-887A-E3D905461EEB}"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9A6F7B9B-1655-4359-8279-2B18CA96155B}" type="datetimeFigureOut">
              <a:rPr lang="ru-RU" smtClean="0"/>
              <a:t>13.09.2014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77DF2C2-B5AD-4792-887A-E3D905461EE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9A6F7B9B-1655-4359-8279-2B18CA96155B}" type="datetimeFigureOut">
              <a:rPr lang="ru-RU" smtClean="0"/>
              <a:t>13.09.2014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77DF2C2-B5AD-4792-887A-E3D905461EEB}"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9A6F7B9B-1655-4359-8279-2B18CA96155B}" type="datetimeFigureOut">
              <a:rPr lang="ru-RU" smtClean="0"/>
              <a:t>13.09.2014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77DF2C2-B5AD-4792-887A-E3D905461EEB}"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A6F7B9B-1655-4359-8279-2B18CA96155B}" type="datetimeFigureOut">
              <a:rPr lang="ru-RU" smtClean="0"/>
              <a:t>13.09.2014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77DF2C2-B5AD-4792-887A-E3D905461EE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South_Africa" TargetMode="External"/><Relationship Id="rId3" Type="http://schemas.openxmlformats.org/officeDocument/2006/relationships/hyperlink" Target="http://en.wikipedia.org/wiki/United_Kingdom" TargetMode="External"/><Relationship Id="rId7" Type="http://schemas.openxmlformats.org/officeDocument/2006/relationships/hyperlink" Target="http://en.wikipedia.org/wiki/Ireland" TargetMode="External"/><Relationship Id="rId2" Type="http://schemas.openxmlformats.org/officeDocument/2006/relationships/hyperlink" Target="http://en.wikipedia.org/wiki/United_States" TargetMode="External"/><Relationship Id="rId1" Type="http://schemas.openxmlformats.org/officeDocument/2006/relationships/slideLayout" Target="../slideLayouts/slideLayout2.xml"/><Relationship Id="rId6" Type="http://schemas.openxmlformats.org/officeDocument/2006/relationships/hyperlink" Target="http://en.wikipedia.org/wiki/Nigeria" TargetMode="External"/><Relationship Id="rId5" Type="http://schemas.openxmlformats.org/officeDocument/2006/relationships/hyperlink" Target="http://en.wikipedia.org/wiki/Australia" TargetMode="External"/><Relationship Id="rId4" Type="http://schemas.openxmlformats.org/officeDocument/2006/relationships/hyperlink" Target="http://en.wikipedia.org/wiki/Canada" TargetMode="External"/><Relationship Id="rId9" Type="http://schemas.openxmlformats.org/officeDocument/2006/relationships/hyperlink" Target="http://en.wikipedia.org/wiki/New_Zealan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0"/>
            <a:ext cx="7100910" cy="1142984"/>
          </a:xfrm>
          <a:ln>
            <a:solidFill>
              <a:schemeClr val="accent2">
                <a:lumMod val="20000"/>
                <a:lumOff val="80000"/>
              </a:schemeClr>
            </a:solidFill>
          </a:ln>
        </p:spPr>
        <p:txBody>
          <a:bodyPr/>
          <a:lstStyle/>
          <a:p>
            <a:pPr algn="ctr"/>
            <a:r>
              <a:rPr lang="en-US" dirty="0" smtClean="0">
                <a:solidFill>
                  <a:schemeClr val="tx1"/>
                </a:solidFill>
              </a:rPr>
              <a:t>English in the World</a:t>
            </a:r>
            <a:endParaRPr lang="ru-RU" dirty="0">
              <a:solidFill>
                <a:schemeClr val="tx1"/>
              </a:solidFill>
            </a:endParaRPr>
          </a:p>
        </p:txBody>
      </p:sp>
      <p:sp>
        <p:nvSpPr>
          <p:cNvPr id="3" name="Подзаголовок 2"/>
          <p:cNvSpPr>
            <a:spLocks noGrp="1"/>
          </p:cNvSpPr>
          <p:nvPr>
            <p:ph type="subTitle" idx="1"/>
          </p:nvPr>
        </p:nvSpPr>
        <p:spPr>
          <a:xfrm>
            <a:off x="6686560" y="6332945"/>
            <a:ext cx="2457440" cy="525055"/>
          </a:xfrm>
        </p:spPr>
        <p:txBody>
          <a:bodyPr/>
          <a:lstStyle/>
          <a:p>
            <a:r>
              <a:rPr lang="en-US" dirty="0" err="1" smtClean="0">
                <a:solidFill>
                  <a:srgbClr val="C00000"/>
                </a:solidFill>
              </a:rPr>
              <a:t>Drozd</a:t>
            </a:r>
            <a:r>
              <a:rPr lang="en-US" dirty="0" smtClean="0">
                <a:solidFill>
                  <a:srgbClr val="C00000"/>
                </a:solidFill>
              </a:rPr>
              <a:t> </a:t>
            </a:r>
            <a:r>
              <a:rPr lang="en-US" dirty="0" err="1" smtClean="0">
                <a:solidFill>
                  <a:srgbClr val="C00000"/>
                </a:solidFill>
              </a:rPr>
              <a:t>Daria</a:t>
            </a:r>
            <a:endParaRPr lang="ru-RU"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ngles.gif"/>
          <p:cNvPicPr>
            <a:picLocks noChangeAspect="1"/>
          </p:cNvPicPr>
          <p:nvPr/>
        </p:nvPicPr>
        <p:blipFill>
          <a:blip r:embed="rId2"/>
          <a:stretch>
            <a:fillRect/>
          </a:stretch>
        </p:blipFill>
        <p:spPr>
          <a:xfrm rot="20793985">
            <a:off x="6217778" y="5144763"/>
            <a:ext cx="3278860" cy="1639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Содержимое 1"/>
          <p:cNvSpPr>
            <a:spLocks noGrp="1"/>
          </p:cNvSpPr>
          <p:nvPr>
            <p:ph idx="1"/>
          </p:nvPr>
        </p:nvSpPr>
        <p:spPr/>
        <p:txBody>
          <a:bodyPr/>
          <a:lstStyle/>
          <a:p>
            <a:pPr>
              <a:buFont typeface="Arial" charset="0"/>
              <a:buChar char="•"/>
            </a:pPr>
            <a:r>
              <a:rPr lang="en-US" dirty="0" smtClean="0"/>
              <a:t>There were only 30,000 words in Old English. Modern English has the largest vocabulary in the world – more than 600,000 words. </a:t>
            </a:r>
            <a:endParaRPr lang="en-US" dirty="0" smtClean="0"/>
          </a:p>
          <a:p>
            <a:pPr>
              <a:buNone/>
            </a:pPr>
            <a:endParaRPr lang="ru-RU" dirty="0" smtClean="0"/>
          </a:p>
          <a:p>
            <a:pPr>
              <a:buFont typeface="Arial" charset="0"/>
              <a:buChar char="•"/>
            </a:pPr>
            <a:r>
              <a:rPr lang="en-US" dirty="0" smtClean="0"/>
              <a:t>There are about 60,000 words in common use</a:t>
            </a:r>
            <a:r>
              <a:rPr lang="en-US" dirty="0" smtClean="0"/>
              <a:t>.</a:t>
            </a:r>
          </a:p>
          <a:p>
            <a:pPr>
              <a:buNone/>
            </a:pPr>
            <a:endParaRPr lang="ru-RU" dirty="0" smtClean="0"/>
          </a:p>
          <a:p>
            <a:pPr>
              <a:buFont typeface="Arial" charset="0"/>
              <a:buChar char="•"/>
            </a:pPr>
            <a:r>
              <a:rPr lang="en-US" dirty="0" smtClean="0"/>
              <a:t>About 450-500 words are added to the English vocabulary every year</a:t>
            </a:r>
            <a:r>
              <a:rPr lang="en-US" dirty="0" smtClean="0"/>
              <a:t>.</a:t>
            </a:r>
            <a:endParaRPr lang="ru-RU" dirty="0" smtClean="0"/>
          </a:p>
        </p:txBody>
      </p:sp>
      <p:sp>
        <p:nvSpPr>
          <p:cNvPr id="3" name="Заголовок 2"/>
          <p:cNvSpPr>
            <a:spLocks noGrp="1"/>
          </p:cNvSpPr>
          <p:nvPr>
            <p:ph type="title"/>
          </p:nvPr>
        </p:nvSpPr>
        <p:spPr>
          <a:xfrm>
            <a:off x="500034" y="285728"/>
            <a:ext cx="8229600" cy="1143000"/>
          </a:xfrm>
        </p:spPr>
        <p:txBody>
          <a:bodyPr/>
          <a:lstStyle/>
          <a:p>
            <a:r>
              <a:rPr lang="en-US" dirty="0" smtClean="0"/>
              <a:t>Some facts about English</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5000" r="-4000"/>
          </a:stretch>
        </a:blipFill>
        <a:effectLst/>
      </p:bgPr>
    </p:bg>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images.jpg"/>
          <p:cNvPicPr>
            <a:picLocks noGrp="1" noChangeAspect="1"/>
          </p:cNvPicPr>
          <p:nvPr>
            <p:ph idx="1"/>
          </p:nvPr>
        </p:nvPicPr>
        <p:blipFill>
          <a:blip r:embed="rId2"/>
          <a:stretch>
            <a:fillRect/>
          </a:stretch>
        </p:blipFill>
        <p:spPr>
          <a:xfrm rot="2826086">
            <a:off x="921760" y="2104279"/>
            <a:ext cx="3254362" cy="3239898"/>
          </a:xfrm>
        </p:spPr>
      </p:pic>
      <p:sp>
        <p:nvSpPr>
          <p:cNvPr id="3" name="Заголовок 2"/>
          <p:cNvSpPr>
            <a:spLocks noGrp="1"/>
          </p:cNvSpPr>
          <p:nvPr>
            <p:ph type="title"/>
          </p:nvPr>
        </p:nvSpPr>
        <p:spPr>
          <a:xfrm>
            <a:off x="642910" y="571480"/>
            <a:ext cx="8229600" cy="1143000"/>
          </a:xfrm>
        </p:spPr>
        <p:txBody>
          <a:bodyPr/>
          <a:lstStyle/>
          <a:p>
            <a:pPr algn="ctr"/>
            <a:r>
              <a:rPr lang="en-US" dirty="0" smtClean="0"/>
              <a:t>Thank you for attention !!)  </a:t>
            </a:r>
            <a:endParaRPr lang="ru-RU" dirty="0"/>
          </a:p>
        </p:txBody>
      </p:sp>
      <p:pic>
        <p:nvPicPr>
          <p:cNvPr id="5" name="Рисунок 4" descr="tips-belajar-bahasa-inggris.jpg"/>
          <p:cNvPicPr>
            <a:picLocks noChangeAspect="1"/>
          </p:cNvPicPr>
          <p:nvPr/>
        </p:nvPicPr>
        <p:blipFill>
          <a:blip r:embed="rId3"/>
          <a:stretch>
            <a:fillRect/>
          </a:stretch>
        </p:blipFill>
        <p:spPr>
          <a:xfrm>
            <a:off x="5286348" y="3000348"/>
            <a:ext cx="3857652" cy="38576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714356"/>
            <a:ext cx="8229600" cy="5507249"/>
          </a:xfrm>
        </p:spPr>
        <p:txBody>
          <a:bodyPr>
            <a:normAutofit/>
          </a:bodyPr>
          <a:lstStyle/>
          <a:p>
            <a:r>
              <a:rPr lang="en-US" dirty="0" smtClean="0">
                <a:solidFill>
                  <a:srgbClr val="FF0000"/>
                </a:solidFill>
              </a:rPr>
              <a:t>    375 </a:t>
            </a:r>
            <a:r>
              <a:rPr lang="en-US" dirty="0" smtClean="0">
                <a:solidFill>
                  <a:srgbClr val="FF0000"/>
                </a:solidFill>
              </a:rPr>
              <a:t>million people </a:t>
            </a:r>
            <a:r>
              <a:rPr lang="en-US" dirty="0" smtClean="0"/>
              <a:t>speak English </a:t>
            </a:r>
            <a:r>
              <a:rPr lang="en-US" dirty="0" smtClean="0">
                <a:solidFill>
                  <a:srgbClr val="002060"/>
                </a:solidFill>
              </a:rPr>
              <a:t>around the world</a:t>
            </a:r>
            <a:r>
              <a:rPr lang="en-US" dirty="0" smtClean="0"/>
              <a:t> and there are more than 50 English speaking countries, where English is either the official or the primary language. It is the third most common primary language in the world (behind Mandarin Chinese and Spanish). The English language, which evolved from a combination of </a:t>
            </a:r>
            <a:r>
              <a:rPr lang="en-US" dirty="0" smtClean="0">
                <a:solidFill>
                  <a:srgbClr val="002060"/>
                </a:solidFill>
              </a:rPr>
              <a:t>Old English </a:t>
            </a:r>
            <a:r>
              <a:rPr lang="en-US" dirty="0" smtClean="0"/>
              <a:t>and the </a:t>
            </a:r>
            <a:r>
              <a:rPr lang="en-US" dirty="0" smtClean="0">
                <a:solidFill>
                  <a:srgbClr val="002060"/>
                </a:solidFill>
              </a:rPr>
              <a:t>German Anglo-Saxon tongue</a:t>
            </a:r>
            <a:r>
              <a:rPr lang="en-US" dirty="0" smtClean="0"/>
              <a:t>, began to be commonly used around the 5th century.</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en-US" dirty="0" smtClean="0"/>
              <a:t>The countries with the highest populations of native English speakers are, in descending order: the </a:t>
            </a:r>
            <a:r>
              <a:rPr lang="en-US" dirty="0" smtClean="0">
                <a:hlinkClick r:id="rId2" tooltip="United States"/>
              </a:rPr>
              <a:t>United States</a:t>
            </a:r>
            <a:r>
              <a:rPr lang="en-US" dirty="0" smtClean="0"/>
              <a:t> (292 million</a:t>
            </a:r>
            <a:r>
              <a:rPr lang="en-US" dirty="0" smtClean="0"/>
              <a:t>),</a:t>
            </a:r>
            <a:r>
              <a:rPr lang="en-US" baseline="30000" dirty="0" smtClean="0"/>
              <a:t> </a:t>
            </a:r>
            <a:r>
              <a:rPr lang="en-US" dirty="0" smtClean="0"/>
              <a:t> the </a:t>
            </a:r>
            <a:r>
              <a:rPr lang="en-US" dirty="0" smtClean="0">
                <a:hlinkClick r:id="rId3" tooltip="United Kingdom"/>
              </a:rPr>
              <a:t>United Kingdom</a:t>
            </a:r>
            <a:r>
              <a:rPr lang="en-US" dirty="0" smtClean="0"/>
              <a:t> (61 million</a:t>
            </a:r>
            <a:r>
              <a:rPr lang="en-US" dirty="0" smtClean="0"/>
              <a:t>),</a:t>
            </a:r>
            <a:r>
              <a:rPr lang="en-US" baseline="30000" dirty="0" smtClean="0"/>
              <a:t> </a:t>
            </a:r>
            <a:r>
              <a:rPr lang="en-US" dirty="0" smtClean="0"/>
              <a:t> </a:t>
            </a:r>
            <a:r>
              <a:rPr lang="en-US" dirty="0" smtClean="0">
                <a:hlinkClick r:id="rId4" tooltip="Canada"/>
              </a:rPr>
              <a:t>Canada</a:t>
            </a:r>
            <a:r>
              <a:rPr lang="en-US" dirty="0" smtClean="0"/>
              <a:t> (18.2 million</a:t>
            </a:r>
            <a:r>
              <a:rPr lang="en-US" dirty="0" smtClean="0"/>
              <a:t>),</a:t>
            </a:r>
            <a:r>
              <a:rPr lang="en-US" dirty="0" smtClean="0"/>
              <a:t> </a:t>
            </a:r>
            <a:r>
              <a:rPr lang="en-US" dirty="0" smtClean="0">
                <a:hlinkClick r:id="rId5" tooltip="Australia"/>
              </a:rPr>
              <a:t>Australia</a:t>
            </a:r>
            <a:r>
              <a:rPr lang="en-US" dirty="0" smtClean="0"/>
              <a:t> (15.5 million</a:t>
            </a:r>
            <a:r>
              <a:rPr lang="en-US" dirty="0" smtClean="0"/>
              <a:t>),</a:t>
            </a:r>
            <a:r>
              <a:rPr lang="en-US" dirty="0" smtClean="0"/>
              <a:t> </a:t>
            </a:r>
            <a:r>
              <a:rPr lang="en-US" dirty="0" smtClean="0">
                <a:hlinkClick r:id="rId6" tooltip="Nigeria"/>
              </a:rPr>
              <a:t>Nigeria</a:t>
            </a:r>
            <a:r>
              <a:rPr lang="en-US" dirty="0" smtClean="0"/>
              <a:t> (4 million</a:t>
            </a:r>
            <a:r>
              <a:rPr lang="en-US" dirty="0" smtClean="0"/>
              <a:t>),</a:t>
            </a:r>
            <a:r>
              <a:rPr lang="en-US" dirty="0" smtClean="0"/>
              <a:t> </a:t>
            </a:r>
            <a:r>
              <a:rPr lang="en-US" dirty="0" smtClean="0">
                <a:hlinkClick r:id="rId7" tooltip="Ireland"/>
              </a:rPr>
              <a:t>Ireland</a:t>
            </a:r>
            <a:r>
              <a:rPr lang="en-US" dirty="0" smtClean="0"/>
              <a:t> (3.8 million</a:t>
            </a:r>
            <a:r>
              <a:rPr lang="en-US" dirty="0" smtClean="0"/>
              <a:t>),</a:t>
            </a:r>
            <a:r>
              <a:rPr lang="en-US" dirty="0" smtClean="0"/>
              <a:t> </a:t>
            </a:r>
            <a:r>
              <a:rPr lang="en-US" dirty="0" smtClean="0">
                <a:hlinkClick r:id="rId8" tooltip="South Africa"/>
              </a:rPr>
              <a:t>South Africa</a:t>
            </a:r>
            <a:r>
              <a:rPr lang="en-US" dirty="0" smtClean="0"/>
              <a:t>(3.7 million</a:t>
            </a:r>
            <a:r>
              <a:rPr lang="en-US" dirty="0" smtClean="0"/>
              <a:t>),</a:t>
            </a:r>
            <a:r>
              <a:rPr lang="en-US" dirty="0" smtClean="0"/>
              <a:t> and </a:t>
            </a:r>
            <a:r>
              <a:rPr lang="en-US" dirty="0" smtClean="0">
                <a:hlinkClick r:id="rId9" tooltip="New Zealand"/>
              </a:rPr>
              <a:t>New Zealand</a:t>
            </a:r>
            <a:r>
              <a:rPr lang="en-US" dirty="0" smtClean="0"/>
              <a:t> (3.6 million) in a 2006 </a:t>
            </a:r>
            <a:r>
              <a:rPr lang="en-US" dirty="0" smtClean="0"/>
              <a:t>Census</a:t>
            </a:r>
            <a:r>
              <a:rPr lang="uk-UA" dirty="0" smtClean="0"/>
              <a:t>.</a:t>
            </a:r>
            <a:endParaRPr lang="ru-RU" dirty="0"/>
          </a:p>
        </p:txBody>
      </p:sp>
      <p:sp>
        <p:nvSpPr>
          <p:cNvPr id="2" name="Заголовок 1"/>
          <p:cNvSpPr>
            <a:spLocks noGrp="1"/>
          </p:cNvSpPr>
          <p:nvPr>
            <p:ph type="title"/>
          </p:nvPr>
        </p:nvSpPr>
        <p:spPr/>
        <p:txBody>
          <a:bodyPr/>
          <a:lstStyle/>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r>
              <a:rPr lang="en-US" dirty="0" smtClean="0">
                <a:solidFill>
                  <a:srgbClr val="000000"/>
                </a:solidFill>
                <a:latin typeface="NSimSun" pitchFamily="49" charset="-122"/>
                <a:ea typeface="NSimSun" pitchFamily="49" charset="-122"/>
              </a:rPr>
              <a:t>The largest English speaking countries are located in North America--the United States and Canada. Although English and French are both the official languages in Canada, fully 85 percent of that country's population speaks English. In addition to the US and Canada, several Caribbean countries speak English. These are primarily the countries that were colonized by England, and include Antigua and Barbuda, the Bahamas, Barbados, Jamaica, Grenada, and the Turks and Caicos Islands. Bermuda, still a part of Great Britain, speaks primarily English as does the tiny, Central American country of Belize. </a:t>
            </a:r>
            <a:endParaRPr lang="ru-RU" dirty="0">
              <a:ea typeface="NSimSun" pitchFamily="49" charset="-122"/>
            </a:endParaRPr>
          </a:p>
        </p:txBody>
      </p:sp>
      <p:sp>
        <p:nvSpPr>
          <p:cNvPr id="2" name="Заголовок 1"/>
          <p:cNvSpPr>
            <a:spLocks noGrp="1"/>
          </p:cNvSpPr>
          <p:nvPr>
            <p:ph type="title"/>
          </p:nvPr>
        </p:nvSpPr>
        <p:spPr/>
        <p:txBody>
          <a:bodyPr>
            <a:normAutofit fontScale="90000"/>
          </a:bodyPr>
          <a:lstStyle/>
          <a:p>
            <a:r>
              <a:rPr lang="en-US" dirty="0" smtClean="0">
                <a:solidFill>
                  <a:srgbClr val="000000"/>
                </a:solidFill>
                <a:latin typeface="Verdana"/>
              </a:rPr>
              <a:t>English Speaking Countries in North America</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en-US" dirty="0" smtClean="0">
                <a:solidFill>
                  <a:srgbClr val="000000"/>
                </a:solidFill>
                <a:latin typeface="NSimSun" pitchFamily="49" charset="-122"/>
                <a:ea typeface="NSimSun" pitchFamily="49" charset="-122"/>
              </a:rPr>
              <a:t>The English language has its roots in northern Europe and so it is fitting that it is widely spoken there. More than 98 percent of the residents of the United Kingdom (England, Scotland, Northern Ireland, and Wales) speak English. In addition, English is the official language in the Republic of Ireland and the Isle of Man.</a:t>
            </a:r>
            <a:endParaRPr lang="ru-RU" dirty="0">
              <a:ea typeface="NSimSun" pitchFamily="49" charset="-122"/>
            </a:endParaRPr>
          </a:p>
        </p:txBody>
      </p:sp>
      <p:sp>
        <p:nvSpPr>
          <p:cNvPr id="2" name="Заголовок 1"/>
          <p:cNvSpPr>
            <a:spLocks noGrp="1"/>
          </p:cNvSpPr>
          <p:nvPr>
            <p:ph type="title"/>
          </p:nvPr>
        </p:nvSpPr>
        <p:spPr/>
        <p:txBody>
          <a:bodyPr>
            <a:normAutofit fontScale="90000"/>
          </a:bodyPr>
          <a:lstStyle/>
          <a:p>
            <a:r>
              <a:rPr lang="en-US" dirty="0" smtClean="0">
                <a:solidFill>
                  <a:srgbClr val="000000"/>
                </a:solidFill>
                <a:latin typeface="Verdana"/>
              </a:rPr>
              <a:t>English Speaking Countries in Europe</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r>
              <a:rPr lang="en-US" dirty="0" smtClean="0">
                <a:latin typeface="Dotum" pitchFamily="34" charset="-127"/>
                <a:ea typeface="Dotum" pitchFamily="34" charset="-127"/>
              </a:rPr>
              <a:t>The British Empire of the 19th and early 20th centuries as well as the popularity of American culture since World War II has brought the English language to all corners of the globe. It is rare spot where the population doesn't have at least a working understanding of the language. Major English speaking countries outside of Europe and North America include Australia, Nigeria, New Zealand, and South Africa. English is also the primary language in such diverse locales as Guam, Singapore, and the Philippines. Though only a minority of the people (12 percent) in India speak English, that still amounts to more than 125 millions persons in that densely-populated country.</a:t>
            </a:r>
            <a:endParaRPr lang="ru-RU" dirty="0">
              <a:latin typeface="Dotum" pitchFamily="34" charset="-127"/>
              <a:ea typeface="Dotum" pitchFamily="34" charset="-127"/>
            </a:endParaRPr>
          </a:p>
        </p:txBody>
      </p:sp>
      <p:sp>
        <p:nvSpPr>
          <p:cNvPr id="2" name="Заголовок 1"/>
          <p:cNvSpPr>
            <a:spLocks noGrp="1"/>
          </p:cNvSpPr>
          <p:nvPr>
            <p:ph type="title"/>
          </p:nvPr>
        </p:nvSpPr>
        <p:spPr/>
        <p:txBody>
          <a:bodyPr>
            <a:normAutofit fontScale="90000"/>
          </a:bodyPr>
          <a:lstStyle/>
          <a:p>
            <a:r>
              <a:rPr lang="en-US" dirty="0" smtClean="0">
                <a:solidFill>
                  <a:schemeClr val="tx1">
                    <a:lumMod val="85000"/>
                    <a:lumOff val="15000"/>
                  </a:schemeClr>
                </a:solidFill>
                <a:effectLst/>
                <a:latin typeface="Verdana"/>
              </a:rPr>
              <a:t>English Speaking Countries in the Rest of the World</a:t>
            </a:r>
            <a:endParaRPr lang="ru-RU" dirty="0">
              <a:solidFill>
                <a:schemeClr val="tx1">
                  <a:lumMod val="85000"/>
                  <a:lumOff val="15000"/>
                </a:schemeClr>
              </a:solidFill>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1143000"/>
          </a:xfrm>
        </p:spPr>
        <p:txBody>
          <a:bodyPr/>
          <a:lstStyle/>
          <a:p>
            <a:r>
              <a:rPr lang="en-US" dirty="0" smtClean="0"/>
              <a:t>British English history</a:t>
            </a:r>
            <a:endParaRPr lang="ru-RU" dirty="0"/>
          </a:p>
        </p:txBody>
      </p:sp>
      <p:sp>
        <p:nvSpPr>
          <p:cNvPr id="6" name="Скругленный прямоугольник 5"/>
          <p:cNvSpPr/>
          <p:nvPr/>
        </p:nvSpPr>
        <p:spPr>
          <a:xfrm>
            <a:off x="214282" y="2786058"/>
            <a:ext cx="1285884" cy="1428760"/>
          </a:xfrm>
          <a:prstGeom prst="roundRect">
            <a:avLst>
              <a:gd name="adj" fmla="val 12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The 4</a:t>
            </a:r>
            <a:r>
              <a:rPr lang="en-US" baseline="30000" dirty="0">
                <a:ln w="18415" cmpd="sng">
                  <a:solidFill>
                    <a:srgbClr val="FFFFFF"/>
                  </a:solidFill>
                  <a:prstDash val="solid"/>
                </a:ln>
                <a:solidFill>
                  <a:srgbClr val="FFFFFF"/>
                </a:solidFill>
                <a:effectLst>
                  <a:outerShdw blurRad="63500" dir="3600000" algn="tl" rotWithShape="0">
                    <a:srgbClr val="000000">
                      <a:alpha val="70000"/>
                    </a:srgbClr>
                  </a:outerShdw>
                </a:effectLst>
              </a:rPr>
              <a:t>th</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century </a:t>
            </a:r>
          </a:p>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Low German</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endParaRPr lang="ru-RU" dirty="0"/>
          </a:p>
        </p:txBody>
      </p:sp>
      <p:sp>
        <p:nvSpPr>
          <p:cNvPr id="7" name="Скругленный прямоугольник 6"/>
          <p:cNvSpPr/>
          <p:nvPr/>
        </p:nvSpPr>
        <p:spPr>
          <a:xfrm>
            <a:off x="2071670" y="3000372"/>
            <a:ext cx="1071570"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Anglo Saxon</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Скругленный прямоугольник 7"/>
          <p:cNvSpPr/>
          <p:nvPr/>
        </p:nvSpPr>
        <p:spPr>
          <a:xfrm>
            <a:off x="3714744" y="2928934"/>
            <a:ext cx="1285884"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Old English</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Скругленный прямоугольник 8"/>
          <p:cNvSpPr/>
          <p:nvPr/>
        </p:nvSpPr>
        <p:spPr>
          <a:xfrm>
            <a:off x="5572132" y="2857496"/>
            <a:ext cx="1143008"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Middle English</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 name="Скругленный прямоугольник 9"/>
          <p:cNvSpPr/>
          <p:nvPr/>
        </p:nvSpPr>
        <p:spPr>
          <a:xfrm>
            <a:off x="7286644" y="2857496"/>
            <a:ext cx="1428760"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Modern English</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Овал 10"/>
          <p:cNvSpPr/>
          <p:nvPr/>
        </p:nvSpPr>
        <p:spPr>
          <a:xfrm>
            <a:off x="1857356" y="1285860"/>
            <a:ext cx="1428760"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Church Latin </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Овал 11"/>
          <p:cNvSpPr/>
          <p:nvPr/>
        </p:nvSpPr>
        <p:spPr>
          <a:xfrm>
            <a:off x="3786182" y="1357298"/>
            <a:ext cx="1214446"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Old</a:t>
            </a:r>
            <a:r>
              <a:rPr lang="en-US" dirty="0"/>
              <a:t> </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Norse</a:t>
            </a:r>
            <a:endParaRPr lang="ru-RU" dirty="0"/>
          </a:p>
        </p:txBody>
      </p:sp>
      <p:sp>
        <p:nvSpPr>
          <p:cNvPr id="13" name="Овал 12"/>
          <p:cNvSpPr/>
          <p:nvPr/>
        </p:nvSpPr>
        <p:spPr>
          <a:xfrm>
            <a:off x="3643306" y="4714884"/>
            <a:ext cx="1428760"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Danish</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4" name="Овал 13"/>
          <p:cNvSpPr/>
          <p:nvPr/>
        </p:nvSpPr>
        <p:spPr>
          <a:xfrm>
            <a:off x="5357818" y="4786322"/>
            <a:ext cx="1571636"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Norman French</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5" name="Овал 14"/>
          <p:cNvSpPr/>
          <p:nvPr/>
        </p:nvSpPr>
        <p:spPr>
          <a:xfrm>
            <a:off x="7072330" y="857232"/>
            <a:ext cx="1714512"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Scientific Latin and Greek</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6" name="Овал 15"/>
          <p:cNvSpPr/>
          <p:nvPr/>
        </p:nvSpPr>
        <p:spPr>
          <a:xfrm>
            <a:off x="7143736" y="4714884"/>
            <a:ext cx="2000264"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Other Languages</a:t>
            </a:r>
            <a:endParaRPr lang="ru-R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7" name="Стрелка вправо 16"/>
          <p:cNvSpPr/>
          <p:nvPr/>
        </p:nvSpPr>
        <p:spPr>
          <a:xfrm>
            <a:off x="1571604" y="3286124"/>
            <a:ext cx="357190"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трелка вправо 17"/>
          <p:cNvSpPr/>
          <p:nvPr/>
        </p:nvSpPr>
        <p:spPr>
          <a:xfrm>
            <a:off x="3214678" y="3286124"/>
            <a:ext cx="357190"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трелка вправо 18"/>
          <p:cNvSpPr/>
          <p:nvPr/>
        </p:nvSpPr>
        <p:spPr>
          <a:xfrm>
            <a:off x="5072066" y="3286124"/>
            <a:ext cx="357190"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трелка вправо 20"/>
          <p:cNvSpPr/>
          <p:nvPr/>
        </p:nvSpPr>
        <p:spPr>
          <a:xfrm>
            <a:off x="6786578" y="3286124"/>
            <a:ext cx="357190"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низ 21"/>
          <p:cNvSpPr/>
          <p:nvPr/>
        </p:nvSpPr>
        <p:spPr>
          <a:xfrm>
            <a:off x="2428860" y="2500306"/>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трелка вниз 22"/>
          <p:cNvSpPr/>
          <p:nvPr/>
        </p:nvSpPr>
        <p:spPr>
          <a:xfrm>
            <a:off x="4214810" y="2428868"/>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трелка вниз 23"/>
          <p:cNvSpPr/>
          <p:nvPr/>
        </p:nvSpPr>
        <p:spPr>
          <a:xfrm>
            <a:off x="7786710" y="2357430"/>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Стрелка вверх 26"/>
          <p:cNvSpPr/>
          <p:nvPr/>
        </p:nvSpPr>
        <p:spPr>
          <a:xfrm>
            <a:off x="4214810" y="4143380"/>
            <a:ext cx="357190" cy="42862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Стрелка вверх 27"/>
          <p:cNvSpPr/>
          <p:nvPr/>
        </p:nvSpPr>
        <p:spPr>
          <a:xfrm>
            <a:off x="6000760" y="4143380"/>
            <a:ext cx="357190" cy="42862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Стрелка вверх 28"/>
          <p:cNvSpPr/>
          <p:nvPr/>
        </p:nvSpPr>
        <p:spPr>
          <a:xfrm>
            <a:off x="7858148" y="4071942"/>
            <a:ext cx="357190" cy="42862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158</TotalTime>
  <Words>482</Words>
  <Application>Microsoft Office PowerPoint</Application>
  <PresentationFormat>Экран (4:3)</PresentationFormat>
  <Paragraphs>30</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Открытая</vt:lpstr>
      <vt:lpstr>English in the World</vt:lpstr>
      <vt:lpstr>Слайд 2</vt:lpstr>
      <vt:lpstr>Слайд 3</vt:lpstr>
      <vt:lpstr>Слайд 4</vt:lpstr>
      <vt:lpstr>English Speaking Countries in North America</vt:lpstr>
      <vt:lpstr>English Speaking Countries in Europe</vt:lpstr>
      <vt:lpstr>Слайд 7</vt:lpstr>
      <vt:lpstr>English Speaking Countries in the Rest of the World</vt:lpstr>
      <vt:lpstr>British English history</vt:lpstr>
      <vt:lpstr>Some facts about English</vt:lpstr>
      <vt:lpstr>Слайд 11</vt:lpstr>
      <vt:lpstr>Слайд 12</vt:lpstr>
      <vt:lpstr>Thank you for attention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19</cp:revision>
  <dcterms:created xsi:type="dcterms:W3CDTF">2014-09-13T12:32:36Z</dcterms:created>
  <dcterms:modified xsi:type="dcterms:W3CDTF">2014-09-13T15:10:59Z</dcterms:modified>
</cp:coreProperties>
</file>