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8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3"/>
  </p:notesMasterIdLst>
  <p:handoutMasterIdLst>
    <p:handoutMasterId r:id="rId24"/>
  </p:handoutMasterIdLst>
  <p:sldIdLst>
    <p:sldId id="268" r:id="rId3"/>
    <p:sldId id="270" r:id="rId4"/>
    <p:sldId id="271" r:id="rId5"/>
    <p:sldId id="272" r:id="rId6"/>
    <p:sldId id="273" r:id="rId7"/>
    <p:sldId id="274" r:id="rId8"/>
    <p:sldId id="275" r:id="rId9"/>
    <p:sldId id="277" r:id="rId10"/>
    <p:sldId id="278" r:id="rId11"/>
    <p:sldId id="276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7" r:id="rId20"/>
    <p:sldId id="288" r:id="rId21"/>
    <p:sldId id="29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7" d="100"/>
          <a:sy n="57" d="100"/>
        </p:scale>
        <p:origin x="1236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зайнятість промисловості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40%</a:t>
                    </a:r>
                    <a:endParaRPr lang="en-US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20%</a:t>
                    </a:r>
                    <a:endParaRPr lang="en-US" dirty="0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промисловість</c:v>
                </c:pt>
                <c:pt idx="1">
                  <c:v>сіл.господ.</c:v>
                </c:pt>
                <c:pt idx="2">
                  <c:v>невиробнича               40%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0.13</c:v>
                </c:pt>
                <c:pt idx="1">
                  <c:v>0.2</c:v>
                </c:pt>
                <c:pt idx="2">
                  <c:v>0.4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F93605-0C0C-4258-9724-5F2F9BB3BC90}" type="datetimeFigureOut">
              <a:rPr lang="ru-RU" smtClean="0"/>
              <a:t>03.12.2014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FFE7F-C917-439A-8026-3D301EB5CC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27998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31B3D-E4E3-4A80-AB70-C5564C267266}" type="datetimeFigureOut">
              <a:rPr lang="ru-RU" smtClean="0"/>
              <a:t>03.12.2014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C0B30D-C07A-425B-A90C-BA7BEB19107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3190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6800" y="4245434"/>
            <a:ext cx="8686800" cy="1464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6800" y="5731795"/>
            <a:ext cx="8686800" cy="440405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ru-RU" smtClean="0"/>
              <a:t>03.12.2014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96400" y="457200"/>
            <a:ext cx="1828800" cy="5719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6800" y="457200"/>
            <a:ext cx="7955280" cy="5719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ru-RU" smtClean="0"/>
              <a:t>03.12.2014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ru-RU" smtClean="0"/>
              <a:t>03.12.2014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4242816"/>
            <a:ext cx="8686800" cy="146304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799" y="5733288"/>
            <a:ext cx="8686800" cy="4389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6800" y="1904999"/>
            <a:ext cx="4800600" cy="4271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24600" y="1904999"/>
            <a:ext cx="4800600" cy="4271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ru-RU" smtClean="0"/>
              <a:t>03.12.2014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772815"/>
            <a:ext cx="4800600" cy="73712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6800" y="2509937"/>
            <a:ext cx="4800600" cy="36622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24600" y="1772815"/>
            <a:ext cx="4800600" cy="73712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324600" y="2509937"/>
            <a:ext cx="4800600" cy="36622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ru-RU" smtClean="0"/>
              <a:t>03.12.2014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ru-RU" smtClean="0"/>
              <a:t>03.12.2014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ru-RU" smtClean="0"/>
              <a:t>03.12.2014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760" y="3090672"/>
            <a:ext cx="4663440" cy="18288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799" y="457200"/>
            <a:ext cx="5410201" cy="5715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ru-RU" smtClean="0"/>
              <a:t>03.12.2014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760" y="3093099"/>
            <a:ext cx="4663440" cy="18288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8000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457518"/>
            <a:ext cx="10058400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1"/>
            <a:ext cx="100584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06680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37CC0096-1860-4642-9CD2-0079EA5E7CD1}" type="datetimeFigureOut">
              <a:rPr lang="ru-RU" smtClean="0"/>
              <a:pPr/>
              <a:t>03.12.2014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422849" y="6400800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02792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5"/>
        </a:buClr>
        <a:buSzPct val="9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5"/>
        </a:buClr>
        <a:buSzPct val="9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4.m4a"/><Relationship Id="rId7" Type="http://schemas.openxmlformats.org/officeDocument/2006/relationships/image" Target="../media/image17.jpg"/><Relationship Id="rId2" Type="http://schemas.microsoft.com/office/2007/relationships/media" Target="../media/media14.m4a"/><Relationship Id="rId1" Type="http://schemas.openxmlformats.org/officeDocument/2006/relationships/tags" Target="../tags/tag11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5.m4a"/><Relationship Id="rId7" Type="http://schemas.openxmlformats.org/officeDocument/2006/relationships/image" Target="../media/image20.jpeg"/><Relationship Id="rId2" Type="http://schemas.microsoft.com/office/2007/relationships/media" Target="../media/media15.m4a"/><Relationship Id="rId1" Type="http://schemas.openxmlformats.org/officeDocument/2006/relationships/tags" Target="../tags/tag1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6.m4a"/><Relationship Id="rId7" Type="http://schemas.openxmlformats.org/officeDocument/2006/relationships/image" Target="../media/image23.jpeg"/><Relationship Id="rId2" Type="http://schemas.microsoft.com/office/2007/relationships/media" Target="../media/media16.m4a"/><Relationship Id="rId1" Type="http://schemas.openxmlformats.org/officeDocument/2006/relationships/tags" Target="../tags/tag13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4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8.m4a"/><Relationship Id="rId7" Type="http://schemas.openxmlformats.org/officeDocument/2006/relationships/image" Target="../media/image26.jpg"/><Relationship Id="rId2" Type="http://schemas.microsoft.com/office/2007/relationships/media" Target="../media/media18.m4a"/><Relationship Id="rId1" Type="http://schemas.openxmlformats.org/officeDocument/2006/relationships/tags" Target="../tags/tag1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6.xml"/><Relationship Id="rId6" Type="http://schemas.openxmlformats.org/officeDocument/2006/relationships/image" Target="../media/image4.png"/><Relationship Id="rId5" Type="http://schemas.openxmlformats.org/officeDocument/2006/relationships/image" Target="../media/image27.jp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7.xml"/><Relationship Id="rId6" Type="http://schemas.openxmlformats.org/officeDocument/2006/relationships/image" Target="../media/image4.png"/><Relationship Id="rId5" Type="http://schemas.openxmlformats.org/officeDocument/2006/relationships/image" Target="../media/image28.jpe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1.m4a"/><Relationship Id="rId7" Type="http://schemas.openxmlformats.org/officeDocument/2006/relationships/image" Target="../media/image31.jpg"/><Relationship Id="rId2" Type="http://schemas.microsoft.com/office/2007/relationships/media" Target="../media/media21.m4a"/><Relationship Id="rId1" Type="http://schemas.openxmlformats.org/officeDocument/2006/relationships/tags" Target="../tags/tag18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4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4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7.mp3"/><Relationship Id="rId7" Type="http://schemas.openxmlformats.org/officeDocument/2006/relationships/image" Target="../media/image4.png"/><Relationship Id="rId2" Type="http://schemas.microsoft.com/office/2007/relationships/media" Target="../media/media7.mp3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8.m4a"/><Relationship Id="rId4" Type="http://schemas.microsoft.com/office/2007/relationships/media" Target="../media/media8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chart" Target="../charts/chart1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chart" Target="../charts/chart2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0281" y="3653005"/>
            <a:ext cx="8686800" cy="193642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uk-UA" sz="9600" b="1" i="0" dirty="0" err="1" smtClean="0">
                <a:solidFill>
                  <a:schemeClr val="bg1"/>
                </a:solidFill>
                <a:effectLst>
                  <a:outerShdw blurRad="63500" algn="ctr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Япо</a:t>
            </a:r>
            <a:r>
              <a:rPr lang="ru-RU" sz="9600" b="1" dirty="0" smtClean="0">
                <a:effectLst>
                  <a:outerShdw blurRad="63500" algn="ctr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н</a:t>
            </a:r>
            <a:r>
              <a:rPr lang="uk-UA" sz="9600" b="1" dirty="0" err="1" smtClean="0">
                <a:effectLst>
                  <a:outerShdw blurRad="63500" algn="ctr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ія</a:t>
            </a:r>
            <a:r>
              <a:rPr lang="uk-UA" sz="9600" b="1" dirty="0" smtClean="0">
                <a:effectLst>
                  <a:outerShdw blurRad="63500" algn="ctr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   </a:t>
            </a:r>
            <a:r>
              <a:rPr lang="uk-UA" dirty="0" smtClean="0">
                <a:effectLst>
                  <a:outerShdw blurRad="63500" algn="ctr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( </a:t>
            </a:r>
            <a:r>
              <a:rPr lang="ja-JP" altLang="en-US" dirty="0">
                <a:effectLst>
                  <a:outerShdw blurRad="63500" algn="ctr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日</a:t>
            </a:r>
            <a:r>
              <a:rPr lang="ja-JP" altLang="en-US" dirty="0" smtClean="0">
                <a:effectLst>
                  <a:outerShdw blurRad="63500" algn="ctr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本</a:t>
            </a:r>
            <a:r>
              <a:rPr lang="uk-UA" altLang="ja-JP" dirty="0" smtClean="0">
                <a:effectLst>
                  <a:outerShdw blurRad="63500" algn="ctr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 )</a:t>
            </a:r>
            <a:endParaRPr lang="ru-RU" sz="4800" b="0" i="0" dirty="0">
              <a:solidFill>
                <a:schemeClr val="bg1"/>
              </a:solidFill>
              <a:effectLst>
                <a:outerShdw blurRad="63500" algn="ctr">
                  <a:prstClr val="black">
                    <a:alpha val="40000"/>
                  </a:prst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6" name="YAponskaya_muzyka-ABIKO_-_YAponskaya_muzyka_dlya_podnyatiya_nastroeniya_(xMusic.m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10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041">
        <p:diamond/>
      </p:transition>
    </mc:Choice>
    <mc:Fallback>
      <p:transition spd="slow" advTm="5041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8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hq-oboi.ru/photo/yaponiya_1280x10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152" y="0"/>
            <a:ext cx="12192000" cy="676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37904" y="1717878"/>
            <a:ext cx="835409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</a:rPr>
              <a:t>Загальна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</a:rPr>
              <a:t> характеристика </a:t>
            </a:r>
            <a:r>
              <a:rPr lang="ru-RU" sz="2800" b="1" dirty="0" err="1" smtClean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</a:rPr>
              <a:t>господарства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</a:rPr>
              <a:t>.</a:t>
            </a:r>
          </a:p>
          <a:p>
            <a:r>
              <a:rPr lang="ru-RU" sz="2400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 </a:t>
            </a:r>
            <a:r>
              <a:rPr lang="ru-RU" sz="2400" dirty="0" err="1" smtClean="0">
                <a:solidFill>
                  <a:srgbClr val="00B0F0"/>
                </a:solidFill>
                <a:latin typeface="Monotype Corsiva" panose="03010101010201010101" pitchFamily="66" charset="0"/>
              </a:rPr>
              <a:t>Японія</a:t>
            </a:r>
            <a:r>
              <a:rPr lang="ru-RU" sz="2400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 — </a:t>
            </a:r>
            <a:r>
              <a:rPr lang="ru-RU" sz="2400" dirty="0" err="1" smtClean="0">
                <a:solidFill>
                  <a:srgbClr val="00B0F0"/>
                </a:solidFill>
                <a:latin typeface="Monotype Corsiva" panose="03010101010201010101" pitchFamily="66" charset="0"/>
              </a:rPr>
              <a:t>найрозвинутіша</a:t>
            </a:r>
            <a:r>
              <a:rPr lang="ru-RU" sz="2400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 smtClean="0">
                <a:solidFill>
                  <a:srgbClr val="00B0F0"/>
                </a:solidFill>
                <a:latin typeface="Monotype Corsiva" panose="03010101010201010101" pitchFamily="66" charset="0"/>
              </a:rPr>
              <a:t>країна</a:t>
            </a:r>
            <a:r>
              <a:rPr lang="ru-RU" sz="2400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 smtClean="0">
                <a:solidFill>
                  <a:srgbClr val="00B0F0"/>
                </a:solidFill>
                <a:latin typeface="Monotype Corsiva" panose="03010101010201010101" pitchFamily="66" charset="0"/>
              </a:rPr>
              <a:t>Азії</a:t>
            </a:r>
            <a:r>
              <a:rPr lang="ru-RU" sz="2400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dirty="0" err="1" smtClean="0">
                <a:solidFill>
                  <a:srgbClr val="00B0F0"/>
                </a:solidFill>
                <a:latin typeface="Monotype Corsiva" panose="03010101010201010101" pitchFamily="66" charset="0"/>
              </a:rPr>
              <a:t>займає</a:t>
            </a:r>
            <a:r>
              <a:rPr lang="ru-RU" sz="2400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 друге </a:t>
            </a:r>
            <a:r>
              <a:rPr lang="ru-RU" sz="2400" dirty="0" err="1" smtClean="0">
                <a:solidFill>
                  <a:srgbClr val="00B0F0"/>
                </a:solidFill>
                <a:latin typeface="Monotype Corsiva" panose="03010101010201010101" pitchFamily="66" charset="0"/>
              </a:rPr>
              <a:t>місце</a:t>
            </a:r>
            <a:r>
              <a:rPr lang="ru-RU" sz="2400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 smtClean="0">
                <a:solidFill>
                  <a:srgbClr val="00B0F0"/>
                </a:solidFill>
                <a:latin typeface="Monotype Corsiva" panose="03010101010201010101" pitchFamily="66" charset="0"/>
              </a:rPr>
              <a:t>серед</a:t>
            </a:r>
            <a:r>
              <a:rPr lang="ru-RU" sz="2400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 smtClean="0">
                <a:solidFill>
                  <a:srgbClr val="00B0F0"/>
                </a:solidFill>
                <a:latin typeface="Monotype Corsiva" panose="03010101010201010101" pitchFamily="66" charset="0"/>
              </a:rPr>
              <a:t>розвинутих</a:t>
            </a:r>
            <a:r>
              <a:rPr lang="ru-RU" sz="2400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 smtClean="0">
                <a:solidFill>
                  <a:srgbClr val="00B0F0"/>
                </a:solidFill>
                <a:latin typeface="Monotype Corsiva" panose="03010101010201010101" pitchFamily="66" charset="0"/>
              </a:rPr>
              <a:t>країн</a:t>
            </a:r>
            <a:r>
              <a:rPr lang="ru-RU" sz="2400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 smtClean="0">
                <a:solidFill>
                  <a:srgbClr val="00B0F0"/>
                </a:solidFill>
                <a:latin typeface="Monotype Corsiva" panose="03010101010201010101" pitchFamily="66" charset="0"/>
              </a:rPr>
              <a:t>світу</a:t>
            </a:r>
            <a:r>
              <a:rPr lang="ru-RU" sz="2400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 smtClean="0">
                <a:solidFill>
                  <a:srgbClr val="00B0F0"/>
                </a:solidFill>
                <a:latin typeface="Monotype Corsiva" panose="03010101010201010101" pitchFamily="66" charset="0"/>
              </a:rPr>
              <a:t>після</a:t>
            </a:r>
            <a:r>
              <a:rPr lang="ru-RU" sz="2400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 США за </a:t>
            </a:r>
            <a:r>
              <a:rPr lang="ru-RU" sz="2400" dirty="0" err="1" smtClean="0">
                <a:solidFill>
                  <a:srgbClr val="00B0F0"/>
                </a:solidFill>
                <a:latin typeface="Monotype Corsiva" panose="03010101010201010101" pitchFamily="66" charset="0"/>
              </a:rPr>
              <a:t>економічним</a:t>
            </a:r>
            <a:r>
              <a:rPr lang="ru-RU" sz="2400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 smtClean="0">
                <a:solidFill>
                  <a:srgbClr val="00B0F0"/>
                </a:solidFill>
                <a:latin typeface="Monotype Corsiva" panose="03010101010201010101" pitchFamily="66" charset="0"/>
              </a:rPr>
              <a:t>розвитком</a:t>
            </a:r>
            <a:r>
              <a:rPr lang="ru-RU" sz="2400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 та </a:t>
            </a:r>
            <a:r>
              <a:rPr lang="ru-RU" sz="2400" dirty="0" err="1" smtClean="0">
                <a:solidFill>
                  <a:srgbClr val="00B0F0"/>
                </a:solidFill>
                <a:latin typeface="Monotype Corsiva" panose="03010101010201010101" pitchFamily="66" charset="0"/>
              </a:rPr>
              <a:t>третє</a:t>
            </a:r>
            <a:r>
              <a:rPr lang="ru-RU" sz="2400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 smtClean="0">
                <a:solidFill>
                  <a:srgbClr val="00B0F0"/>
                </a:solidFill>
                <a:latin typeface="Monotype Corsiva" panose="03010101010201010101" pitchFamily="66" charset="0"/>
              </a:rPr>
              <a:t>місце</a:t>
            </a:r>
            <a:r>
              <a:rPr lang="ru-RU" sz="2400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 за </a:t>
            </a:r>
            <a:r>
              <a:rPr lang="ru-RU" sz="2400" dirty="0" err="1" smtClean="0">
                <a:solidFill>
                  <a:srgbClr val="00B0F0"/>
                </a:solidFill>
                <a:latin typeface="Monotype Corsiva" panose="03010101010201010101" pitchFamily="66" charset="0"/>
              </a:rPr>
              <a:t>експортом</a:t>
            </a:r>
            <a:r>
              <a:rPr lang="ru-RU" sz="2400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 smtClean="0">
                <a:solidFill>
                  <a:srgbClr val="00B0F0"/>
                </a:solidFill>
                <a:latin typeface="Monotype Corsiva" panose="03010101010201010101" pitchFamily="66" charset="0"/>
              </a:rPr>
              <a:t>продукції</a:t>
            </a:r>
            <a:r>
              <a:rPr lang="ru-RU" sz="2400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 smtClean="0">
                <a:solidFill>
                  <a:srgbClr val="00B0F0"/>
                </a:solidFill>
                <a:latin typeface="Monotype Corsiva" panose="03010101010201010101" pitchFamily="66" charset="0"/>
              </a:rPr>
              <a:t>після</a:t>
            </a:r>
            <a:r>
              <a:rPr lang="ru-RU" sz="2400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 США і ФРН. </a:t>
            </a:r>
            <a:r>
              <a:rPr lang="ru-RU" sz="2400" dirty="0" err="1" smtClean="0">
                <a:solidFill>
                  <a:srgbClr val="00B0F0"/>
                </a:solidFill>
                <a:latin typeface="Monotype Corsiva" panose="03010101010201010101" pitchFamily="66" charset="0"/>
              </a:rPr>
              <a:t>Нарівні</a:t>
            </a:r>
            <a:r>
              <a:rPr lang="ru-RU" sz="2400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 smtClean="0">
                <a:solidFill>
                  <a:srgbClr val="00B0F0"/>
                </a:solidFill>
                <a:latin typeface="Monotype Corsiva" panose="03010101010201010101" pitchFamily="66" charset="0"/>
              </a:rPr>
              <a:t>із</a:t>
            </a:r>
            <a:r>
              <a:rPr lang="ru-RU" sz="2400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 США та </a:t>
            </a:r>
            <a:r>
              <a:rPr lang="ru-RU" sz="2400" dirty="0" err="1" smtClean="0">
                <a:solidFill>
                  <a:srgbClr val="00B0F0"/>
                </a:solidFill>
                <a:latin typeface="Monotype Corsiva" panose="03010101010201010101" pitchFamily="66" charset="0"/>
              </a:rPr>
              <a:t>Західною</a:t>
            </a:r>
            <a:r>
              <a:rPr lang="ru-RU" sz="2400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 smtClean="0">
                <a:solidFill>
                  <a:srgbClr val="00B0F0"/>
                </a:solidFill>
                <a:latin typeface="Monotype Corsiva" panose="03010101010201010101" pitchFamily="66" charset="0"/>
              </a:rPr>
              <a:t>Європою</a:t>
            </a:r>
            <a:r>
              <a:rPr lang="ru-RU" sz="2400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 smtClean="0">
                <a:solidFill>
                  <a:srgbClr val="00B0F0"/>
                </a:solidFill>
                <a:latin typeface="Monotype Corsiva" panose="03010101010201010101" pitchFamily="66" charset="0"/>
              </a:rPr>
              <a:t>країна</a:t>
            </a:r>
            <a:r>
              <a:rPr lang="ru-RU" sz="2400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 стала </a:t>
            </a:r>
            <a:r>
              <a:rPr lang="ru-RU" sz="2400" dirty="0" err="1" smtClean="0">
                <a:solidFill>
                  <a:srgbClr val="00B0F0"/>
                </a:solidFill>
                <a:latin typeface="Monotype Corsiva" panose="03010101010201010101" pitchFamily="66" charset="0"/>
              </a:rPr>
              <a:t>третім</a:t>
            </a:r>
            <a:r>
              <a:rPr lang="ru-RU" sz="2400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 центром </a:t>
            </a:r>
            <a:r>
              <a:rPr lang="ru-RU" sz="2400" dirty="0" err="1" smtClean="0">
                <a:solidFill>
                  <a:srgbClr val="00B0F0"/>
                </a:solidFill>
                <a:latin typeface="Monotype Corsiva" panose="03010101010201010101" pitchFamily="66" charset="0"/>
              </a:rPr>
              <a:t>економічного</a:t>
            </a:r>
            <a:r>
              <a:rPr lang="ru-RU" sz="2400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 smtClean="0">
                <a:solidFill>
                  <a:srgbClr val="00B0F0"/>
                </a:solidFill>
                <a:latin typeface="Monotype Corsiva" panose="03010101010201010101" pitchFamily="66" charset="0"/>
              </a:rPr>
              <a:t>суперництва</a:t>
            </a:r>
            <a:r>
              <a:rPr lang="ru-RU" sz="2400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 у </a:t>
            </a:r>
            <a:r>
              <a:rPr lang="ru-RU" sz="2400" dirty="0" err="1" smtClean="0">
                <a:solidFill>
                  <a:srgbClr val="00B0F0"/>
                </a:solidFill>
                <a:latin typeface="Monotype Corsiva" panose="03010101010201010101" pitchFamily="66" charset="0"/>
              </a:rPr>
              <a:t>світі</a:t>
            </a:r>
            <a:r>
              <a:rPr lang="ru-RU" sz="2400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.</a:t>
            </a:r>
          </a:p>
          <a:p>
            <a:r>
              <a:rPr lang="ru-RU" sz="2400" dirty="0" err="1" smtClean="0">
                <a:solidFill>
                  <a:srgbClr val="00B0F0"/>
                </a:solidFill>
                <a:latin typeface="Monotype Corsiva" panose="03010101010201010101" pitchFamily="66" charset="0"/>
              </a:rPr>
              <a:t>Головним</a:t>
            </a:r>
            <a:r>
              <a:rPr lang="ru-RU" sz="2400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структурним</a:t>
            </a:r>
            <a:r>
              <a:rPr lang="ru-RU" sz="2400" dirty="0">
                <a:solidFill>
                  <a:srgbClr val="00B0F0"/>
                </a:solidFill>
                <a:latin typeface="Monotype Corsiva" panose="03010101010201010101" pitchFamily="66" charset="0"/>
              </a:rPr>
              <a:t> фактором є наука і </a:t>
            </a:r>
            <a:r>
              <a:rPr lang="ru-RU" sz="24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освіта</a:t>
            </a:r>
            <a:r>
              <a:rPr lang="ru-RU" sz="2400" dirty="0">
                <a:solidFill>
                  <a:srgbClr val="00B0F0"/>
                </a:solidFill>
                <a:latin typeface="Monotype Corsiva" panose="03010101010201010101" pitchFamily="66" charset="0"/>
              </a:rPr>
              <a:t>, тому </a:t>
            </a:r>
            <a:r>
              <a:rPr lang="ru-RU" sz="24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їм</a:t>
            </a:r>
            <a:r>
              <a:rPr lang="ru-RU" sz="2400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приділяється</a:t>
            </a:r>
            <a:r>
              <a:rPr lang="ru-RU" sz="2400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особлива</a:t>
            </a:r>
            <a:r>
              <a:rPr lang="ru-RU" sz="2400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увага</a:t>
            </a:r>
            <a:r>
              <a:rPr lang="ru-RU" sz="2400" dirty="0">
                <a:solidFill>
                  <a:srgbClr val="00B0F0"/>
                </a:solidFill>
                <a:latin typeface="Monotype Corsiva" panose="03010101010201010101" pitchFamily="66" charset="0"/>
              </a:rPr>
              <a:t>.</a:t>
            </a:r>
            <a:endParaRPr lang="ru-RU" sz="2400" dirty="0"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28126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8112">
        <p15:prstTrans prst="drape"/>
      </p:transition>
    </mc:Choice>
    <mc:Fallback>
      <p:transition spd="slow" advTm="181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0404" y="357817"/>
            <a:ext cx="11951595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Сільське</a:t>
            </a:r>
            <a:r>
              <a:rPr lang="ru-RU" sz="2800" b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u="sng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господарство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Для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сільського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господарства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Японії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характерне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дрібне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землеволодіння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.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Найбільш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типовими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є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селянські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господарства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площею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близько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1 га.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Загальна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площа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сільськогосподарських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угідь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невелика – 6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млн.га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однак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значна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частина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посівних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площ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дає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по два, а в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деяких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районах – і по три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урожаї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на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рік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. У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галузевій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структурі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сільського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господарства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переважає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рослинництво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, основною культурою є рис.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Близько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78%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селянських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господарств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вирощують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тільки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рис</a:t>
            </a:r>
            <a:r>
              <a:rPr lang="ru-RU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. 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За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кількістю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і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потужністю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тракторів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на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одиницю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площі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Японія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займає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перше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місце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у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світі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.</a:t>
            </a:r>
            <a:b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Вирощують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рис на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усій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території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Японії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, за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винятком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півночі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о.Хоккайдо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переважно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на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поливних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землях.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Урожайність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рису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досягає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50 ц/га.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Валовий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збір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рису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сягає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10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млн.т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.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Крім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рису,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із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зернових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культур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вирощують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пшеницю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ячмінь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кукурудзу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, але у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незначній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кількості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.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Значного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поширення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в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Японії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набуло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овочівництво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, особливо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приміське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. З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технічних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культур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поширені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чай, тютюн,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цукровий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буряк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, на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півдні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– </a:t>
            </a:r>
            <a:r>
              <a:rPr lang="ru-RU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цукрова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тростина.</a:t>
            </a: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32745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27296">
        <p15:prstTrans prst="curtains"/>
      </p:transition>
    </mc:Choice>
    <mc:Fallback>
      <p:transition spd="slow" advTm="272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94446" y="-95906"/>
            <a:ext cx="12286446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chemeClr val="tx2"/>
                </a:solidFill>
                <a:latin typeface="Monotype Corsiva" panose="03010101010201010101" pitchFamily="66" charset="0"/>
              </a:rPr>
              <a:t>Транспорт</a:t>
            </a:r>
          </a:p>
          <a:p>
            <a:pPr algn="just"/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Острівне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положення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країни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в Тихому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океані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визначає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особливе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значення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розвитку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морського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торгового флоту і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цивільної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авіації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.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Морський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флот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відіграє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провідну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роль не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тільки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у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зовнішніх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, але й у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внутрішніх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перевезеннях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. У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країні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—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приблизно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1000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портів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і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якірних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стоянок. За тоннажем флоту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Японія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посідає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третє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місце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у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світі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. В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країні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понад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70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аеропортів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з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Постійними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рейсами,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найбільші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—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Токіо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, Осака,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Наріта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.</a:t>
            </a:r>
          </a:p>
          <a:p>
            <a:pPr algn="just"/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Гірські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хребти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ускладнюють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сухопутні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транспортні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зв'язки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всередині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країни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.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Зручний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гірський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прохід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,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відомий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під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назвою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Великий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рів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(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довжина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250 км),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перетинає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центральну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частину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о. Хонсю.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Уздовж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нього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прокладені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головні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шляхи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сполучення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,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які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зв'язують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Токіо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з портами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узбережжя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Японського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моря.</a:t>
            </a:r>
          </a:p>
          <a:p>
            <a:pPr algn="just"/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Автомобільний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транспорт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посідає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друге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місце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за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вантажообігом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. Дороги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мають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велику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кількість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інженерних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споруд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(мости,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тунелі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,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естакади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,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віадуки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).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Між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островами Хонсю і Хоккайдо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діє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підводний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морський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тунель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Сейкан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(54 км).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Споруджена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система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мостів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між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островами Хонсю і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Сікоку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.</a:t>
            </a:r>
          </a:p>
          <a:p>
            <a:pPr algn="just"/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Провідне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місце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у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перевезеннях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пасажирів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посідає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залізничний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транспорт.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Довжина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залізниць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—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понад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23 тис. км (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понад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10 тис. км —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електрифіковані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).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Діє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система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швидкісних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залізниць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Сінкансен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,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протяжністю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2000 км.</a:t>
            </a:r>
          </a:p>
          <a:p>
            <a:pPr algn="just"/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В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Японії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діє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космодром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Танегосіма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.</a:t>
            </a:r>
            <a:endParaRPr lang="ru-RU" sz="2000" b="1" i="0" dirty="0">
              <a:solidFill>
                <a:schemeClr val="tx2"/>
              </a:solidFill>
              <a:effectLst/>
              <a:latin typeface="Monotype Corsiva" panose="03010101010201010101" pitchFamily="66" charset="0"/>
            </a:endParaRPr>
          </a:p>
        </p:txBody>
      </p:sp>
      <p:pic>
        <p:nvPicPr>
          <p:cNvPr id="2050" name="Picture 2" descr="http://avtotravel.com/Portals/0/activeforums_Attach/%D0%A1%D0%BD%D0%B8%D0%BC%D0%BE%D0%BA_%D1%8D%D0%BA%D1%80%D0%B0%D0%BD%D0%B0_2012-02-11_%D0%B2_16.17.0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" y="4419779"/>
            <a:ext cx="3829319" cy="21183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data:image/jpeg;base64,/9j/4AAQSkZJRgABAQAAAQABAAD/2wCEAAkGBxQSEhUUEhQVFBUXFRUXFBUXFxcYFxUUFhQWGBQWFhUYHSggGBolHBcVITIhJSkrLi4uGB8zODMsNyktLisBCgoKDg0OGxAQGywkICQsLCwsLDQsLywsLCwsLywsLCwsLCwsLCwsLC0sLDQsLCwsLCwsLCwsLCwsLCwsLCwsLP/AABEIAMIBAwMBIgACEQEDEQH/xAAbAAABBQEBAAAAAAAAAAAAAAAAAQIDBAUGB//EAEcQAAEDAgQCBgcFBgQDCQAAAAEAAhEDIQQSMUEFURMiYXGRsQYUMkKBofAjUsHR4QcVM2KSskNTcsIWgvEkNEVUc4Ozw9L/xAAZAQADAQEBAAAAAAAAAAAAAAAAAQIDBAX/xAAuEQACAgAGAQEIAgIDAAAAAAAAAQIRAxITMUFRIVIiMmFxgZGh8EKx0fEEFDP/2gAMAwEAAhEDEQA/ALkIhOhLC9yziEATgEAJwRYxAEsJYSwnYBCIToRCLASEJ0IRY6EhCWEqLHQkJE5CLChIQlRCLChIRCVLCLChqSE+EkJiobCE6EiYqEhCVCLChqE5CLFQ1InQkhFhQ2EJ0JE7ChqIToSQixUMhCclTENhEJ0IAWBpQgCWEoCdCB0IlASwgIsdAlQlhFhQiEqEWMEIQlY6BCEIsKBKhCLChEqIU+FwrqjoaO87AcyUOSSthVkCRdAOBMgDO7NuREeH6qGtwdoIh5i9yBraPxWS/wCTDsvSkYqFoVOFkCxBPLSY5HdUCI1WscSMtmQ4tbiIhKhXZNCQkTkiLChEickTsVCQiEIRYqEhJCciE7EMhCdCEwEhEJyFz2XQJYQEIsYQlhCEWOhUJEJWOgQhCVjoEqEIsdAhCJTsVCoQ1sq1hsVTp39p/PZv6qZSrYdD8Hw5ziMzXAeE90rfpMFNpAAAF4HLt5lc9U4/ynsJ8/mVEeNmIg8ona2/M/iuecMSe5ccTDjsdBWxoFgeXz0H4qOrUN+UfP8AFZFHjU2MyTc6xf8AL8VOeLtk8rx+Hko0pLgrVi+SYPOkz+Hd2ptbCZtTPaBf4j8Vn0+IAvE6XntH4KxiOKARl5XH1qtMsk/BOaLXkrVcMW7SNiN1Cp/3sHTPVOnMHvaVWqYtp1Edov8AI6fNdEZS/kjFuPDHJFF603n5p7Hg6GVpYrTHJqckRYAiEIlK0FBCROSKrFQiEqEWFCIQhYWXQqEiEZiqFQkQlYUKlTUqLHQqEiEWAqRChqYgDtRdg2luTSoamIG11XqVSdfBMlWl2YyxOiR9YndRykLk3MrRi3Y+U3MkJRmTEPLk5oJ0ChBUra5GiTsarkA1w2KlY0DWQoHVioy9HlhaRPWIOigKOkSZk14E3YqAY0smFyC5MmyyzFu7D3qVuK5x8FQzozJNFqbRqMrg/qpJWPmKezEOH5Kchosbho1syQFVGY0b2VhtQHQyl5Raaew+ShNzISsodKSUJFkWOSISJWA5EpqEDHSllROqgalQuxY2CaTJckty3KhqYgDtVSpWJ3Ucq1Hsyli9E1SuSo8yaiVaMm2x0pEiEyRUJCUkoAUoSSkKYDpSSmpECHSmkoSIsKFSIQnYqCUkoTSUWFCymyhIixUOlElNzJJRYEmZDXxpZRFyJQMtjGO5hCqIS8FZpG6XDmkzBUHY47KF2JJ3Pl5LDIzd40TULxuon4to5nuBWY6p2/NNzqlAh474NB2N5BQurOOpPkqucIzfUKlFEPEb3LeHAL2g7uaNtyAoqdWwPYOSZh6sObETIidJmxPYo5iwEAWAGgA0A7Ec0K/BYz9nkjOq8olOhWWM6TpPq6gJCMydCsnzo6QKuXDn80mYJ0FlnOEZwq3SBJ0gSoLLWcJM4VbP3pDVCYWWukTTVVXpvqUhqjn5pCzFo1EnS/V1UNcJprhMMxcNRJnVI1+xIa6BZjQw7c5gW7yB+OvYjDPaT1gSI2I1Nh8JVXB4nKXGJhsgaCczYUmDxDnOAa0BpMENb8i49YjSxKznJ+So14E6T6skNVUnOvZML1pZnmLxqpRVWc6p2pG4kC+vj+HclmQJs0em7U01xz+azKmIvMETtp53UZrk80s6D2jW6dv0UqxXVjyKEtRB5Nh2L7E31v8AlXUYn0i4IQ3I00wKjHOPR1HZ2iczILpHepm+kXAjAFB2Y6DK/wA80aLHUl6Wb6a9SOSGJJ0aT4JDij91dxT4xwUPaG0HB5PUhpBzC9jnspq3FuD0iM2GMvJiWB0lok++Y1U6z9LHpr1I4H1o8vJIcUeR+S7xnpDwZz2sGGlzjAHRt7/vWThx3g+cM9U6xJAHRN1Gt80I1n0xaa9SOEw+KOZsi0ibjSb78pUbcUTcAwb67HRd1xHjfCmsLW4VzalRjujIpts6IBJD5bBITaXHuE02U2uwbiTTaRFNh0aBr0nmp1XmuuP8laay+8jiTXPLyUlWoQTtcjVdifSXhAIHqNTmIpUto36RJW9IuFBwa7AvdbMPsqOmlz0kHRVqvoWSPqRxfTHl5JDX7/l+a6rE+lvCmEA8Oc6b2pUjDZPJ8ZovFvjqmcC9IeGPbVecA4hoJ6zKDNAXZWsNSSTeLbJ6kquhrCT5OWOJ+pHkrHqmIiRQqlsTOR8RzmIhbuG9N+HBwe7h9YdQDom0aTmNe1xIe15c03BA0GnYuiwf7UsM5wa3DYsF1yXCmGiwJ6xqW7o8EnPE9I1hQ5kebNruO3zSnEu+iu9r8c4WHyeGFziHOzCjh3HXrS7PqSdErfSXhmn7sd7Gb+Bh9JjL7XtdiNZ9EvCXqPP+mPL5pOlPIeK9C/4l4bJA4YbBp/gYe+bYHNtvyS1PSjANc4DhbiW2ltCgQZE9UzfWEar6FpR7POxVJ0E/kBJ+SYa55L0celOCykjhTtcsdBSk21A3F4UQ9KMCf/CX6xfD0ucTEabo1pdD0o8y/B5506lpsc4FzQCAQDfn8F3WK9K8IxjSOEFxcCWtFCmS2wgPGXqme+yr8U9K8NWo9CMFjcK172F78PRpB0N+80tIc3rG0TayNSfQ1gx7OPyke1bTfn8E17TaMsHm9v52Xc1v2aUnUw/D4xzpGZpqhhBH/KGlvguE4vwOvh35ajRvDmmWm067fFNYiezJlhOO6FbXgOjWLiQdweXYpMDxGKokyCRJuLNPabCB81lU3G+mjvJLgwS9vf8Agolz8hxb8fMecU7YR3mZ+SjNZ26gLkoBN4MaTtN9/gVpmMiTP4p7MQQLR9d6gcDt+iAw/D67e5S2ilZM/EEmSL/W2ij6Y7eYUfR9o8lIKYjX8vGUrQvInSHsQpsVSDHFvduNCJG3IoRmQ8p2mP8ATOm0MNPh7buY5zXVKJIpT1gItmO3LdSs9PqEwOHCbzNSjsC46U3bA+C5SpwWvVLm5qDRTHXbTp0icoa13VaKxzmHiwNyY1Fsjj3CsTh3OLes3r5nOpMpnqgteS3O4RdwmbhcOc9Gj0dv7RqcwME0dmen+GGKB+0YTAwImCf4lMCACTf1aNAV5dg8BinjM1gMZR/CbILjAEGDMq07g2NZGak5sgAE4a3X6oBdENJmIJ3RnHR6TT9Ps+mBp/GtRHnhUH06cQcnD2PjUCrSMHlbC8l5vieC4xkgMbnBDIyURDnuDcutpzfNX8VhG0Glr3kub1XGmSxrtZMNHMmLjU81LxaBQOzxfpm6pRcHYGmxlSm5ucVWEtLmlrcobh2y6YESLnUKel6cPaGtOCwwOURNdoJsNvVZXAU+JUQ0OEhoIbq7VzHEA/0KscbSgOk3Lg32pluXTlYqdV3sVk+J6efTatBIwNCBMkVrDKYdf1SLEEKtX/aFWYcvqNJzvuNqS7+n1Tu8QvN6lek08zkbsbB7A477h6gxRwpMPzWAiJAAc0OjXSHQnqvoMnxPSqn7Q69yeHEFsey4bgEg/wDZxBgzB7+1Q8N9PcVTGX1AnMQW5nC8t0H2ZvDZXDOq0qRLGkgDLLbmQBLRcnm0qTEcRa2YJEGCQBcgwXE7nUXQ8Z8IMi7O4pftDxhqy7DNpsyRkflEOuS/MKeYiABEbz3SP/ahigP+6sMEizwZA94Q0WPwPYuCqYhrqmTXr5C4+0CH5bHvTKGIpONNocblotpJgbn89lOtLoeRdnfs/aXiXDMMNT7Q6o8Re3szM9ifhv2hYl7c3QUGXPVdWxE2MTaRHxXnVLiDDIlwBa4nqj3Wl/3v5e1JheKUnS2Xg5XGS0AQxpeZh9zZ3yRqT6DIj0p/p9iGx9lh7iSekxBAIncX0APP5Jo/aDW+5hd//Mu81503EtLcxc4ht4Le0Ag9aIgqNuOpZahFwACYbBu5rZ9rmULFn0LLE9Ib+0SsTAp4XeepXOmvvJg/aPXOlLBk/wDpVTEayc9l5thMfTLHvaHjKWNk8nB5kdY36vzVipiGdGTJAD26bl7XkO116hS1Jp0PLE9Ed+0Cu7/DwRvH8KpO9gS/WxVX/jrFPABo4MAkHqtguLSS0GavsktANr5jpqOF/eIDQQXQXObt7oYb/wBSi9ep5WuIdLi8fFsTv/N8ghYk+QcYnY1vTrFPzkswrC1hcA3o8t3MBk+sEWaSQJEfJYmM4tiaoL3OYJs6MhsDAyhr3a38Astlajmn7RxeySM0AAVHNMCbHqG45KWvjaTYaAdGuj70gax3lU8aS2QnBNeQpOGUkkTcAyRG0ETHjzWtg2YQNBc7rgcz7W3VG0rnMVjqLTlLX2IPYSQHDftTq2IpBwYGn+KGk22dl+GiHiYjEsOKOootwLJ602EyT8rH5KUOwWQ9UZcwcYc+bNdeAJ7PiuQ4diWPdBa6wedfusLrnbRWcNjaTo1a0OaHPmcoe8BziBeBIMcgp1MSx5I9G8MTgBGZpBvb7Q/gkdVwGoDuetXSY0iNbLmOPYdnSNZQqOe0Pc3pG5gHjLTdIaYOtR2v3VqUuFUS1xbUxHVbIJqm1yLx2jktLl2S1HybDsXgm2LNgdHe83MNuRVbF+qOc0Na4dYg2f7sEhMwvo1SflNSvVbOo6V1gKhb1ne7ZuaINiFl+lvBBQo06tCrVdJOdpeSWCXAF1+r7uxkOBlKMm3Vg4qtjo31cGYLmSSGmS0zBaMu3KELzviD3lzYqOH2VD3nf5FOUKssuyW49HdMxQjD1Wuir0gc8ltNwpPE9dvVFiY566Kt6ScXNeoaj3F7soDXFjA5rQ4uYwlrQCROvaVkhmXVtU7QGu33B8FpYbCtLdH30Lm3E3sIjxC5JT7NY0UDxapTAItlLSMoYCHNIIdoJIK1MZ6YV8Q3LUdUc2Qcrm04JDgWnS12tI1iFCcMCCMpPaaRNt7SL3SU+G29p+m1EC3KJKnVXIezsaz+M0gZp53AkOBeGznGlxa1r9isYngjcSwltXLDQHCJvHORMhcxisM9hDadOq8TrkgfIW3T20nAZhQrknm2CP070ZluGZJl4eh4dTyCrOYh2YAW6MVQB8Q4qPE+h+UdH0sCm5/WMCzslzy0UQ6Rh6tCtec0DntYfUptOk+o6H4evB94g/OQjUff9FZovgdU9F8+Vwqe7TaYg+zRY2fAH4hTVfQ1rnEl9oa3b3BlnwZPxUtPhTR/hVfiB2WjKpv3aCR9nVgbDLB7PZ0sp1/iUvkU8T6Ksqk1HVIGkWAIbDbp9X0ZY65qtAcc0SNXOzRfvVroToKNaAc0jKJPwvEWhSvw5Ijoag+LeYP4fNS8bb2v6H46M2pwqjTrl/TC9Qv+Jdmju/NNwPotRltRtUuLXMc0ZhqHtgAAXWgcI7OT0NQgtg9ZsaR3z8VWazFAwMObGQc7RB617G1j4gI1fN5vygbS4IqPo1h2XNaJDxGYbgsM25Ep9P0Xw7S4ipMBzfaF2vYWk+DirmMp13Bx6GS4gkueNo7R5qF2BqOAJw5DgCJ6QCxMxAdFvxTWMvV+SW10O/4bwwEdKTn6rus2wJabRpoFDS9GcM0ECoYcQ09caZs2ve1qn9TrhsCg0mQbvBHzKrPwGIEf9naTeXZ/l7aesns/yD8cErOAUI6LpBlcWkw4bZ4BPj4hNPA8OW5H1RlLmkw68MzAX2s4qYcNfH8ATYWqnylNZgHtmKDR3vBjxco1l3+SrvgrnhWFENNXqggzJMF1nf2Mt3ptDgtCocjS6z3ZAM0kOHmcrfmrp4c6LUmTzzbbe8nijiATlYAIIAFUxBvduaNd01ir1DuuDMxHCcOwtDi9rmBzdHa5nug/FxS1+FYU9Z1S+UAe1bKAACArlHhNRsfZU/i8k66yXSdU8cNqAn7Kl8HkfPMlrL1C87UUKvDcE4kkuO09eCBAbp2BQ4zD4Rjw/K57nEPlrjlnNMxPyhaxwT4vSonn9o780lTBFzi40aJdu4vk2AAm/KE9ddv7itrgoMwOFDS8Ne0uDgRJmHAtM8uqTdUTg2wRSpENIAdmLiDBB3PYCtylgXM0pUASIcQ4ie+D32U3q9Ye5SGvvSfmeSNdd/kafwOWOCf1Wim6Q+ZiBsDJ+Db9iuYCm9pg2Fx8dY/FbrqdeP8ADn/UB8031audC3bQi/1ZN49hlRDxDiQd/Dw5Y4Oble1wc4tAMzmgMExpJsqVZrahIqte4O1ALGzlIIu0EEXWl6niN8nbceZTHYWvtk7bhJY0eKHV7mRV4awx1XgBrWgToGtDRtyCFrep1/vM/qH5IVf9n4hoR7Lxrgb1Pn+ScK4v7Z8fyVFhqOEisSLTzBGvddRmlVm9YgdkfiuNx4b/AH7GDlXJp9K02ipy97kOSjIZ92raTq7ZU6bHj/Gdym2m1kOY/wDzSlXx/sWdF9sT7NWb65/l4J3Sg6sqD+vSFTpYR7iB0z5kRHJFOm43FapBJHWN9XI+NjzeLLDsh9plQz2PEXtvupG02wYpVD/X+ajo4B7hJqvgGXGT2bfKE/Fgvd7bmHvjq7H5pfUpXlzD4gCKTz2S781JSbExScPidQSOapeqvMAVHk6RO94+Ois8UwfR06YL3HrOLyDv+QEj5pJX4scbabXBMQZ/hOPxNztvZGUXPRmecnw1WazhwLS7pHm9usb2SHAD7ztdSSbHn4jwQ4rslzo1QdujdGk3i3xUjSInKf08VjDANGjnazr4fXYh2BbbrO8Ta6lxj2TqGoajTbJPeW//AKT5/lsf5mzyO/Z81mYHgwLgW5jEFxJ0iPM7BScS4SxrzJJzDMDoSD5m48Qqyx4f79y05Zc1F4czS5T1m7x/Nz80gj3qY/qbv8Vkfu9gOh+jbt5JGcLp7SRt4JZY9/v3I1TWBBn7Nmupc3S3al6v+W3+pnK2/f4LMdw1o1nyiZJnxVjE8KphtO3tMJnne3xEIaXf79ylOTvxsXGuZeWNHxb8d0x1WmPdZPe365rM/d1PSJ/OP0CDgKci0+Gh7UZY9v8AfqTqs0xiG2AayTMDM2TfaOzzTamJEHqUzEz1m6ibHwT+CcHYHdLBhmaO05YsfiCquO4dSY/LEmJd3n8E8sf3/Zq8yhnLAqNvLKe4s5s9nl5JHVmakUxYnUcxyWeMFS+79c1GcBTn2dDt33HmjLH9/wBmWqaPrTI0pa8xe4nzPgU4VLTlpRcAyDp/1WaMDTMQ2OybzoPNbeJ4W04emC2C3M4j+UnztMoyx4NINzuuCn0zdhS0tfbl5pRVadRS757O5Z4wbLQOe+sEfko/UmQRlG+87R+qeWJlqmqMUzlTjvHPRP6ZukU9txpP6LOHD2wDkF735T+nzUTcIzRojs7Y+aWWIaj5NjOzkzx/RCqN4BNycpO0kQhLJHs1UcT0mPWw7qDGVDLmv9obB8Tbna/il9ZBNtx32j5KZ+Ic9uV0ZZBAHukedieWijbgQAQMwBvAJgDkJNr/AILtcYvfciahJ2BxgBiCLA6fXYo/X26EXF/+v1upjgWbtJJkzJ17L6afUrd4XwVjus5jWtI7OuJm/wDLZQ4wQo4WZ0hjM1KlTqRGZ4JMTlbImey3zWZjXluIdSYAc/8ADuNfeNzAGnzXScYAe0s2g5RpYd1txzXDcUcWEgC7SDTeQJggnUifygJYMVI68TDio5eDtWuaMmHaZMF73Xi5vFu2PyUHHMIXVKTg7I0N63VkjbbW8BZXA+JkA1HDrFsONpEyRM87laNTiLixgytc4ANcSRcSR3aEiN01DLIblDJQcOIY/UOeCQf5QTr4A+MLR4jhDVY6lmLXEZqT4tIb49ttieS5fEYGXB4cQQIzXmZtPZr4jktrhTKgAfVqudTYCLgAOJuAO6NQhwjHymThTXuJDmcOLKTafvG73A+y7k2fdn654OLrmkYeIvqS2+uxM8vFdRSxGYBwM5nASbWMAx4nwKw+N0C55e6HUxLXsMEhzXGXD5DuBlTCKk/aDHwotWjJ/fDdhUNpEMcdDBcIFx+S0cIKlRwa1rp2m0Dmewc1aw9RmrWgg6ERpaRorlLFuAhrQJsdLx37fJOUI8I5o4UOWNxmL6CjkYM7hIcZsXfC4GoG0tV3jmB6an9mftKQabC2lgRPKQR2BY7qOZ5qSCbBuYA6ZoIGma7r9quUsY9j3EOvBBkWNzAPcllqqOrUhly8GH6w8yC0gt9oSLXmLefctjgmHeXZ6jcrRoNydoHIGFEzhfTVcwLsxFzpIsRNr38lv45wo0rcvidyexLFUV4iRg4MbzPgyG4CpVrag0ySSZFgHXBv7Vleq1hndTJ6oaGsbOkE3jab96zA17GCsDBbncWx7V7HvA0VzDAV+k1EsYQdHAuzBpuDBty5Iycm0YxTdcmXjcM9joDZ62UXFzFhJ07zrKMDh6lUmJa0GHOMRI90Xkn5dq2XODxlHUc0kOFzYyBHMSPoKp687KWtygC1jJBgC4+M+CMqfBzvAgpXwauFaXAtaMtJoZlOpOUuJv22KyeN4M1Xms2WlliGiQ4akEE3Wu+oaLGse4dtokzoB9aKhiahFRrZjPYWPtkWUR8StHbNJxynPxUEDLsSBIFmiTvyHxTGuquDSG+0CWjchs5lqYvDVWOu8sa+b5ZgDYTaYvdRCg4tu+oWk5QLCGGZ017yt8kdzg0Yp0yTh9MM+0rubaDlBkyTYGO3aVpVscemDj7AYQ4ATq4eUad6x6nC6cvsTEQSdrRF+Xkn0cGWS0PcREwQCG9k7ctSlkR0RcYKoj+McMNM56IzUn9bc5ZMl3V2vKyulePdECx6zbF0ETfX9Ft0SQA1r+pBgbN7ANhb4XUvDOCUjNVzG65haeuCPwQ1GrkYvCU5eEVOK1iykyGmSwSDrECQNt0/gGFLh0j2EWBYLE31JjQAQIO6l4nUNSq0Ajq+0AJOoy32uStSlipFyBlaJ0AnuHis69n4m2lFzzPgZUotm8zAmD2BIpBUebjfsH5ISpm9nIitTOh62veJi/iFKcVTAiTFiPiMvLu8AVyNLFuBaDtlB036wHb7XyUtes5xM76k7xBMA6XnwXW4UzzfZs7Cm8HaTFwdCNZyzHIrXrcTDWwXAmY+Owa0bWAvovO6GOeyTFiA2dbAEESe0yrYxzrPc02aR3xae/S6zlA0hixhZ0nHawpvo1x1mtOV3aHlocBzFvLVScb4WyuxrmOhzRmPIg6C8AHQrDqY17mAEyYAi0Ej3R4BT4LHPawtvDTf+YZSPOPFSpZaa4LljRZJw7Dta4kPPslrgYIcIuOwi+m6lfgmn3ngNvrsDOg7Yie1ZL3HWdpkSJAtcc7KRmKdkAm8Rqdv081Tn5MXJbHQYPAUxD6jnEOkhpcZeBNzezfFXq2KY5hGUZILQBYa+7GgET2rjH1yJIJsWho0EGzQB4roaTMgYHaMYXO11dt4E+IU0mbYOIvKQ7hWNBApTAbmBvcAwWi+up+a0aVWkZ60FznE7C0mP1Wdg8MwE1SLlrSNdIzGfksniNSclQEZXG7SYLTAMxyM+aeVN+DXM0rZI8HD1S2TUYesAdcs2n+b8lZPFKdpOsaA5gD5gAFZZxTn05ABaJknYjUT3fqoRjHNgkakTzAzQQO9W5KW+5x5k9jfo8Va57g33YAsb2M66dynwJ6XKKbXvBNzliNbucY7FktrPDspMtcR3gx1SStWlxktBblMWFue57STPcs3NV4KhKPLOhwtFlFuYkE++RNv5WzvYfFc3xziBrPyUwTlgxMSDyM/UqXFcVLm5I2J222t3rI4VUy1atRwJc5oDByBO/bYKItK2zd48KpbHS+i81qc1MrXAZXAc2gA2PMQeVyVQxNB2Fe/XoyeoRqbTkPKJIHeqHDsa5ri4XbLXOHZo5alLija4yEG8lxIAgR+o8E06kw1YyVck1Jga11Q+24WM2i8SYmL68gqfCqdMtbUOXO0RE+y4S3MbxPVt8CpcTVOUxGmgsMmniudxFUMe5knrNBAB39kkGLSFoo3Y5Tym/WeC7M5xtcRsImY+tVn8SxL69N7mv6zJdTbAsWQ8TeSTHyVivSDqDBTBzEXcXSAzMIi0kzHgs0PyFzYkzBcNpBIPd+aIpLyxTxKrpnXcMxzMRRY8XDxDgQOq7u7wQqOOaKdSHEC0tJsCNLHnMLD4HiHUszQekDyT2C867afUqbGUDiXZaxcQyC2dL3It4JJRi30KWKpL4l91aGNl46xhpkRzkH8krq7M0OeBI3Np7dwsapgaRMFoI2uRsOzsIVzCYSg2GVA0MbcExJk6eG6eeJkp2zTwFHpsvRkZQeseWlz+q26zw1oaO/v3122WFhOMS/KIa0SYAgdmm2ninYbjLS8h2gF7akwefYsZPMzeGLBLfcoYCqHVnBsjL1XNOoI0dmm4NyruEpdZzLkhwI3kOkDtg3CyOFuaMVVIjLeDzOnhHmVZqYw5sw1Do+B1HarluJYsaVmscTUFsrh2Q4R8IQqY9Iot2DUSfGUKK+A9eHZxxaIFveH+0eSl4i0Q6w9kn4yUIWj95HAtyEj7L6+8Fco6AdpSoUz2+pDH1x7H+pv9isDV3+ofgkQspbDHPaMunuO81AwdVv1sEISWwmOwVze/W3/AOVXy49CTN4F/FCFfZcNmarPZb/pH9pXNuuxs36h17IhKhb4R3vZEHDT9jGxfUkc+sVK/b695CFjL338zznuWMR7Q7/9pUjHXd3jzckQseCFsM+99blRU9R/qP4oQqAfwr+F8D/8ZV3hlmGOZ80iFa95m0NxcWeo3uHmFVxzRnZbc/2hCFtw/kW9mamD9gf6R/cFl4z2/wD2x/fHkhCP4M1xP/P6DvRpoDG22Z/uWhizcd58ihCj+bHhbP5mQ4dUfH/7FncXP4f7kISh7xxvf6lyv7Le8JlXU95/uAQhSiSXGiM8cvwalq+14+SEJcIfAr/wHkEIQhAf/9k="/>
          <p:cNvSpPr>
            <a:spLocks noChangeAspect="1" noChangeArrowheads="1"/>
          </p:cNvSpPr>
          <p:nvPr/>
        </p:nvSpPr>
        <p:spPr bwMode="auto">
          <a:xfrm>
            <a:off x="0" y="-3048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data:image/jpeg;base64,/9j/4AAQSkZJRgABAQAAAQABAAD/2wCEAAkGBxQSEhUUEhQVFBUXFRUXFBUXFxcYFxUUFhQWGBQWFhUYHSggGBolHBcVITIhJSkrLi4uGB8zODMsNyktLisBCgoKDg0OGxAQGywkICQsLCwsLDQsLywsLCwsLywsLCwsLCwsLCwsLC0sLDQsLCwsLCwsLCwsLCwsLCwsLCwsLP/AABEIAMIBAwMBIgACEQEDEQH/xAAbAAABBQEBAAAAAAAAAAAAAAAAAQIDBAUGB//EAEcQAAEDAgQCBgcFBgQDCQAAAAEAAhEDIQQSMUEFURMiYXGRsQYUMkKBofAjUsHR4QcVM2KSskNTcsIWgvEkNEVUc4Ozw9L/xAAZAQADAQEBAAAAAAAAAAAAAAAAAQIDBAX/xAAuEQACAgAGAQEIAgIDAAAAAAAAAQIRAxITMUFRIVIiMmFxgZGh8EKx0fEEFDP/2gAMAwEAAhEDEQA/ALkIhOhLC9yziEATgEAJwRYxAEsJYSwnYBCIToRCLASEJ0IRY6EhCWEqLHQkJE5CLChIQlRCLChIRCVLCLChqSE+EkJiobCE6EiYqEhCVCLChqE5CLFQ1InQkhFhQ2EJ0JE7ChqIToSQixUMhCclTENhEJ0IAWBpQgCWEoCdCB0IlASwgIsdAlQlhFhQiEqEWMEIQlY6BCEIsKBKhCLChEqIU+FwrqjoaO87AcyUOSSthVkCRdAOBMgDO7NuREeH6qGtwdoIh5i9yBraPxWS/wCTDsvSkYqFoVOFkCxBPLSY5HdUCI1WscSMtmQ4tbiIhKhXZNCQkTkiLChEickTsVCQiEIRYqEhJCciE7EMhCdCEwEhEJyFz2XQJYQEIsYQlhCEWOhUJEJWOgQhCVjoEqEIsdAhCJTsVCoQ1sq1hsVTp39p/PZv6qZSrYdD8Hw5ziMzXAeE90rfpMFNpAAAF4HLt5lc9U4/ynsJ8/mVEeNmIg8ona2/M/iuecMSe5ccTDjsdBWxoFgeXz0H4qOrUN+UfP8AFZFHjU2MyTc6xf8AL8VOeLtk8rx+Hko0pLgrVi+SYPOkz+Hd2ptbCZtTPaBf4j8Vn0+IAvE6XntH4KxiOKARl5XH1qtMsk/BOaLXkrVcMW7SNiN1Cp/3sHTPVOnMHvaVWqYtp1Edov8AI6fNdEZS/kjFuPDHJFF603n5p7Hg6GVpYrTHJqckRYAiEIlK0FBCROSKrFQiEqEWFCIQhYWXQqEiEZiqFQkQlYUKlTUqLHQqEiEWAqRChqYgDtRdg2luTSoamIG11XqVSdfBMlWl2YyxOiR9YndRykLk3MrRi3Y+U3MkJRmTEPLk5oJ0ChBUra5GiTsarkA1w2KlY0DWQoHVioy9HlhaRPWIOigKOkSZk14E3YqAY0smFyC5MmyyzFu7D3qVuK5x8FQzozJNFqbRqMrg/qpJWPmKezEOH5Kchosbho1syQFVGY0b2VhtQHQyl5Raaew+ShNzISsodKSUJFkWOSISJWA5EpqEDHSllROqgalQuxY2CaTJckty3KhqYgDtVSpWJ3Ucq1Hsyli9E1SuSo8yaiVaMm2x0pEiEyRUJCUkoAUoSSkKYDpSSmpECHSmkoSIsKFSIQnYqCUkoTSUWFCymyhIixUOlElNzJJRYEmZDXxpZRFyJQMtjGO5hCqIS8FZpG6XDmkzBUHY47KF2JJ3Pl5LDIzd40TULxuon4to5nuBWY6p2/NNzqlAh474NB2N5BQurOOpPkqucIzfUKlFEPEb3LeHAL2g7uaNtyAoqdWwPYOSZh6sObETIidJmxPYo5iwEAWAGgA0A7Ec0K/BYz9nkjOq8olOhWWM6TpPq6gJCMydCsnzo6QKuXDn80mYJ0FlnOEZwq3SBJ0gSoLLWcJM4VbP3pDVCYWWukTTVVXpvqUhqjn5pCzFo1EnS/V1UNcJprhMMxcNRJnVI1+xIa6BZjQw7c5gW7yB+OvYjDPaT1gSI2I1Nh8JVXB4nKXGJhsgaCczYUmDxDnOAa0BpMENb8i49YjSxKznJ+So14E6T6skNVUnOvZML1pZnmLxqpRVWc6p2pG4kC+vj+HclmQJs0em7U01xz+azKmIvMETtp53UZrk80s6D2jW6dv0UqxXVjyKEtRB5Nh2L7E31v8AlXUYn0i4IQ3I00wKjHOPR1HZ2iczILpHepm+kXAjAFB2Y6DK/wA80aLHUl6Wb6a9SOSGJJ0aT4JDij91dxT4xwUPaG0HB5PUhpBzC9jnspq3FuD0iM2GMvJiWB0lok++Y1U6z9LHpr1I4H1o8vJIcUeR+S7xnpDwZz2sGGlzjAHRt7/vWThx3g+cM9U6xJAHRN1Gt80I1n0xaa9SOEw+KOZsi0ibjSb78pUbcUTcAwb67HRd1xHjfCmsLW4VzalRjujIpts6IBJD5bBITaXHuE02U2uwbiTTaRFNh0aBr0nmp1XmuuP8laay+8jiTXPLyUlWoQTtcjVdifSXhAIHqNTmIpUto36RJW9IuFBwa7AvdbMPsqOmlz0kHRVqvoWSPqRxfTHl5JDX7/l+a6rE+lvCmEA8Oc6b2pUjDZPJ8ZovFvjqmcC9IeGPbVecA4hoJ6zKDNAXZWsNSSTeLbJ6kquhrCT5OWOJ+pHkrHqmIiRQqlsTOR8RzmIhbuG9N+HBwe7h9YdQDom0aTmNe1xIe15c03BA0GnYuiwf7UsM5wa3DYsF1yXCmGiwJ6xqW7o8EnPE9I1hQ5kebNruO3zSnEu+iu9r8c4WHyeGFziHOzCjh3HXrS7PqSdErfSXhmn7sd7Gb+Bh9JjL7XtdiNZ9EvCXqPP+mPL5pOlPIeK9C/4l4bJA4YbBp/gYe+bYHNtvyS1PSjANc4DhbiW2ltCgQZE9UzfWEar6FpR7POxVJ0E/kBJ+SYa55L0celOCykjhTtcsdBSk21A3F4UQ9KMCf/CX6xfD0ucTEabo1pdD0o8y/B5506lpsc4FzQCAQDfn8F3WK9K8IxjSOEFxcCWtFCmS2wgPGXqme+yr8U9K8NWo9CMFjcK172F78PRpB0N+80tIc3rG0TayNSfQ1gx7OPyke1bTfn8E17TaMsHm9v52Xc1v2aUnUw/D4xzpGZpqhhBH/KGlvguE4vwOvh35ajRvDmmWm067fFNYiezJlhOO6FbXgOjWLiQdweXYpMDxGKokyCRJuLNPabCB81lU3G+mjvJLgwS9vf8Agolz8hxb8fMecU7YR3mZ+SjNZ26gLkoBN4MaTtN9/gVpmMiTP4p7MQQLR9d6gcDt+iAw/D67e5S2ilZM/EEmSL/W2ij6Y7eYUfR9o8lIKYjX8vGUrQvInSHsQpsVSDHFvduNCJG3IoRmQ8p2mP8ATOm0MNPh7buY5zXVKJIpT1gItmO3LdSs9PqEwOHCbzNSjsC46U3bA+C5SpwWvVLm5qDRTHXbTp0icoa13VaKxzmHiwNyY1Fsjj3CsTh3OLes3r5nOpMpnqgteS3O4RdwmbhcOc9Gj0dv7RqcwME0dmen+GGKB+0YTAwImCf4lMCACTf1aNAV5dg8BinjM1gMZR/CbILjAEGDMq07g2NZGak5sgAE4a3X6oBdENJmIJ3RnHR6TT9Ps+mBp/GtRHnhUH06cQcnD2PjUCrSMHlbC8l5vieC4xkgMbnBDIyURDnuDcutpzfNX8VhG0Glr3kub1XGmSxrtZMNHMmLjU81LxaBQOzxfpm6pRcHYGmxlSm5ucVWEtLmlrcobh2y6YESLnUKel6cPaGtOCwwOURNdoJsNvVZXAU+JUQ0OEhoIbq7VzHEA/0KscbSgOk3Lg32pluXTlYqdV3sVk+J6efTatBIwNCBMkVrDKYdf1SLEEKtX/aFWYcvqNJzvuNqS7+n1Tu8QvN6lek08zkbsbB7A477h6gxRwpMPzWAiJAAc0OjXSHQnqvoMnxPSqn7Q69yeHEFsey4bgEg/wDZxBgzB7+1Q8N9PcVTGX1AnMQW5nC8t0H2ZvDZXDOq0qRLGkgDLLbmQBLRcnm0qTEcRa2YJEGCQBcgwXE7nUXQ8Z8IMi7O4pftDxhqy7DNpsyRkflEOuS/MKeYiABEbz3SP/ahigP+6sMEizwZA94Q0WPwPYuCqYhrqmTXr5C4+0CH5bHvTKGIpONNocblotpJgbn89lOtLoeRdnfs/aXiXDMMNT7Q6o8Re3szM9ifhv2hYl7c3QUGXPVdWxE2MTaRHxXnVLiDDIlwBa4nqj3Wl/3v5e1JheKUnS2Xg5XGS0AQxpeZh9zZ3yRqT6DIj0p/p9iGx9lh7iSekxBAIncX0APP5Jo/aDW+5hd//Mu81503EtLcxc4ht4Le0Ag9aIgqNuOpZahFwACYbBu5rZ9rmULFn0LLE9Ib+0SsTAp4XeepXOmvvJg/aPXOlLBk/wDpVTEayc9l5thMfTLHvaHjKWNk8nB5kdY36vzVipiGdGTJAD26bl7XkO116hS1Jp0PLE9Ed+0Cu7/DwRvH8KpO9gS/WxVX/jrFPABo4MAkHqtguLSS0GavsktANr5jpqOF/eIDQQXQXObt7oYb/wBSi9ep5WuIdLi8fFsTv/N8ghYk+QcYnY1vTrFPzkswrC1hcA3o8t3MBk+sEWaSQJEfJYmM4tiaoL3OYJs6MhsDAyhr3a38Astlajmn7RxeySM0AAVHNMCbHqG45KWvjaTYaAdGuj70gax3lU8aS2QnBNeQpOGUkkTcAyRG0ETHjzWtg2YQNBc7rgcz7W3VG0rnMVjqLTlLX2IPYSQHDftTq2IpBwYGn+KGk22dl+GiHiYjEsOKOootwLJ602EyT8rH5KUOwWQ9UZcwcYc+bNdeAJ7PiuQ4diWPdBa6wedfusLrnbRWcNjaTo1a0OaHPmcoe8BziBeBIMcgp1MSx5I9G8MTgBGZpBvb7Q/gkdVwGoDuetXSY0iNbLmOPYdnSNZQqOe0Pc3pG5gHjLTdIaYOtR2v3VqUuFUS1xbUxHVbIJqm1yLx2jktLl2S1HybDsXgm2LNgdHe83MNuRVbF+qOc0Na4dYg2f7sEhMwvo1SflNSvVbOo6V1gKhb1ne7ZuaINiFl+lvBBQo06tCrVdJOdpeSWCXAF1+r7uxkOBlKMm3Vg4qtjo31cGYLmSSGmS0zBaMu3KELzviD3lzYqOH2VD3nf5FOUKssuyW49HdMxQjD1Wuir0gc8ltNwpPE9dvVFiY566Kt6ScXNeoaj3F7soDXFjA5rQ4uYwlrQCROvaVkhmXVtU7QGu33B8FpYbCtLdH30Lm3E3sIjxC5JT7NY0UDxapTAItlLSMoYCHNIIdoJIK1MZ6YV8Q3LUdUc2Qcrm04JDgWnS12tI1iFCcMCCMpPaaRNt7SL3SU+G29p+m1EC3KJKnVXIezsaz+M0gZp53AkOBeGznGlxa1r9isYngjcSwltXLDQHCJvHORMhcxisM9hDadOq8TrkgfIW3T20nAZhQrknm2CP070ZluGZJl4eh4dTyCrOYh2YAW6MVQB8Q4qPE+h+UdH0sCm5/WMCzslzy0UQ6Rh6tCtec0DntYfUptOk+o6H4evB94g/OQjUff9FZovgdU9F8+Vwqe7TaYg+zRY2fAH4hTVfQ1rnEl9oa3b3BlnwZPxUtPhTR/hVfiB2WjKpv3aCR9nVgbDLB7PZ0sp1/iUvkU8T6Ksqk1HVIGkWAIbDbp9X0ZY65qtAcc0SNXOzRfvVroToKNaAc0jKJPwvEWhSvw5Ijoag+LeYP4fNS8bb2v6H46M2pwqjTrl/TC9Qv+Jdmju/NNwPotRltRtUuLXMc0ZhqHtgAAXWgcI7OT0NQgtg9ZsaR3z8VWazFAwMObGQc7RB617G1j4gI1fN5vygbS4IqPo1h2XNaJDxGYbgsM25Ep9P0Xw7S4ipMBzfaF2vYWk+DirmMp13Bx6GS4gkueNo7R5qF2BqOAJw5DgCJ6QCxMxAdFvxTWMvV+SW10O/4bwwEdKTn6rus2wJabRpoFDS9GcM0ECoYcQ09caZs2ve1qn9TrhsCg0mQbvBHzKrPwGIEf9naTeXZ/l7aesns/yD8cErOAUI6LpBlcWkw4bZ4BPj4hNPA8OW5H1RlLmkw68MzAX2s4qYcNfH8ATYWqnylNZgHtmKDR3vBjxco1l3+SrvgrnhWFENNXqggzJMF1nf2Mt3ptDgtCocjS6z3ZAM0kOHmcrfmrp4c6LUmTzzbbe8nijiATlYAIIAFUxBvduaNd01ir1DuuDMxHCcOwtDi9rmBzdHa5nug/FxS1+FYU9Z1S+UAe1bKAACArlHhNRsfZU/i8k66yXSdU8cNqAn7Kl8HkfPMlrL1C87UUKvDcE4kkuO09eCBAbp2BQ4zD4Rjw/K57nEPlrjlnNMxPyhaxwT4vSonn9o780lTBFzi40aJdu4vk2AAm/KE9ddv7itrgoMwOFDS8Ne0uDgRJmHAtM8uqTdUTg2wRSpENIAdmLiDBB3PYCtylgXM0pUASIcQ4ie+D32U3q9Ye5SGvvSfmeSNdd/kafwOWOCf1Wim6Q+ZiBsDJ+Db9iuYCm9pg2Fx8dY/FbrqdeP8ADn/UB8031audC3bQi/1ZN49hlRDxDiQd/Dw5Y4Oble1wc4tAMzmgMExpJsqVZrahIqte4O1ALGzlIIu0EEXWl6niN8nbceZTHYWvtk7bhJY0eKHV7mRV4awx1XgBrWgToGtDRtyCFrep1/vM/qH5IVf9n4hoR7Lxrgb1Pn+ScK4v7Z8fyVFhqOEisSLTzBGvddRmlVm9YgdkfiuNx4b/AH7GDlXJp9K02ipy97kOSjIZ92raTq7ZU6bHj/Gdym2m1kOY/wDzSlXx/sWdF9sT7NWb65/l4J3Sg6sqD+vSFTpYR7iB0z5kRHJFOm43FapBJHWN9XI+NjzeLLDsh9plQz2PEXtvupG02wYpVD/X+ajo4B7hJqvgGXGT2bfKE/Fgvd7bmHvjq7H5pfUpXlzD4gCKTz2S781JSbExScPidQSOapeqvMAVHk6RO94+Ois8UwfR06YL3HrOLyDv+QEj5pJX4scbabXBMQZ/hOPxNztvZGUXPRmecnw1WazhwLS7pHm9usb2SHAD7ztdSSbHn4jwQ4rslzo1QdujdGk3i3xUjSInKf08VjDANGjnazr4fXYh2BbbrO8Ta6lxj2TqGoajTbJPeW//AKT5/lsf5mzyO/Z81mYHgwLgW5jEFxJ0iPM7BScS4SxrzJJzDMDoSD5m48Qqyx4f79y05Zc1F4czS5T1m7x/Nz80gj3qY/qbv8Vkfu9gOh+jbt5JGcLp7SRt4JZY9/v3I1TWBBn7Nmupc3S3al6v+W3+pnK2/f4LMdw1o1nyiZJnxVjE8KphtO3tMJnne3xEIaXf79ylOTvxsXGuZeWNHxb8d0x1WmPdZPe365rM/d1PSJ/OP0CDgKci0+Gh7UZY9v8AfqTqs0xiG2AayTMDM2TfaOzzTamJEHqUzEz1m6ibHwT+CcHYHdLBhmaO05YsfiCquO4dSY/LEmJd3n8E8sf3/Zq8yhnLAqNvLKe4s5s9nl5JHVmakUxYnUcxyWeMFS+79c1GcBTn2dDt33HmjLH9/wBmWqaPrTI0pa8xe4nzPgU4VLTlpRcAyDp/1WaMDTMQ2OybzoPNbeJ4W04emC2C3M4j+UnztMoyx4NINzuuCn0zdhS0tfbl5pRVadRS757O5Z4wbLQOe+sEfko/UmQRlG+87R+qeWJlqmqMUzlTjvHPRP6ZukU9txpP6LOHD2wDkF735T+nzUTcIzRojs7Y+aWWIaj5NjOzkzx/RCqN4BNycpO0kQhLJHs1UcT0mPWw7qDGVDLmv9obB8Tbna/il9ZBNtx32j5KZ+Ic9uV0ZZBAHukedieWijbgQAQMwBvAJgDkJNr/AILtcYvfciahJ2BxgBiCLA6fXYo/X26EXF/+v1upjgWbtJJkzJ17L6afUrd4XwVjus5jWtI7OuJm/wDLZQ4wQo4WZ0hjM1KlTqRGZ4JMTlbImey3zWZjXluIdSYAc/8ADuNfeNzAGnzXScYAe0s2g5RpYd1txzXDcUcWEgC7SDTeQJggnUifygJYMVI68TDio5eDtWuaMmHaZMF73Xi5vFu2PyUHHMIXVKTg7I0N63VkjbbW8BZXA+JkA1HDrFsONpEyRM87laNTiLixgytc4ANcSRcSR3aEiN01DLIblDJQcOIY/UOeCQf5QTr4A+MLR4jhDVY6lmLXEZqT4tIb49ttieS5fEYGXB4cQQIzXmZtPZr4jktrhTKgAfVqudTYCLgAOJuAO6NQhwjHymThTXuJDmcOLKTafvG73A+y7k2fdn654OLrmkYeIvqS2+uxM8vFdRSxGYBwM5nASbWMAx4nwKw+N0C55e6HUxLXsMEhzXGXD5DuBlTCKk/aDHwotWjJ/fDdhUNpEMcdDBcIFx+S0cIKlRwa1rp2m0Dmewc1aw9RmrWgg6ERpaRorlLFuAhrQJsdLx37fJOUI8I5o4UOWNxmL6CjkYM7hIcZsXfC4GoG0tV3jmB6an9mftKQabC2lgRPKQR2BY7qOZ5qSCbBuYA6ZoIGma7r9quUsY9j3EOvBBkWNzAPcllqqOrUhly8GH6w8yC0gt9oSLXmLefctjgmHeXZ6jcrRoNydoHIGFEzhfTVcwLsxFzpIsRNr38lv45wo0rcvidyexLFUV4iRg4MbzPgyG4CpVrag0ySSZFgHXBv7Vleq1hndTJ6oaGsbOkE3jab96zA17GCsDBbncWx7V7HvA0VzDAV+k1EsYQdHAuzBpuDBty5Iycm0YxTdcmXjcM9joDZ62UXFzFhJ07zrKMDh6lUmJa0GHOMRI90Xkn5dq2XODxlHUc0kOFzYyBHMSPoKp687KWtygC1jJBgC4+M+CMqfBzvAgpXwauFaXAtaMtJoZlOpOUuJv22KyeN4M1Xms2WlliGiQ4akEE3Wu+oaLGse4dtokzoB9aKhiahFRrZjPYWPtkWUR8StHbNJxynPxUEDLsSBIFmiTvyHxTGuquDSG+0CWjchs5lqYvDVWOu8sa+b5ZgDYTaYvdRCg4tu+oWk5QLCGGZ017yt8kdzg0Yp0yTh9MM+0rubaDlBkyTYGO3aVpVscemDj7AYQ4ATq4eUad6x6nC6cvsTEQSdrRF+Xkn0cGWS0PcREwQCG9k7ctSlkR0RcYKoj+McMNM56IzUn9bc5ZMl3V2vKyulePdECx6zbF0ETfX9Ft0SQA1r+pBgbN7ANhb4XUvDOCUjNVzG65haeuCPwQ1GrkYvCU5eEVOK1iykyGmSwSDrECQNt0/gGFLh0j2EWBYLE31JjQAQIO6l4nUNSq0Ajq+0AJOoy32uStSlipFyBlaJ0AnuHis69n4m2lFzzPgZUotm8zAmD2BIpBUebjfsH5ISpm9nIitTOh62veJi/iFKcVTAiTFiPiMvLu8AVyNLFuBaDtlB036wHb7XyUtes5xM76k7xBMA6XnwXW4UzzfZs7Cm8HaTFwdCNZyzHIrXrcTDWwXAmY+Owa0bWAvovO6GOeyTFiA2dbAEESe0yrYxzrPc02aR3xae/S6zlA0hixhZ0nHawpvo1x1mtOV3aHlocBzFvLVScb4WyuxrmOhzRmPIg6C8AHQrDqY17mAEyYAi0Ej3R4BT4LHPawtvDTf+YZSPOPFSpZaa4LljRZJw7Dta4kPPslrgYIcIuOwi+m6lfgmn3ngNvrsDOg7Yie1ZL3HWdpkSJAtcc7KRmKdkAm8Rqdv081Tn5MXJbHQYPAUxD6jnEOkhpcZeBNzezfFXq2KY5hGUZILQBYa+7GgET2rjH1yJIJsWho0EGzQB4roaTMgYHaMYXO11dt4E+IU0mbYOIvKQ7hWNBApTAbmBvcAwWi+up+a0aVWkZ60FznE7C0mP1Wdg8MwE1SLlrSNdIzGfksniNSclQEZXG7SYLTAMxyM+aeVN+DXM0rZI8HD1S2TUYesAdcs2n+b8lZPFKdpOsaA5gD5gAFZZxTn05ABaJknYjUT3fqoRjHNgkakTzAzQQO9W5KW+5x5k9jfo8Va57g33YAsb2M66dynwJ6XKKbXvBNzliNbucY7FktrPDspMtcR3gx1SStWlxktBblMWFue57STPcs3NV4KhKPLOhwtFlFuYkE++RNv5WzvYfFc3xziBrPyUwTlgxMSDyM/UqXFcVLm5I2J222t3rI4VUy1atRwJc5oDByBO/bYKItK2zd48KpbHS+i81qc1MrXAZXAc2gA2PMQeVyVQxNB2Fe/XoyeoRqbTkPKJIHeqHDsa5ri4XbLXOHZo5alLija4yEG8lxIAgR+o8E06kw1YyVck1Jga11Q+24WM2i8SYmL68gqfCqdMtbUOXO0RE+y4S3MbxPVt8CpcTVOUxGmgsMmniudxFUMe5knrNBAB39kkGLSFoo3Y5Tym/WeC7M5xtcRsImY+tVn8SxL69N7mv6zJdTbAsWQ8TeSTHyVivSDqDBTBzEXcXSAzMIi0kzHgs0PyFzYkzBcNpBIPd+aIpLyxTxKrpnXcMxzMRRY8XDxDgQOq7u7wQqOOaKdSHEC0tJsCNLHnMLD4HiHUszQekDyT2C867afUqbGUDiXZaxcQyC2dL3It4JJRi30KWKpL4l91aGNl46xhpkRzkH8krq7M0OeBI3Np7dwsapgaRMFoI2uRsOzsIVzCYSg2GVA0MbcExJk6eG6eeJkp2zTwFHpsvRkZQeseWlz+q26zw1oaO/v3122WFhOMS/KIa0SYAgdmm2ninYbjLS8h2gF7akwefYsZPMzeGLBLfcoYCqHVnBsjL1XNOoI0dmm4NyruEpdZzLkhwI3kOkDtg3CyOFuaMVVIjLeDzOnhHmVZqYw5sw1Do+B1HarluJYsaVmscTUFsrh2Q4R8IQqY9Iot2DUSfGUKK+A9eHZxxaIFveH+0eSl4i0Q6w9kn4yUIWj95HAtyEj7L6+8Fco6AdpSoUz2+pDH1x7H+pv9isDV3+ofgkQspbDHPaMunuO81AwdVv1sEISWwmOwVze/W3/AOVXy49CTN4F/FCFfZcNmarPZb/pH9pXNuuxs36h17IhKhb4R3vZEHDT9jGxfUkc+sVK/b695CFjL338zznuWMR7Q7/9pUjHXd3jzckQseCFsM+99blRU9R/qP4oQqAfwr+F8D/8ZV3hlmGOZ80iFa95m0NxcWeo3uHmFVxzRnZbc/2hCFtw/kW9mamD9gf6R/cFl4z2/wD2x/fHkhCP4M1xP/P6DvRpoDG22Z/uWhizcd58ihCj+bHhbP5mQ4dUfH/7FncXP4f7kISh7xxvf6lyv7Le8JlXU95/uAQhSiSXGiM8cvwalq+14+SEJcIfAr/wHkEIQhAf/9k="/>
          <p:cNvSpPr>
            <a:spLocks noChangeAspect="1" noChangeArrowheads="1"/>
          </p:cNvSpPr>
          <p:nvPr/>
        </p:nvSpPr>
        <p:spPr bwMode="auto">
          <a:xfrm>
            <a:off x="152400" y="-1524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776" y="4175154"/>
            <a:ext cx="2787540" cy="184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219" y="4371631"/>
            <a:ext cx="3714439" cy="2166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7062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718">
        <p14:ripple dir="lu"/>
      </p:transition>
    </mc:Choice>
    <mc:Fallback>
      <p:transition spd="slow" advTm="447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4952" y="362015"/>
            <a:ext cx="890359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Клімат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: вся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територія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країни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є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під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впливом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мусонів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.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</a:rPr>
              <a:t> </a:t>
            </a:r>
            <a:r>
              <a:rPr lang="ru-RU" sz="2400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Літній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мусон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супроводжується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опадами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</a:rPr>
              <a:t> на </a:t>
            </a:r>
            <a:r>
              <a:rPr lang="ru-RU" sz="2400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східних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схилах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гір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</a:rPr>
              <a:t>, а зимовий </a:t>
            </a:r>
            <a:r>
              <a:rPr lang="ru-RU" sz="2400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несе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холодне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повітря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із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Сибіру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</a:rPr>
              <a:t> і є причиною </a:t>
            </a:r>
            <a:r>
              <a:rPr lang="ru-RU" sz="2400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сильних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снігопадів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</a:rPr>
              <a:t> на Хоккайдо і на </a:t>
            </a:r>
            <a:r>
              <a:rPr lang="ru-RU" sz="2400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узбережжі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Японського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</a:rPr>
              <a:t> моря. </a:t>
            </a:r>
            <a:r>
              <a:rPr lang="ru-RU" sz="2400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Навесні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</a:rPr>
              <a:t> і </a:t>
            </a:r>
            <a:r>
              <a:rPr lang="ru-RU" sz="2400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восени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приходять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тропічні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циклони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</a:rPr>
              <a:t>. </a:t>
            </a:r>
            <a:r>
              <a:rPr lang="ru-RU" sz="2400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Навесні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</a:rPr>
              <a:t> вони </a:t>
            </a:r>
            <a:r>
              <a:rPr lang="ru-RU" sz="2400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приносять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теплі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дощі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</a:rPr>
              <a:t>, а </a:t>
            </a:r>
            <a:r>
              <a:rPr lang="ru-RU" sz="2400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із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серпня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</a:rPr>
              <a:t> по </a:t>
            </a:r>
            <a:r>
              <a:rPr lang="ru-RU" sz="2400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жовтень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</a:rPr>
              <a:t> - </a:t>
            </a:r>
            <a:r>
              <a:rPr lang="ru-RU" sz="2400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тайфуни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</a:rPr>
              <a:t>. </a:t>
            </a:r>
            <a:r>
              <a:rPr lang="ru-RU" sz="2400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Японія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</a:rPr>
              <a:t> - зелена </a:t>
            </a:r>
            <a:r>
              <a:rPr lang="ru-RU" sz="2400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країна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</a:rPr>
              <a:t>. </a:t>
            </a:r>
            <a:r>
              <a:rPr lang="ru-RU" sz="2400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Її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</a:rPr>
              <a:t> гори на </a:t>
            </a:r>
            <a:r>
              <a:rPr lang="ru-RU" sz="2400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півдні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покриті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субтропічними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</a:rPr>
              <a:t>, а в </a:t>
            </a:r>
            <a:r>
              <a:rPr lang="ru-RU" sz="2400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центральній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частині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</a:rPr>
              <a:t> - </a:t>
            </a:r>
            <a:r>
              <a:rPr lang="ru-RU" sz="2400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змішаними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</a:rPr>
              <a:t>, на </a:t>
            </a:r>
            <a:r>
              <a:rPr lang="ru-RU" sz="2400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півночі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</a:rPr>
              <a:t> - </a:t>
            </a:r>
            <a:r>
              <a:rPr lang="ru-RU" sz="2400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хвойними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лісами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</a:rPr>
              <a:t>. Але </a:t>
            </a:r>
            <a:r>
              <a:rPr lang="ru-RU" sz="2400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більшість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лісів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країни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</a:rPr>
              <a:t> - штучного </a:t>
            </a:r>
            <a:r>
              <a:rPr lang="ru-RU" sz="2400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походження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</a:rPr>
              <a:t>, а ландшафт </a:t>
            </a:r>
            <a:r>
              <a:rPr lang="ru-RU" sz="2400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дуже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</a:rPr>
              <a:t> сильно </a:t>
            </a:r>
            <a:r>
              <a:rPr lang="ru-RU" sz="2400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змінився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під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впливом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людини</a:t>
            </a:r>
            <a:r>
              <a:rPr lang="ru-RU" sz="2400" dirty="0">
                <a:solidFill>
                  <a:srgbClr val="000000"/>
                </a:solidFill>
                <a:latin typeface="Monotype Corsiva" panose="03010101010201010101" pitchFamily="66" charset="0"/>
              </a:rPr>
              <a:t>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0" y="4113760"/>
            <a:ext cx="4061139" cy="2283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049" y="4157549"/>
            <a:ext cx="3966693" cy="224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741" y="4179172"/>
            <a:ext cx="3576033" cy="2203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7162458"/>
      </p:ext>
    </p:extLst>
  </p:cSld>
  <p:clrMapOvr>
    <a:masterClrMapping/>
  </p:clrMapOvr>
  <p:transition spd="slow" advTm="21777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0106" y="678064"/>
            <a:ext cx="90710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Релігії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: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основними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є махаяна (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північний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буддизм) і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сінтоізм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003" y="4347693"/>
            <a:ext cx="3347076" cy="25103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98" y="1555124"/>
            <a:ext cx="4251746" cy="26573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818" y="1558343"/>
            <a:ext cx="3800589" cy="2551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9496999"/>
      </p:ext>
    </p:extLst>
  </p:cSld>
  <p:clrMapOvr>
    <a:masterClrMapping/>
  </p:clrMapOvr>
  <p:transition spd="slow" advTm="9861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8951" y="314287"/>
            <a:ext cx="114762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u="sng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anose="03010101010201010101" pitchFamily="66" charset="0"/>
              </a:rPr>
              <a:t>ТРАДИЦІЇ </a:t>
            </a:r>
            <a:r>
              <a:rPr lang="ru-RU" sz="5400" b="1" u="sng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anose="03010101010201010101" pitchFamily="66" charset="0"/>
              </a:rPr>
              <a:t>   ЯПОНСЬКОГО   НАРОДУ</a:t>
            </a:r>
            <a:endParaRPr lang="ru-RU" sz="5400" b="1" u="sng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8951" y="1720840"/>
            <a:ext cx="85671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Дотримання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традицій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 –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найважливіша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 риса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японського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 народу. Вони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яскраво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виражають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їх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ставлення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 до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життя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їх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устої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 і правила,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їх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світогляд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.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Традиції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японського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 народу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дбайливо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шанують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протягом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століть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 і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знаходять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втілення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 у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всіх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 сферах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життя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.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Незважаючи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 на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динамічний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розвиток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свого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суспільства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японці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знаходять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 опору в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сталості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 і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проходженні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традиціям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минулого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. У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всьому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 вони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бачать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сенс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який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корінням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сягає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 в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глиб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історії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нації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.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Чого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варто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тільки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традиційне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японське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чаювання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або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 ханами – свято,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під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 час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якого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всі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виходять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 на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вулиці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 для того,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щоб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спостерігати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цвітіння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сакури</a:t>
            </a:r>
            <a:r>
              <a:rPr lang="ru-RU" sz="24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.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7951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4600">
        <p14:reveal/>
      </p:transition>
    </mc:Choice>
    <mc:Fallback>
      <p:transition spd="slow" advTm="24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48742" y="497347"/>
            <a:ext cx="979223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555555"/>
                </a:solidFill>
                <a:latin typeface="Monotype Corsiva" panose="03010101010201010101" pitchFamily="66" charset="0"/>
              </a:rPr>
              <a:t>Сакура – </a:t>
            </a:r>
            <a:r>
              <a:rPr lang="ru-RU" sz="2400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це</a:t>
            </a:r>
            <a:r>
              <a:rPr lang="ru-RU" sz="2400" dirty="0">
                <a:solidFill>
                  <a:srgbClr val="555555"/>
                </a:solidFill>
                <a:latin typeface="Monotype Corsiva" panose="03010101010201010101" pitchFamily="66" charset="0"/>
              </a:rPr>
              <a:t> символ </a:t>
            </a:r>
            <a:r>
              <a:rPr lang="ru-RU" sz="2400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Японії</a:t>
            </a:r>
            <a:r>
              <a:rPr lang="ru-RU" sz="2400" dirty="0">
                <a:solidFill>
                  <a:srgbClr val="555555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якому</a:t>
            </a:r>
            <a:r>
              <a:rPr lang="ru-RU" sz="2400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присвячуються</a:t>
            </a:r>
            <a:r>
              <a:rPr lang="ru-RU" sz="2400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вірші</a:t>
            </a:r>
            <a:r>
              <a:rPr lang="ru-RU" sz="2400" dirty="0">
                <a:solidFill>
                  <a:srgbClr val="555555"/>
                </a:solidFill>
                <a:latin typeface="Monotype Corsiva" panose="03010101010201010101" pitchFamily="66" charset="0"/>
              </a:rPr>
              <a:t> та </a:t>
            </a:r>
            <a:r>
              <a:rPr lang="ru-RU" sz="2400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пісні</a:t>
            </a:r>
            <a:r>
              <a:rPr lang="ru-RU" sz="2400" dirty="0">
                <a:solidFill>
                  <a:srgbClr val="555555"/>
                </a:solidFill>
                <a:latin typeface="Monotype Corsiva" panose="03010101010201010101" pitchFamily="66" charset="0"/>
              </a:rPr>
              <a:t>, і з нею </a:t>
            </a:r>
            <a:r>
              <a:rPr lang="ru-RU" sz="2400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міцно</a:t>
            </a:r>
            <a:r>
              <a:rPr lang="ru-RU" sz="2400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пов’язані</a:t>
            </a:r>
            <a:r>
              <a:rPr lang="ru-RU" sz="2400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традиції</a:t>
            </a:r>
            <a:r>
              <a:rPr lang="ru-RU" sz="2400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японського</a:t>
            </a:r>
            <a:r>
              <a:rPr lang="ru-RU" sz="2400" dirty="0">
                <a:solidFill>
                  <a:srgbClr val="555555"/>
                </a:solidFill>
                <a:latin typeface="Monotype Corsiva" panose="03010101010201010101" pitchFamily="66" charset="0"/>
              </a:rPr>
              <a:t> народу. </a:t>
            </a:r>
            <a:r>
              <a:rPr lang="ru-RU" sz="2400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Щороку</a:t>
            </a:r>
            <a:r>
              <a:rPr lang="ru-RU" sz="2400" dirty="0">
                <a:solidFill>
                  <a:srgbClr val="555555"/>
                </a:solidFill>
                <a:latin typeface="Monotype Corsiva" panose="03010101010201010101" pitchFamily="66" charset="0"/>
              </a:rPr>
              <a:t> метеорологи </a:t>
            </a:r>
            <a:r>
              <a:rPr lang="ru-RU" sz="2400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повідомляють</a:t>
            </a:r>
            <a:r>
              <a:rPr lang="ru-RU" sz="2400" dirty="0">
                <a:solidFill>
                  <a:srgbClr val="555555"/>
                </a:solidFill>
                <a:latin typeface="Monotype Corsiva" panose="03010101010201010101" pitchFamily="66" charset="0"/>
              </a:rPr>
              <a:t> на всю </a:t>
            </a:r>
            <a:r>
              <a:rPr lang="ru-RU" sz="2400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країну</a:t>
            </a:r>
            <a:r>
              <a:rPr lang="ru-RU" sz="2400" dirty="0">
                <a:solidFill>
                  <a:srgbClr val="555555"/>
                </a:solidFill>
                <a:latin typeface="Monotype Corsiva" panose="03010101010201010101" pitchFamily="66" charset="0"/>
              </a:rPr>
              <a:t> про </a:t>
            </a:r>
            <a:r>
              <a:rPr lang="ru-RU" sz="2400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цю</a:t>
            </a:r>
            <a:r>
              <a:rPr lang="ru-RU" sz="2400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важливу</a:t>
            </a:r>
            <a:r>
              <a:rPr lang="ru-RU" sz="2400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подію</a:t>
            </a:r>
            <a:r>
              <a:rPr lang="ru-RU" sz="2400" dirty="0">
                <a:solidFill>
                  <a:srgbClr val="555555"/>
                </a:solidFill>
                <a:latin typeface="Monotype Corsiva" panose="03010101010201010101" pitchFamily="66" charset="0"/>
              </a:rPr>
              <a:t> – </a:t>
            </a:r>
            <a:r>
              <a:rPr lang="ru-RU" sz="2400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цвітінні</a:t>
            </a:r>
            <a:r>
              <a:rPr lang="ru-RU" sz="2400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сакури</a:t>
            </a:r>
            <a:r>
              <a:rPr lang="ru-RU" sz="2400" dirty="0">
                <a:solidFill>
                  <a:srgbClr val="555555"/>
                </a:solidFill>
                <a:latin typeface="Monotype Corsiva" panose="03010101010201010101" pitchFamily="66" charset="0"/>
              </a:rPr>
              <a:t>. У центральному парку </a:t>
            </a:r>
            <a:r>
              <a:rPr lang="ru-RU" sz="2400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Токіо</a:t>
            </a:r>
            <a:r>
              <a:rPr lang="ru-RU" sz="2400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Синдзюку</a:t>
            </a:r>
            <a:r>
              <a:rPr lang="ru-RU" sz="2400" dirty="0">
                <a:solidFill>
                  <a:srgbClr val="555555"/>
                </a:solidFill>
                <a:latin typeface="Monotype Corsiva" panose="03010101010201010101" pitchFamily="66" charset="0"/>
              </a:rPr>
              <a:t> в </a:t>
            </a:r>
            <a:r>
              <a:rPr lang="ru-RU" sz="2400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присутності</a:t>
            </a:r>
            <a:r>
              <a:rPr lang="ru-RU" sz="2400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імператорської</a:t>
            </a:r>
            <a:r>
              <a:rPr lang="ru-RU" sz="2400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подружжя</a:t>
            </a:r>
            <a:r>
              <a:rPr lang="ru-RU" sz="2400" dirty="0">
                <a:solidFill>
                  <a:srgbClr val="555555"/>
                </a:solidFill>
                <a:latin typeface="Monotype Corsiva" panose="03010101010201010101" pitchFamily="66" charset="0"/>
              </a:rPr>
              <a:t> і </a:t>
            </a:r>
            <a:r>
              <a:rPr lang="ru-RU" sz="2400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важливих</a:t>
            </a:r>
            <a:r>
              <a:rPr lang="ru-RU" sz="2400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політичних</a:t>
            </a:r>
            <a:r>
              <a:rPr lang="ru-RU" sz="2400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діячів</a:t>
            </a:r>
            <a:r>
              <a:rPr lang="ru-RU" sz="2400" dirty="0">
                <a:solidFill>
                  <a:srgbClr val="555555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відбувається</a:t>
            </a:r>
            <a:r>
              <a:rPr lang="ru-RU" sz="2400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відкриття</a:t>
            </a:r>
            <a:r>
              <a:rPr lang="ru-RU" sz="2400" dirty="0">
                <a:solidFill>
                  <a:srgbClr val="555555"/>
                </a:solidFill>
                <a:latin typeface="Monotype Corsiva" panose="03010101010201010101" pitchFamily="66" charset="0"/>
              </a:rPr>
              <a:t> свята ханами. Так як сакура </a:t>
            </a:r>
            <a:r>
              <a:rPr lang="ru-RU" sz="2400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цвіте</a:t>
            </a:r>
            <a:r>
              <a:rPr lang="ru-RU" sz="2400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дуже</a:t>
            </a:r>
            <a:r>
              <a:rPr lang="ru-RU" sz="2400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недовго</a:t>
            </a:r>
            <a:r>
              <a:rPr lang="ru-RU" sz="2400" dirty="0">
                <a:solidFill>
                  <a:srgbClr val="555555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всі</a:t>
            </a:r>
            <a:r>
              <a:rPr lang="ru-RU" sz="2400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намагаються</a:t>
            </a:r>
            <a:r>
              <a:rPr lang="ru-RU" sz="2400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вийти</a:t>
            </a:r>
            <a:r>
              <a:rPr lang="ru-RU" sz="2400" dirty="0">
                <a:solidFill>
                  <a:srgbClr val="555555"/>
                </a:solidFill>
                <a:latin typeface="Monotype Corsiva" panose="03010101010201010101" pitchFamily="66" charset="0"/>
              </a:rPr>
              <a:t> і </a:t>
            </a:r>
            <a:r>
              <a:rPr lang="ru-RU" sz="2400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помилуватися</a:t>
            </a:r>
            <a:r>
              <a:rPr lang="ru-RU" sz="2400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її</a:t>
            </a:r>
            <a:r>
              <a:rPr lang="ru-RU" sz="2400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квітами</a:t>
            </a:r>
            <a:r>
              <a:rPr lang="ru-RU" sz="2400" dirty="0">
                <a:solidFill>
                  <a:srgbClr val="555555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адже</a:t>
            </a:r>
            <a:r>
              <a:rPr lang="ru-RU" sz="2400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найменший</a:t>
            </a:r>
            <a:r>
              <a:rPr lang="ru-RU" sz="2400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вітерець</a:t>
            </a:r>
            <a:r>
              <a:rPr lang="ru-RU" sz="2400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може</a:t>
            </a:r>
            <a:r>
              <a:rPr lang="ru-RU" sz="2400" dirty="0">
                <a:solidFill>
                  <a:srgbClr val="555555"/>
                </a:solidFill>
                <a:latin typeface="Monotype Corsiva" panose="03010101010201010101" pitchFamily="66" charset="0"/>
              </a:rPr>
              <a:t> понести </a:t>
            </a:r>
            <a:r>
              <a:rPr lang="ru-RU" sz="2400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ці</a:t>
            </a:r>
            <a:r>
              <a:rPr lang="ru-RU" sz="2400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повітряні</a:t>
            </a:r>
            <a:r>
              <a:rPr lang="ru-RU" sz="2400" dirty="0">
                <a:solidFill>
                  <a:srgbClr val="555555"/>
                </a:solidFill>
                <a:latin typeface="Monotype Corsiva" panose="03010101010201010101" pitchFamily="66" charset="0"/>
              </a:rPr>
              <a:t> й </a:t>
            </a:r>
            <a:r>
              <a:rPr lang="ru-RU" sz="2400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ніжні</a:t>
            </a:r>
            <a:r>
              <a:rPr lang="ru-RU" sz="2400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творіння</a:t>
            </a:r>
            <a:r>
              <a:rPr lang="ru-RU" sz="2400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природи</a:t>
            </a:r>
            <a:r>
              <a:rPr lang="ru-RU" sz="2400" dirty="0">
                <a:solidFill>
                  <a:srgbClr val="555555"/>
                </a:solidFill>
                <a:latin typeface="Monotype Corsiva" panose="03010101010201010101" pitchFamily="66" charset="0"/>
              </a:rPr>
              <a:t>. </a:t>
            </a:r>
            <a:r>
              <a:rPr lang="ru-RU" sz="2400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Послідовники</a:t>
            </a:r>
            <a:r>
              <a:rPr lang="ru-RU" sz="2400" dirty="0">
                <a:solidFill>
                  <a:srgbClr val="555555"/>
                </a:solidFill>
                <a:latin typeface="Monotype Corsiva" panose="03010101010201010101" pitchFamily="66" charset="0"/>
              </a:rPr>
              <a:t> буддизму </a:t>
            </a:r>
            <a:r>
              <a:rPr lang="ru-RU" sz="2400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вважають</a:t>
            </a:r>
            <a:r>
              <a:rPr lang="ru-RU" sz="2400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квіти</a:t>
            </a:r>
            <a:r>
              <a:rPr lang="ru-RU" sz="2400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сакури</a:t>
            </a:r>
            <a:r>
              <a:rPr lang="ru-RU" sz="2400" dirty="0">
                <a:solidFill>
                  <a:srgbClr val="555555"/>
                </a:solidFill>
                <a:latin typeface="Monotype Corsiva" panose="03010101010201010101" pitchFamily="66" charset="0"/>
              </a:rPr>
              <a:t> символом </a:t>
            </a:r>
            <a:r>
              <a:rPr lang="ru-RU" sz="2400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непостійності</a:t>
            </a:r>
            <a:r>
              <a:rPr lang="ru-RU" sz="2400" dirty="0">
                <a:solidFill>
                  <a:srgbClr val="555555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буття</a:t>
            </a:r>
            <a:r>
              <a:rPr lang="ru-RU" sz="2400" dirty="0">
                <a:solidFill>
                  <a:srgbClr val="555555"/>
                </a:solidFill>
                <a:latin typeface="Monotype Corsiva" panose="03010101010201010101" pitchFamily="66" charset="0"/>
              </a:rPr>
              <a:t>.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4" y="3544335"/>
            <a:ext cx="3188361" cy="2125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348" y="4108361"/>
            <a:ext cx="5367030" cy="2401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772" y="3382165"/>
            <a:ext cx="3082356" cy="2057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4879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2476">
        <p:split orient="vert" dir="in"/>
      </p:transition>
    </mc:Choice>
    <mc:Fallback>
      <p:transition spd="slow" advTm="22476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8774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6163" y="366753"/>
            <a:ext cx="11659674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Традиції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японців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тісно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пов’язані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з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попередніми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поколіннями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їх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чином і укладом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життя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.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Незмінною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у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віках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залишається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церемонія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чаювання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, яка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представляє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собою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цілий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ритуал,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неухильно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виконується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усіма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його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учасниками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. Тут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втілилися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такі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риси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японців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, як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суворе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дотримання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правил,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читання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законів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шанобливе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ставлення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до старших і так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далі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.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Чаювання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для них – не просто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проведення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часу,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пов’язане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з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вживанням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улюбленого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напою,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це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ще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й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отримання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естетичного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задоволення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. Перед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чаюванням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гостей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спочатку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пригощають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легкими закусками,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господар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розважає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їх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цікавими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розповідями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намагаючись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зробити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проведення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часу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приємним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і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невимушеним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.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Потім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всі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переходять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до самого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процесу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чаювання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.</a:t>
            </a:r>
          </a:p>
          <a:p>
            <a:pPr algn="just" fontAlgn="base"/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Японські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звичаї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і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традиції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досить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сильно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виражені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в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чайній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церемонії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. Тут все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розписано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наперед, і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кожен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учасник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слід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століттями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встановленими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правилами.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Спочатку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подається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густий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чай,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який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розливається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наймолодшим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учасником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потім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подається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рідкий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чай, за ним –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підноси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з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тістечками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. Ритуал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відбувається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з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усією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повагою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до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учасників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церемонії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і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традицій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предків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. Форм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чаювання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існує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в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Японії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велика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кількість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, і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деякі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з них,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такі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як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нічний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ранковий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або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післяобідній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чай,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проходять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в строго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встановленому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порядку</a:t>
            </a:r>
            <a:r>
              <a:rPr lang="ru-RU" dirty="0">
                <a:solidFill>
                  <a:srgbClr val="555555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00409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27912">
        <p15:prstTrans prst="prestige"/>
      </p:transition>
    </mc:Choice>
    <mc:Fallback>
      <p:transition spd="slow" advTm="279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632619" y="428178"/>
            <a:ext cx="495989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Традиційними</a:t>
            </a:r>
            <a:r>
              <a:rPr lang="ru-RU" sz="24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 для </a:t>
            </a:r>
            <a:r>
              <a:rPr lang="ru-RU" sz="2400" b="1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Японії</a:t>
            </a:r>
            <a:r>
              <a:rPr lang="ru-RU" sz="24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 є </a:t>
            </a:r>
            <a:r>
              <a:rPr lang="ru-RU" sz="2400" b="1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орігамі</a:t>
            </a:r>
            <a:r>
              <a:rPr lang="ru-RU" sz="24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 – журавель і </a:t>
            </a:r>
            <a:r>
              <a:rPr lang="ru-RU" sz="2400" b="1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ліхтарик</a:t>
            </a:r>
            <a:r>
              <a:rPr lang="ru-RU" sz="24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 з </a:t>
            </a:r>
            <a:r>
              <a:rPr lang="ru-RU" sz="2400" b="1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паперу</a:t>
            </a:r>
            <a:r>
              <a:rPr lang="ru-RU" sz="24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. </a:t>
            </a:r>
            <a:r>
              <a:rPr lang="ru-RU" sz="2400" b="1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Уміння</a:t>
            </a:r>
            <a:r>
              <a:rPr lang="ru-RU" sz="24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складати</a:t>
            </a:r>
            <a:r>
              <a:rPr lang="ru-RU" sz="24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паперові</a:t>
            </a:r>
            <a:r>
              <a:rPr lang="ru-RU" sz="24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фігурки</a:t>
            </a:r>
            <a:r>
              <a:rPr lang="ru-RU" sz="24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вважається</a:t>
            </a:r>
            <a:r>
              <a:rPr lang="ru-RU" sz="24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 правилом </a:t>
            </a:r>
            <a:r>
              <a:rPr lang="ru-RU" sz="2400" b="1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хорошого</a:t>
            </a:r>
            <a:r>
              <a:rPr lang="ru-RU" sz="24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 тону і </a:t>
            </a:r>
            <a:r>
              <a:rPr lang="ru-RU" sz="2400" b="1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ознакою</a:t>
            </a:r>
            <a:r>
              <a:rPr lang="ru-RU" sz="24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 хороших манер. </a:t>
            </a:r>
            <a:r>
              <a:rPr lang="ru-RU" sz="2400" b="1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Ще</a:t>
            </a:r>
            <a:r>
              <a:rPr lang="ru-RU" sz="24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одне</a:t>
            </a:r>
            <a:r>
              <a:rPr lang="ru-RU" sz="24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відмітна</a:t>
            </a:r>
            <a:r>
              <a:rPr lang="ru-RU" sz="24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властивість</a:t>
            </a:r>
            <a:r>
              <a:rPr lang="ru-RU" sz="24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японців</a:t>
            </a:r>
            <a:r>
              <a:rPr lang="ru-RU" sz="24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що</a:t>
            </a:r>
            <a:r>
              <a:rPr lang="ru-RU" sz="24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характеризує</a:t>
            </a:r>
            <a:r>
              <a:rPr lang="ru-RU" sz="24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їх</a:t>
            </a:r>
            <a:r>
              <a:rPr lang="ru-RU" sz="24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прихильність</a:t>
            </a:r>
            <a:r>
              <a:rPr lang="ru-RU" sz="24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традиціям</a:t>
            </a:r>
            <a:r>
              <a:rPr lang="ru-RU" sz="24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старовини</a:t>
            </a:r>
            <a:r>
              <a:rPr lang="ru-RU" sz="24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, – </a:t>
            </a:r>
            <a:r>
              <a:rPr lang="ru-RU" sz="2400" b="1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суворе</a:t>
            </a:r>
            <a:r>
              <a:rPr lang="ru-RU" sz="24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дотримання</a:t>
            </a:r>
            <a:r>
              <a:rPr lang="ru-RU" sz="24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 правил і установкам. </a:t>
            </a:r>
            <a:r>
              <a:rPr lang="ru-RU" sz="2400" b="1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Ніколи</a:t>
            </a:r>
            <a:r>
              <a:rPr lang="ru-RU" sz="24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японець</a:t>
            </a:r>
            <a:r>
              <a:rPr lang="ru-RU" sz="24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 не порушить </a:t>
            </a:r>
            <a:r>
              <a:rPr lang="ru-RU" sz="2400" b="1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встановлені</a:t>
            </a:r>
            <a:r>
              <a:rPr lang="ru-RU" sz="24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обмеження</a:t>
            </a:r>
            <a:r>
              <a:rPr lang="ru-RU" sz="24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наприклад</a:t>
            </a:r>
            <a:r>
              <a:rPr lang="ru-RU" sz="24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, за часом. </a:t>
            </a:r>
            <a:r>
              <a:rPr lang="ru-RU" sz="2400" b="1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Спеціалізовані</a:t>
            </a:r>
            <a:r>
              <a:rPr lang="ru-RU" sz="24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магазини</a:t>
            </a:r>
            <a:r>
              <a:rPr lang="ru-RU" sz="24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 у них </a:t>
            </a:r>
            <a:r>
              <a:rPr lang="ru-RU" sz="2400" b="1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також</a:t>
            </a:r>
            <a:r>
              <a:rPr lang="ru-RU" sz="24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розташовуються</a:t>
            </a:r>
            <a:r>
              <a:rPr lang="ru-RU" sz="24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 в </a:t>
            </a:r>
            <a:r>
              <a:rPr lang="ru-RU" sz="2400" b="1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певних</a:t>
            </a:r>
            <a:r>
              <a:rPr lang="ru-RU" sz="24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 районах, і </a:t>
            </a:r>
            <a:r>
              <a:rPr lang="ru-RU" sz="2400" b="1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це</a:t>
            </a:r>
            <a:r>
              <a:rPr lang="ru-RU" sz="24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 є </a:t>
            </a:r>
            <a:r>
              <a:rPr lang="ru-RU" sz="2400" b="1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споконвічно</a:t>
            </a:r>
            <a:r>
              <a:rPr lang="ru-RU" sz="24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національною</a:t>
            </a:r>
            <a:r>
              <a:rPr lang="ru-RU" sz="24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традицією</a:t>
            </a:r>
            <a:r>
              <a:rPr lang="ru-RU" sz="24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. В </a:t>
            </a:r>
            <a:r>
              <a:rPr lang="ru-RU" sz="2400" b="1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Японії</a:t>
            </a:r>
            <a:r>
              <a:rPr lang="ru-RU" sz="24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можна</a:t>
            </a:r>
            <a:r>
              <a:rPr lang="ru-RU" sz="24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скрізь</a:t>
            </a:r>
            <a:r>
              <a:rPr lang="ru-RU" sz="24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відчувати</a:t>
            </a:r>
            <a:r>
              <a:rPr lang="ru-RU" sz="24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 себе в </a:t>
            </a:r>
            <a:r>
              <a:rPr lang="ru-RU" sz="2400" b="1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безпеці</a:t>
            </a:r>
            <a:r>
              <a:rPr lang="ru-RU" sz="24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 – </a:t>
            </a:r>
            <a:r>
              <a:rPr lang="ru-RU" sz="2400" b="1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це</a:t>
            </a:r>
            <a:r>
              <a:rPr lang="ru-RU" sz="24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відмінна</a:t>
            </a:r>
            <a:r>
              <a:rPr lang="ru-RU" sz="24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 риса </a:t>
            </a:r>
            <a:r>
              <a:rPr lang="ru-RU" sz="2400" b="1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чудового</a:t>
            </a:r>
            <a:r>
              <a:rPr lang="ru-RU" sz="24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 народу </a:t>
            </a:r>
            <a:r>
              <a:rPr lang="ru-RU" sz="2400" b="1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країни</a:t>
            </a:r>
            <a:r>
              <a:rPr lang="ru-RU" sz="24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Висхідного</a:t>
            </a:r>
            <a:r>
              <a:rPr lang="ru-RU" sz="24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сонця</a:t>
            </a:r>
            <a:r>
              <a:rPr lang="ru-RU" sz="24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.</a:t>
            </a:r>
            <a:endParaRPr lang="ru-RU" sz="2400" b="1" dirty="0"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274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2766">
        <p14:vortex dir="r"/>
      </p:transition>
    </mc:Choice>
    <mc:Fallback>
      <p:transition spd="slow" advTm="127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6499" y="304371"/>
            <a:ext cx="114749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 </a:t>
            </a:r>
            <a:r>
              <a:rPr lang="ru-RU" sz="2400" dirty="0" err="1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Кімоно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 — </a:t>
            </a:r>
            <a:r>
              <a:rPr lang="ru-RU" sz="2400" dirty="0" err="1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національний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одяг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Японії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 для </a:t>
            </a:r>
            <a:r>
              <a:rPr lang="ru-RU" sz="2400" dirty="0" err="1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жінок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 і </a:t>
            </a:r>
            <a:r>
              <a:rPr lang="ru-RU" sz="2400" dirty="0" err="1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чоловіків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. </a:t>
            </a:r>
            <a:r>
              <a:rPr lang="ru-RU" sz="2400" dirty="0" err="1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Споконвічно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, </a:t>
            </a:r>
            <a:r>
              <a:rPr lang="ru-RU" sz="2400" dirty="0" err="1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під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кімоно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позначався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 будь-</a:t>
            </a:r>
            <a:r>
              <a:rPr lang="ru-RU" sz="2400" dirty="0" err="1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який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одяг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, але </a:t>
            </a:r>
            <a:r>
              <a:rPr lang="ru-RU" sz="2400" dirty="0" err="1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згодом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цей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термін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 стали </a:t>
            </a:r>
            <a:r>
              <a:rPr lang="ru-RU" sz="2400" dirty="0" err="1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застосовувати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 як </a:t>
            </a:r>
            <a:r>
              <a:rPr lang="ru-RU" sz="2400" dirty="0" err="1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синонім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вафуку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 — </a:t>
            </a:r>
            <a:r>
              <a:rPr lang="ru-RU" sz="2400" dirty="0" err="1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японського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одягу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. Для </a:t>
            </a:r>
            <a:r>
              <a:rPr lang="ru-RU" sz="2400" dirty="0" err="1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японців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кімоно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 не </a:t>
            </a:r>
            <a:r>
              <a:rPr lang="ru-RU" sz="2400" dirty="0" err="1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тільки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гарний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одяг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, </a:t>
            </a:r>
            <a:r>
              <a:rPr lang="ru-RU" sz="2400" dirty="0" err="1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воно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являє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 собою </a:t>
            </a:r>
            <a:r>
              <a:rPr lang="ru-RU" sz="2400" dirty="0" err="1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спосіб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життя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, </a:t>
            </a:r>
            <a:r>
              <a:rPr lang="ru-RU" sz="2400" dirty="0" err="1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частину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культури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. </a:t>
            </a:r>
            <a:r>
              <a:rPr lang="ru-RU" sz="2400" dirty="0" err="1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Носіння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кімоно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 — </a:t>
            </a:r>
            <a:r>
              <a:rPr lang="ru-RU" sz="2400" dirty="0" err="1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це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ціле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мистецтво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, </a:t>
            </a:r>
            <a:r>
              <a:rPr lang="ru-RU" sz="2400" dirty="0" err="1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що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 говорить про красу, </a:t>
            </a:r>
            <a:r>
              <a:rPr lang="ru-RU" sz="2400" dirty="0" err="1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любов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, </a:t>
            </a:r>
            <a:r>
              <a:rPr lang="ru-RU" sz="2400" dirty="0" err="1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увічливість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 і </a:t>
            </a:r>
            <a:r>
              <a:rPr lang="ru-RU" sz="2400" dirty="0" err="1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гармонію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Monotype Corsiva" panose="03010101010201010101" pitchFamily="66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66" y="2564001"/>
            <a:ext cx="3490397" cy="2599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315" y="2564001"/>
            <a:ext cx="3674772" cy="27560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918" y="2243363"/>
            <a:ext cx="2573942" cy="4614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2074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9766">
        <p:circle/>
      </p:transition>
    </mc:Choice>
    <mc:Fallback>
      <p:transition spd="slow" advTm="1976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5205" y="675497"/>
            <a:ext cx="555079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Офіційна</a:t>
            </a:r>
            <a:r>
              <a:rPr lang="ru-RU" sz="32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назва</a:t>
            </a:r>
            <a:r>
              <a:rPr lang="ru-RU" sz="32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— </a:t>
            </a:r>
            <a:r>
              <a:rPr lang="ru-RU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Япо́нська</a:t>
            </a:r>
            <a:r>
              <a:rPr lang="ru-RU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 </a:t>
            </a:r>
            <a:r>
              <a:rPr lang="ru-RU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Держа́ва</a:t>
            </a:r>
            <a:r>
              <a:rPr lang="ru-RU" sz="32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. </a:t>
            </a:r>
            <a:r>
              <a:rPr lang="ru-RU" sz="32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Розташована</a:t>
            </a:r>
            <a:r>
              <a:rPr lang="ru-RU" sz="32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на </a:t>
            </a:r>
            <a:r>
              <a:rPr lang="ru-RU" sz="32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Японському</a:t>
            </a:r>
            <a:r>
              <a:rPr lang="ru-RU" sz="32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архіпелазі</a:t>
            </a:r>
            <a:r>
              <a:rPr lang="ru-RU" sz="32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, у </a:t>
            </a:r>
            <a:r>
              <a:rPr lang="ru-RU" sz="32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північно-західній</a:t>
            </a:r>
            <a:r>
              <a:rPr lang="ru-RU" sz="32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частині</a:t>
            </a:r>
            <a:r>
              <a:rPr lang="ru-RU" sz="32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Тихого океану.</a:t>
            </a:r>
            <a:endParaRPr lang="ru-RU" sz="3200" b="1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0725">
            <a:off x="311171" y="4610502"/>
            <a:ext cx="2657475" cy="1809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9749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0369">
        <p14:glitter dir="u" pattern="hexagon"/>
      </p:transition>
    </mc:Choice>
    <mc:Fallback>
      <p:transition spd="slow" advTm="103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Презентацію підготувала :</a:t>
            </a:r>
            <a:r>
              <a:rPr lang="uk-UA" dirty="0" err="1" smtClean="0"/>
              <a:t>Фелінська</a:t>
            </a:r>
            <a:r>
              <a:rPr lang="uk-UA" dirty="0" smtClean="0"/>
              <a:t> Еліна 10-А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03.12.14</a:t>
            </a:r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590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480">
        <p15:prstTrans prst="peelOff"/>
      </p:transition>
    </mc:Choice>
    <mc:Fallback>
      <p:transition spd="slow" advTm="44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19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7276563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u="sng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anose="03010101010201010101" pitchFamily="66" charset="0"/>
              </a:rPr>
              <a:t>Національна</a:t>
            </a:r>
            <a:r>
              <a:rPr lang="ru-RU" sz="4000" b="1" u="sng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4000" b="1" u="sng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anose="03010101010201010101" pitchFamily="66" charset="0"/>
              </a:rPr>
              <a:t>символіка</a:t>
            </a:r>
            <a:r>
              <a:rPr lang="ru-RU" sz="4000" b="1" u="sng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4000" b="1" u="sng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anose="03010101010201010101" pitchFamily="66" charset="0"/>
              </a:rPr>
              <a:t>Японії</a:t>
            </a:r>
            <a:endParaRPr lang="ru-RU" sz="4000" b="1" u="sng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Monotype Corsiva" panose="03010101010201010101" pitchFamily="66" charset="0"/>
            </a:endParaRPr>
          </a:p>
          <a:p>
            <a:endParaRPr lang="ru-RU" sz="2400" b="1" dirty="0" smtClean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endParaRPr lang="ru-RU" sz="24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r>
              <a:rPr lang="ru-RU" sz="2400" b="1" dirty="0" err="1" smtClean="0">
                <a:solidFill>
                  <a:schemeClr val="bg1"/>
                </a:solidFill>
                <a:latin typeface="Monotype Corsiva" panose="03010101010201010101" pitchFamily="66" charset="0"/>
              </a:rPr>
              <a:t>Походження</a:t>
            </a:r>
            <a:r>
              <a:rPr lang="ru-RU" sz="2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назви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"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Японія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" 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прямує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до далекого 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історичного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минулого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. Великий 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мандрівник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Марко Поло 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територію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, на 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якій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розташована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сучасна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японська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держава, 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називав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словом "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Ципан-го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", 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причому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за основу, 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імовірно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, брав 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китайське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слово "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Жи-бень-го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", 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що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означає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Східна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імперія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.</a:t>
            </a:r>
          </a:p>
          <a:p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Японці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що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протягом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своєї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історії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дуже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багато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чого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запозичали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в 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китайців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вимовляли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відповідні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китайські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ієрогліфи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як "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ніфон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", а 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потім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почали 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вимовляти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як "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Ніппон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". 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Спочатку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японці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вживали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це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слово як 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назву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найбільшого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острова, а 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потім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стали 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позначати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цим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словом 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групу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островів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згодом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- і всю державу. Свою 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країну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японці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називають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"Дай 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Ніппон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", 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що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означає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"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країна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висхідного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сонця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".</a:t>
            </a:r>
            <a:endParaRPr lang="ru-RU" sz="2400" b="1" i="0" dirty="0">
              <a:solidFill>
                <a:schemeClr val="bg1"/>
              </a:solidFill>
              <a:effectLst/>
              <a:latin typeface="Monotype Corsiva" panose="03010101010201010101" pitchFamily="66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5665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4118">
        <p:split orient="vert" dir="in"/>
      </p:transition>
    </mc:Choice>
    <mc:Fallback>
      <p:transition spd="slow" advTm="34118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924" y="116374"/>
            <a:ext cx="433965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Прапор </a:t>
            </a:r>
            <a:r>
              <a:rPr lang="ru-RU" sz="6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Японії</a:t>
            </a:r>
            <a:endParaRPr lang="ru-RU" sz="6000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651" y="1132037"/>
            <a:ext cx="5617240" cy="374775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1924" y="5134155"/>
            <a:ext cx="119400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Державний</a:t>
            </a:r>
            <a:r>
              <a:rPr lang="ru-RU" sz="3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прапор </a:t>
            </a:r>
            <a:r>
              <a:rPr lang="ru-RU" sz="3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Японії</a:t>
            </a:r>
            <a:r>
              <a:rPr lang="ru-RU" sz="3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пофарбований</a:t>
            </a:r>
            <a:r>
              <a:rPr lang="ru-RU" sz="3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у </a:t>
            </a:r>
            <a:r>
              <a:rPr lang="ru-RU" sz="3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білий</a:t>
            </a:r>
            <a:r>
              <a:rPr lang="ru-RU" sz="3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колір</a:t>
            </a:r>
            <a:r>
              <a:rPr lang="ru-RU" sz="3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- символ </a:t>
            </a:r>
            <a:r>
              <a:rPr lang="ru-RU" sz="3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світу</a:t>
            </a:r>
            <a:r>
              <a:rPr lang="ru-RU" sz="3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, </a:t>
            </a:r>
            <a:r>
              <a:rPr lang="ru-RU" sz="3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спокою</a:t>
            </a:r>
            <a:r>
              <a:rPr lang="ru-RU" sz="3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і </a:t>
            </a:r>
            <a:r>
              <a:rPr lang="ru-RU" sz="3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безпеки</a:t>
            </a:r>
            <a:r>
              <a:rPr lang="ru-RU" sz="3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. </a:t>
            </a:r>
            <a:r>
              <a:rPr lang="ru-RU" sz="3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Червоне</a:t>
            </a:r>
            <a:r>
              <a:rPr lang="ru-RU" sz="3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коло на </a:t>
            </a:r>
            <a:r>
              <a:rPr lang="ru-RU" sz="3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прапорі</a:t>
            </a:r>
            <a:r>
              <a:rPr lang="ru-RU" sz="3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зображує</a:t>
            </a:r>
            <a:r>
              <a:rPr lang="ru-RU" sz="3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висхідне</a:t>
            </a:r>
            <a:r>
              <a:rPr lang="ru-RU" sz="3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сонце</a:t>
            </a:r>
            <a:r>
              <a:rPr lang="ru-RU" sz="3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, </a:t>
            </a:r>
            <a:r>
              <a:rPr lang="ru-RU" sz="3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що</a:t>
            </a:r>
            <a:r>
              <a:rPr lang="ru-RU" sz="3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символізує</a:t>
            </a:r>
            <a:r>
              <a:rPr lang="ru-RU" sz="3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владу</a:t>
            </a:r>
            <a:r>
              <a:rPr lang="ru-RU" sz="3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імператора</a:t>
            </a:r>
            <a:r>
              <a:rPr lang="ru-RU" sz="3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. Прапор </a:t>
            </a:r>
            <a:r>
              <a:rPr lang="ru-RU" sz="3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прийнятий</a:t>
            </a:r>
            <a:r>
              <a:rPr lang="ru-RU" sz="3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у 1870 </a:t>
            </a:r>
            <a:r>
              <a:rPr lang="ru-RU" sz="3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році</a:t>
            </a:r>
            <a:r>
              <a:rPr lang="ru-RU" sz="3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.</a:t>
            </a:r>
            <a:endParaRPr lang="ru-RU" sz="3200" b="1" dirty="0">
              <a:latin typeface="Monotype Corsiva" panose="03010101010201010101" pitchFamily="66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8250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051">
        <p:fade/>
      </p:transition>
    </mc:Choice>
    <mc:Fallback>
      <p:transition spd="med" advTm="140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1853" y="107345"/>
            <a:ext cx="415049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Герб </a:t>
            </a:r>
            <a:r>
              <a:rPr lang="ru-RU" sz="72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Японії</a:t>
            </a:r>
            <a:endParaRPr lang="ru-RU" sz="7200" dirty="0"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57080" y="4316242"/>
            <a:ext cx="878768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Державний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герб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Японії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являє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собою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зображення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квітки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хризантеми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з 16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пелюстками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.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Квітка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хризантеми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є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національною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квіткою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японців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, на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Гербі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він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символізує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висхідне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сонце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. По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японських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повір'ях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, число 16,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рівне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числу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пелюстків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на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квітці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хризантеми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,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має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магічне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значення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.</a:t>
            </a:r>
            <a:endParaRPr lang="ru-RU" sz="2800" b="1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438" y="488255"/>
            <a:ext cx="3536861" cy="35368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709" y="1307674"/>
            <a:ext cx="2038810" cy="2717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69019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6367">
        <p15:prstTrans prst="peelOff"/>
      </p:transition>
    </mc:Choice>
    <mc:Fallback>
      <p:transition spd="slow" advTm="163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7679" y="201546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Гімн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Японії</a:t>
            </a:r>
            <a:endParaRPr lang="ru-RU" sz="2800" b="1" dirty="0">
              <a:solidFill>
                <a:srgbClr val="000000"/>
              </a:solidFill>
              <a:latin typeface="Monotype Corsiva" panose="03010101010201010101" pitchFamily="66" charset="0"/>
            </a:endParaRPr>
          </a:p>
          <a:p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Слова Державного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Гімну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Японії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взяті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з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античної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поеми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.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Музику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написав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Хіроморі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Хаяши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.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Гімн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прийнятий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у 1893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році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.</a:t>
            </a:r>
            <a:endParaRPr lang="ru-RU" sz="2800" b="1" i="0" dirty="0">
              <a:solidFill>
                <a:srgbClr val="000000"/>
              </a:solidFill>
              <a:effectLst/>
              <a:latin typeface="Monotype Corsiva" panose="03010101010201010101" pitchFamily="66" charset="0"/>
            </a:endParaRPr>
          </a:p>
        </p:txBody>
      </p:sp>
      <p:pic>
        <p:nvPicPr>
          <p:cNvPr id="4" name="Неизвестен - - Гимн Японии [с сайта www.ololo.fm]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33866" y="5617806"/>
            <a:ext cx="609600" cy="609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7679" y="3173397"/>
            <a:ext cx="274749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Bradley Hand ITC" panose="03070402050302030203" pitchFamily="66" charset="0"/>
              </a:rPr>
              <a:t>Ki-mi-</a:t>
            </a:r>
            <a:r>
              <a:rPr lang="en-US" sz="3200" dirty="0" err="1">
                <a:solidFill>
                  <a:srgbClr val="000000"/>
                </a:solidFill>
                <a:latin typeface="Bradley Hand ITC" panose="03070402050302030203" pitchFamily="66" charset="0"/>
              </a:rPr>
              <a:t>ga</a:t>
            </a:r>
            <a:r>
              <a:rPr lang="en-US" sz="3200" dirty="0">
                <a:solidFill>
                  <a:srgbClr val="000000"/>
                </a:solidFill>
                <a:latin typeface="Bradley Hand ITC" panose="03070402050302030203" pitchFamily="66" charset="0"/>
              </a:rPr>
              <a:t>-</a:t>
            </a:r>
            <a:r>
              <a:rPr lang="en-US" sz="3200" dirty="0" err="1">
                <a:solidFill>
                  <a:srgbClr val="000000"/>
                </a:solidFill>
                <a:latin typeface="Bradley Hand ITC" panose="03070402050302030203" pitchFamily="66" charset="0"/>
              </a:rPr>
              <a:t>yo</a:t>
            </a:r>
            <a:r>
              <a:rPr lang="en-US" sz="3200" dirty="0">
                <a:solidFill>
                  <a:srgbClr val="000000"/>
                </a:solidFill>
                <a:latin typeface="Bradley Hand ITC" panose="03070402050302030203" pitchFamily="66" charset="0"/>
              </a:rPr>
              <a:t> o </a:t>
            </a:r>
            <a:r>
              <a:rPr lang="en-US" sz="3200" dirty="0" err="1">
                <a:solidFill>
                  <a:srgbClr val="000000"/>
                </a:solidFill>
                <a:latin typeface="Bradley Hand ITC" panose="03070402050302030203" pitchFamily="66" charset="0"/>
              </a:rPr>
              <a:t>wa</a:t>
            </a:r>
            <a:r>
              <a:rPr lang="en-US" sz="3200" dirty="0">
                <a:solidFill>
                  <a:srgbClr val="000000"/>
                </a:solidFill>
                <a:latin typeface="Bradley Hand ITC" panose="03070402050302030203" pitchFamily="66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radley Hand ITC" panose="03070402050302030203" pitchFamily="66" charset="0"/>
              </a:rPr>
              <a:t>Chiyoni</a:t>
            </a:r>
            <a:r>
              <a:rPr lang="en-US" sz="3200" dirty="0">
                <a:solidFill>
                  <a:srgbClr val="000000"/>
                </a:solidFill>
                <a:latin typeface="Bradley Hand ITC" panose="03070402050302030203" pitchFamily="66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radley Hand ITC" panose="03070402050302030203" pitchFamily="66" charset="0"/>
              </a:rPr>
              <a:t>yachiyoni</a:t>
            </a:r>
            <a:endParaRPr lang="en-US" sz="3200" dirty="0">
              <a:solidFill>
                <a:srgbClr val="000000"/>
              </a:solidFill>
              <a:latin typeface="Bradley Hand ITC" panose="03070402050302030203" pitchFamily="66" charset="0"/>
            </a:endParaRPr>
          </a:p>
          <a:p>
            <a:r>
              <a:rPr lang="en-US" sz="3200" dirty="0" err="1">
                <a:solidFill>
                  <a:srgbClr val="000000"/>
                </a:solidFill>
                <a:latin typeface="Bradley Hand ITC" panose="03070402050302030203" pitchFamily="66" charset="0"/>
              </a:rPr>
              <a:t>sazare</a:t>
            </a:r>
            <a:r>
              <a:rPr lang="en-US" sz="3200" dirty="0">
                <a:solidFill>
                  <a:srgbClr val="000000"/>
                </a:solidFill>
                <a:latin typeface="Bradley Hand ITC" panose="03070402050302030203" pitchFamily="66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radley Hand ITC" panose="03070402050302030203" pitchFamily="66" charset="0"/>
              </a:rPr>
              <a:t>ishi</a:t>
            </a:r>
            <a:r>
              <a:rPr lang="en-US" sz="3200" dirty="0">
                <a:solidFill>
                  <a:srgbClr val="000000"/>
                </a:solidFill>
                <a:latin typeface="Bradley Hand ITC" panose="03070402050302030203" pitchFamily="66" charset="0"/>
              </a:rPr>
              <a:t> no </a:t>
            </a:r>
            <a:r>
              <a:rPr lang="en-US" sz="3200" dirty="0" err="1">
                <a:solidFill>
                  <a:srgbClr val="000000"/>
                </a:solidFill>
                <a:latin typeface="Bradley Hand ITC" panose="03070402050302030203" pitchFamily="66" charset="0"/>
              </a:rPr>
              <a:t>iwa</a:t>
            </a:r>
            <a:r>
              <a:rPr lang="en-US" sz="3200" dirty="0">
                <a:solidFill>
                  <a:srgbClr val="000000"/>
                </a:solidFill>
                <a:latin typeface="Bradley Hand ITC" panose="03070402050302030203" pitchFamily="66" charset="0"/>
              </a:rPr>
              <a:t> o to </a:t>
            </a:r>
            <a:r>
              <a:rPr lang="en-US" sz="3200" dirty="0" err="1">
                <a:solidFill>
                  <a:srgbClr val="000000"/>
                </a:solidFill>
                <a:latin typeface="Bradley Hand ITC" panose="03070402050302030203" pitchFamily="66" charset="0"/>
              </a:rPr>
              <a:t>narite</a:t>
            </a:r>
            <a:endParaRPr lang="en-US" sz="3200" dirty="0">
              <a:solidFill>
                <a:srgbClr val="000000"/>
              </a:solidFill>
              <a:latin typeface="Bradley Hand ITC" panose="03070402050302030203" pitchFamily="66" charset="0"/>
            </a:endParaRPr>
          </a:p>
          <a:p>
            <a:r>
              <a:rPr lang="en-US" sz="3200" dirty="0" err="1">
                <a:solidFill>
                  <a:srgbClr val="000000"/>
                </a:solidFill>
                <a:latin typeface="Bradley Hand ITC" panose="03070402050302030203" pitchFamily="66" charset="0"/>
              </a:rPr>
              <a:t>Koke</a:t>
            </a:r>
            <a:r>
              <a:rPr lang="en-US" sz="3200" dirty="0">
                <a:solidFill>
                  <a:srgbClr val="000000"/>
                </a:solidFill>
                <a:latin typeface="Bradley Hand ITC" panose="03070402050302030203" pitchFamily="66" charset="0"/>
              </a:rPr>
              <a:t> no </a:t>
            </a:r>
            <a:r>
              <a:rPr lang="en-US" sz="3200" dirty="0" err="1">
                <a:solidFill>
                  <a:srgbClr val="000000"/>
                </a:solidFill>
                <a:latin typeface="Bradley Hand ITC" panose="03070402050302030203" pitchFamily="66" charset="0"/>
              </a:rPr>
              <a:t>musu</a:t>
            </a:r>
            <a:r>
              <a:rPr lang="en-US" sz="3200" dirty="0">
                <a:solidFill>
                  <a:srgbClr val="000000"/>
                </a:solidFill>
                <a:latin typeface="Bradley Hand ITC" panose="03070402050302030203" pitchFamily="66" charset="0"/>
              </a:rPr>
              <a:t> made</a:t>
            </a:r>
            <a:endParaRPr lang="en-US" sz="3200" i="0" dirty="0">
              <a:solidFill>
                <a:srgbClr val="000000"/>
              </a:solidFill>
              <a:effectLst/>
              <a:latin typeface="Bradley Hand ITC" panose="03070402050302030203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65172" y="3675837"/>
            <a:ext cx="53060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</a:rPr>
              <a:t>Прав, </a:t>
            </a:r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імператор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</a:rPr>
              <a:t>,</a:t>
            </a:r>
          </a:p>
          <a:p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Тисячу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чи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вісім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тисяч</a:t>
            </a:r>
            <a:endParaRPr lang="ru-RU" sz="2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Поколінь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поки</a:t>
            </a:r>
            <a:endParaRPr lang="ru-RU" sz="2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</a:rPr>
              <a:t>Мох не прикрасить </a:t>
            </a:r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скелі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</a:rPr>
              <a:t>,</a:t>
            </a:r>
          </a:p>
          <a:p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Що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виросли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</a:rPr>
              <a:t> з щебеню.</a:t>
            </a:r>
            <a:endParaRPr lang="ru-RU" sz="2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756" y="784213"/>
            <a:ext cx="4447392" cy="4509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7272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2174">
        <p:circle/>
      </p:transition>
    </mc:Choice>
    <mc:Fallback>
      <p:transition spd="slow" advTm="1217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54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1767" y="210844"/>
            <a:ext cx="10165725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Японія</a:t>
            </a:r>
            <a:r>
              <a:rPr lang="ru-RU" sz="32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в </a:t>
            </a:r>
            <a:r>
              <a:rPr lang="ru-RU" sz="32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міжнародних</a:t>
            </a:r>
            <a:r>
              <a:rPr lang="ru-RU" sz="32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економічних</a:t>
            </a:r>
            <a:r>
              <a:rPr lang="ru-RU" sz="32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відносинах</a:t>
            </a:r>
            <a:endParaRPr lang="ru-RU" sz="32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Японія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займає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одне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з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провідних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місць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у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міжнародних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економічних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відносинах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. Вона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виступає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найбільшої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капіталі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товароекспортірующей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країною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. На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неї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припадає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7,2%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світового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обсягу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закордонних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прямих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капіталовкладень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і 6,2%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світового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експорту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. За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обсягом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експорту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товарів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послуг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вона </a:t>
            </a:r>
            <a:r>
              <a:rPr lang="ru-RU" sz="24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поступається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США та </a:t>
            </a:r>
            <a:r>
              <a:rPr lang="ru-RU" sz="24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Німеччини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  <a:p>
            <a:endParaRPr lang="ru-RU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Країна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характеризується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величезними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обсягами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експорту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понад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450 млрд дол. США) та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імпорту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понад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350 млрд дол. США). В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експорті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Японії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переважають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машини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й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устаткування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судна,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електронні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прилади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метали і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металовироби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хімічні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продукти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товари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легкої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промисловості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Країна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імпортує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сировину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для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промисловості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продукти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харчування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паливо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Країна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торгує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з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більшістю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країн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світу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традиційні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торгові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партнери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— США і Канада,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країни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ЄС і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Південно-Східної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Азії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Китай.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endParaRPr lang="en-US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9442923"/>
      </p:ext>
    </p:extLst>
  </p:cSld>
  <p:clrMapOvr>
    <a:masterClrMapping/>
  </p:clrMapOvr>
  <p:transition spd="slow" advTm="28771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9346" y="25960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Площа</a:t>
            </a:r>
            <a:r>
              <a:rPr lang="ru-RU" sz="36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- 372 тис. кв. км.</a:t>
            </a:r>
          </a:p>
          <a:p>
            <a:r>
              <a:rPr lang="ru-RU" sz="36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Населення</a:t>
            </a:r>
            <a:r>
              <a:rPr lang="ru-RU" sz="36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- 125 млн. </a:t>
            </a:r>
            <a:r>
              <a:rPr lang="ru-RU" sz="36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чол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ru-RU" sz="16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799" y="1459934"/>
            <a:ext cx="1042330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ru-RU" sz="2000" b="1" u="sng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Населення</a:t>
            </a:r>
            <a:r>
              <a:rPr lang="ru-RU" sz="2000" b="1" u="sng" dirty="0">
                <a:solidFill>
                  <a:srgbClr val="000000"/>
                </a:solidFill>
                <a:latin typeface="Monotype Corsiva" panose="03010101010201010101" pitchFamily="66" charset="0"/>
              </a:rPr>
              <a:t>.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 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Ще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недавно для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Японії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була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характерна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висока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народжуваність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і,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відповідно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,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високий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природний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приріст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населення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. Зараз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народжуваність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різко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скоротилася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, і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країна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перейшла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до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першого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типу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відтворення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населення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.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Це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стало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можливим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через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високі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темпи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урбанізації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та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державну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політику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контролю за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народжуваністю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.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Саме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Японія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відрізняється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найвищою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у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світі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тривалістю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життя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(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близько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80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років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).</a:t>
            </a:r>
          </a:p>
          <a:p>
            <a:pPr algn="just"/>
            <a:r>
              <a:rPr lang="ru-RU" sz="2000" b="1" dirty="0" err="1" smtClean="0">
                <a:solidFill>
                  <a:srgbClr val="000000"/>
                </a:solidFill>
                <a:latin typeface="Monotype Corsiva" panose="03010101010201010101" pitchFamily="66" charset="0"/>
              </a:rPr>
              <a:t>Рівень</a:t>
            </a:r>
            <a:r>
              <a:rPr lang="ru-RU" sz="2000" b="1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урбанізації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дуже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високий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, 80%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населення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живе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в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містах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. В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Японії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11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міст-мільйонерів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. Особливо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великі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розміри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столичної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агломерації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Кейхин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(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Токіо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, Йокогама,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Кавасакі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,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Тиба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),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населення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якої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становить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близько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30 млн.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осіб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. На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тихоокеанському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узбережжі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міські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агломерації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зливаються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у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величезний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мегалополіс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Токайдо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,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що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простягнувся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на 600 км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від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Токійської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до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Осакської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затоки.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Він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займає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перше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місце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у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світі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за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кількістю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населення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(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близько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65 млн.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осіб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).</a:t>
            </a:r>
          </a:p>
          <a:p>
            <a:pPr algn="just"/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Економічно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активне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населення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становить 50%. У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промисловості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зайнято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понад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13%, у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сільському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господарстві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— 20%, у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невиробничий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сфері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— 40%.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Трудові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ресурси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характеризуються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дуже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високим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рівнем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кваліфікації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.</a:t>
            </a:r>
            <a:endParaRPr lang="ru-RU" sz="2000" b="1" i="0" dirty="0">
              <a:solidFill>
                <a:srgbClr val="000000"/>
              </a:solidFill>
              <a:effectLst/>
              <a:latin typeface="Monotype Corsiva" panose="03010101010201010101" pitchFamily="66" charset="0"/>
            </a:endParaRPr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890137543"/>
              </p:ext>
            </p:extLst>
          </p:nvPr>
        </p:nvGraphicFramePr>
        <p:xfrm>
          <a:off x="2786440" y="4521618"/>
          <a:ext cx="4361334" cy="2336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0" name="Звук 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9936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3525">
        <p15:prstTrans prst="airplane"/>
      </p:transition>
    </mc:Choice>
    <mc:Fallback>
      <p:transition spd="slow" advTm="335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416278704"/>
              </p:ext>
            </p:extLst>
          </p:nvPr>
        </p:nvGraphicFramePr>
        <p:xfrm>
          <a:off x="2065222" y="1340536"/>
          <a:ext cx="8263634" cy="4519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89620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9351">
        <p15:prstTrans prst="crush"/>
      </p:transition>
    </mc:Choice>
    <mc:Fallback>
      <p:transition spd="slow" advTm="93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2" grpId="0">
        <p:bldAsOne/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8.2|1.8|1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6.6|2.5|3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1|1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|1.9|1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8|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4|7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5|3.2|6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heme/theme1.xml><?xml version="1.0" encoding="utf-8"?>
<a:theme xmlns:a="http://schemas.openxmlformats.org/drawingml/2006/main" name="Cherry Blossom 16x9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Office Theme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7CB48F5-D6B9-4A73-B7C9-0F05E58E1A9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на фоне Цветущая вишня (широкоэкранный формат)</Template>
  <TotalTime>0</TotalTime>
  <Words>1154</Words>
  <Application>Microsoft Office PowerPoint</Application>
  <PresentationFormat>Широкоэкранный</PresentationFormat>
  <Paragraphs>60</Paragraphs>
  <Slides>20</Slides>
  <Notes>0</Notes>
  <HiddenSlides>0</HiddenSlides>
  <MMClips>22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ＭＳ ゴシック</vt:lpstr>
      <vt:lpstr>Arial</vt:lpstr>
      <vt:lpstr>Bradley Hand ITC</vt:lpstr>
      <vt:lpstr>Cambria</vt:lpstr>
      <vt:lpstr>Monotype Corsiva</vt:lpstr>
      <vt:lpstr>Tahoma</vt:lpstr>
      <vt:lpstr>Times New Roman</vt:lpstr>
      <vt:lpstr>Cherry Blossom 16x9</vt:lpstr>
      <vt:lpstr>Японія   ( 日本 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Презентацію підготувала :Фелінська Еліна 10-А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2014-12-03T17:15:46Z</dcterms:created>
  <dcterms:modified xsi:type="dcterms:W3CDTF">2014-12-03T21:33:09Z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TC030310029991</vt:lpwstr>
  </property>
</Properties>
</file>