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3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0%B5%D1%80%D1%81%D0%BE%D0%BD%D1%81%D1%8C%D0%BA%D0%B0_%D0%BE%D0%B1%D0%BB%D0%B0%D1%81%D1%82%D1%8C" TargetMode="External"/><Relationship Id="rId3" Type="http://schemas.openxmlformats.org/officeDocument/2006/relationships/hyperlink" Target="http://uk.wikipedia.org/wiki/1898" TargetMode="External"/><Relationship Id="rId7" Type="http://schemas.openxmlformats.org/officeDocument/2006/relationships/hyperlink" Target="http://uk.wikipedia.org/wiki/%D0%A7%D0%B0%D0%BF%D0%BB%D0%B8%D0%BD%D1%81%D1%8C%D0%BA%D0%B8%D0%B9_%D1%80%D0%B0%D0%B9%D0%BE%D0%BD" TargetMode="External"/><Relationship Id="rId12" Type="http://schemas.openxmlformats.org/officeDocument/2006/relationships/image" Target="../media/image20.jpeg"/><Relationship Id="rId2" Type="http://schemas.openxmlformats.org/officeDocument/2006/relationships/hyperlink" Target="http://uk.wikipedia.org/wiki/%D0%97%D0%B0%D0%BF%D0%BE%D0%B2%D1%96%D0%B4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1%81%D0%BA%D0%B0%D0%BD%D1%96%D1%8F-%D0%9D%D0%BE%D0%B2%D0%B0_(%D1%81%D0%BC%D1%82)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://uk.wikipedia.org/wiki/%D0%A1%D0%BC%D1%82" TargetMode="External"/><Relationship Id="rId10" Type="http://schemas.openxmlformats.org/officeDocument/2006/relationships/hyperlink" Target="http://uk.wikipedia.org/wiki/%D0%9D%D1%96%D0%BC%D0%B5%D1%87%D1%87%D0%B8%D0%BD%D0%B0" TargetMode="External"/><Relationship Id="rId4" Type="http://schemas.openxmlformats.org/officeDocument/2006/relationships/hyperlink" Target="http://uk.wikipedia.org/wiki/%D0%A4%D0%B0%D0%BB%D1%8C%D1%86-%D0%A4%D0%B5%D0%B9%D0%BD_%D0%A4%D1%80%D1%96%D0%B4%D1%80%D1%96%D1%85_%D0%95%D0%B4%D1%83%D0%B0%D1%80%D0%B4%D0%BE%D0%B2%D0%B8%D1%87" TargetMode="External"/><Relationship Id="rId9" Type="http://schemas.openxmlformats.org/officeDocument/2006/relationships/hyperlink" Target="http://uk.wikipedia.org/wiki/%D0%93%D0%B5%D1%80%D1%86%D0%BE%D0%B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1%8F%D0%B1%D1%87%D0%B8%D0%BA_%D0%B2%D0%B5%D0%BB%D0%B8%D0%BA%D0%B8%D0%B9" TargetMode="External"/><Relationship Id="rId3" Type="http://schemas.openxmlformats.org/officeDocument/2006/relationships/hyperlink" Target="http://uk.wikipedia.org/wiki/%D0%9A%D0%BE%D0%B2%D0%B8%D0%BB%D0%B0_%D1%83%D0%BA%D1%80%D0%B0%D1%97%D0%BD%D1%81%D1%8C%D0%BA%D0%B0" TargetMode="External"/><Relationship Id="rId7" Type="http://schemas.openxmlformats.org/officeDocument/2006/relationships/hyperlink" Target="http://uk.wikipedia.org/w/index.php?title=%D0%A2%D1%8E%D0%BB%D1%8C%D0%BF%D0%B0%D0%BD_%D1%81%D0%BA%D1%96%D1%84%D1%81%D1%8C%D0%BA%D0%B8%D0%B9&amp;action=edit&amp;redlink=1" TargetMode="External"/><Relationship Id="rId2" Type="http://schemas.openxmlformats.org/officeDocument/2006/relationships/hyperlink" Target="http://uk.wikipedia.org/w/index.php?title=%D0%9A%D0%B0%D1%80%D0%B0%D0%B3%D0%B0%D0%BD%D0%B0_%D1%81%D0%BA%D1%96%D1%84%D1%81%D1%8C%D0%BA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2%D1%8E%D0%BB%D1%8C%D0%BF%D0%B0%D0%BD_%D0%A8%D1%80%D0%B5%D0%BD%D0%BA%D0%B0&amp;action=edit&amp;redlink=1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://uk.wikipedia.org/wiki/%D0%9A%D0%BE%D0%B2%D0%B8%D0%BB%D0%B0_%D0%B2%D0%BE%D0%BB%D0%BE%D1%81%D0%B8%D1%81%D1%82%D0%B0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://uk.wikipedia.org/wiki/%D0%9A%D0%BE%D0%B2%D0%B8%D0%BB%D0%B0_%D0%9B%D0%B5%D1%81%D1%81%D1%96%D0%BD%D0%B3%D0%B0" TargetMode="Externa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5%D0%BB%D1%96%D0%BA%D1%82" TargetMode="External"/><Relationship Id="rId13" Type="http://schemas.openxmlformats.org/officeDocument/2006/relationships/hyperlink" Target="http://uk.wikipedia.org/wiki/%D0%91%D1%96%D0%BE%D1%80%D1%96%D0%B7%D0%BD%D0%BE%D0%BC%D0%B0%D0%BD%D1%96%D1%82%D1%82%D1%8F" TargetMode="External"/><Relationship Id="rId3" Type="http://schemas.openxmlformats.org/officeDocument/2006/relationships/hyperlink" Target="http://uk.wikipedia.org/wiki/%D0%A3%D0%BA%D1%80%D0%B0%D1%97%D0%BD%D1%81%D1%8C%D0%BA%D1%96_%D0%9A%D0%B0%D1%80%D0%BF%D0%B0%D1%82%D0%B8" TargetMode="External"/><Relationship Id="rId7" Type="http://schemas.openxmlformats.org/officeDocument/2006/relationships/hyperlink" Target="http://uk.wikipedia.org/wiki/1996" TargetMode="External"/><Relationship Id="rId12" Type="http://schemas.openxmlformats.org/officeDocument/2006/relationships/hyperlink" Target="http://uk.wikipedia.org/wiki/%D0%A4%D0%B0%D1%83%D0%BD%D0%B0" TargetMode="External"/><Relationship Id="rId2" Type="http://schemas.openxmlformats.org/officeDocument/2006/relationships/hyperlink" Target="http://uk.wikipedia.org/wiki/%D0%9F%D1%80%D0%B8%D1%80%D0%BE%D0%B4%D0%BD%D0%B8%D0%B9_%D0%B7%D0%B0%D0%BF%D0%BE%D0%B2%D1%96%D0%B4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E%D1%80%D0%B3%D0%B0%D0%BD%D0%B8" TargetMode="External"/><Relationship Id="rId11" Type="http://schemas.openxmlformats.org/officeDocument/2006/relationships/hyperlink" Target="http://uk.wikipedia.org/wiki/%D0%A0%D0%BE%D1%81%D0%BB%D0%B8%D0%BD%D0%BD%D1%96%D1%81%D1%82%D1%8C" TargetMode="External"/><Relationship Id="rId5" Type="http://schemas.openxmlformats.org/officeDocument/2006/relationships/hyperlink" Target="http://uk.wikipedia.org/wiki/%D0%94%D0%BE%D0%B2%D0%B1%D1%83%D1%88%D0%B0%D0%BD%D0%BA%D0%B0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://uk.wikipedia.org/wiki/%D0%93%D0%B5%D0%BE%D0%BC%D0%BE%D1%80%D1%84%D0%BE%D0%BB%D0%BE%D0%B3%D1%96%D1%8F" TargetMode="External"/><Relationship Id="rId4" Type="http://schemas.openxmlformats.org/officeDocument/2006/relationships/hyperlink" Target="http://uk.wikipedia.org/wiki/%D0%86%D0%B2%D0%B0%D0%BD%D0%BE-%D0%A4%D1%80%D0%B0%D0%BD%D0%BA%D1%96%D0%B2%D1%81%D1%8C%D0%BA%D0%B0_%D0%BE%D0%B1%D0%BB%D0%B0%D1%81%D1%82%D1%8C" TargetMode="External"/><Relationship Id="rId9" Type="http://schemas.openxmlformats.org/officeDocument/2006/relationships/hyperlink" Target="http://uk.wikipedia.org/wiki/%D0%A1%D0%BE%D1%81%D0%BD%D0%B0_%D0%BA%D0%B5%D0%B4%D1%80%D0%BE%D0%B2%D0%B0_%D1%94%D0%B2%D1%80%D0%BE%D0%BF%D0%B5%D0%B9%D1%81%D1%8C%D0%BA%D0%B0" TargetMode="Externa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8%D0%B4" TargetMode="External"/><Relationship Id="rId13" Type="http://schemas.openxmlformats.org/officeDocument/2006/relationships/hyperlink" Target="http://uk.wikipedia.org/wiki/%D0%9C%D1%96%D0%BD%D0%BE%D0%B3%D0%B0_%D1%83%D0%B3%D0%BE%D1%80%D1%81%D1%8C%D0%BA%D0%B0" TargetMode="External"/><Relationship Id="rId18" Type="http://schemas.openxmlformats.org/officeDocument/2006/relationships/hyperlink" Target="http://uk.wikipedia.org/wiki/%D0%97%D0%BE%D0%B7%D1%83%D0%BB%D0%B8%D0%BD%D0%B5%D1%86%D1%8C_%D1%87%D0%BE%D0%BB%D0%BE%D0%B2%D1%96%D1%87%D0%B8%D0%B9" TargetMode="External"/><Relationship Id="rId26" Type="http://schemas.openxmlformats.org/officeDocument/2006/relationships/hyperlink" Target="http://uk.wikipedia.org/wiki/%D0%92%D1%96%D0%B4%D0%BA%D0%B0%D1%81%D0%BD%D0%B8%D0%BA_%D0%B1%D0%B5%D0%B7%D1%81%D1%82%D0%B5%D0%B1%D0%BB%D0%BE%D0%B2%D0%B8%D0%B9" TargetMode="External"/><Relationship Id="rId3" Type="http://schemas.openxmlformats.org/officeDocument/2006/relationships/hyperlink" Target="http://uk.wikipedia.org/wiki/%D0%91%D0%B5%D0%B7%D1%85%D1%80%D0%B5%D0%B1%D0%B5%D1%82%D0%BD%D1%96" TargetMode="External"/><Relationship Id="rId21" Type="http://schemas.openxmlformats.org/officeDocument/2006/relationships/hyperlink" Target="http://uk.wikipedia.org/w/index.php?title=%D0%AF%D0%B7%D0%B8%D1%87%D0%BE%D0%BA_%D0%B7%D0%B5%D0%BB%D0%B5%D0%BD%D0%B8%D0%B9&amp;action=edit&amp;redlink=1" TargetMode="External"/><Relationship Id="rId7" Type="http://schemas.openxmlformats.org/officeDocument/2006/relationships/hyperlink" Target="http://uk.wikipedia.org/wiki/%D0%A5%D1%80%D0%B5%D0%B1%D0%B5%D1%82%D0%BD%D1%96" TargetMode="External"/><Relationship Id="rId12" Type="http://schemas.openxmlformats.org/officeDocument/2006/relationships/hyperlink" Target="http://uk.wikipedia.org/wiki/%D0%9A%D1%80%D1%83%D0%B3%D0%BB%D0%BE%D1%80%D0%BE%D1%82%D1%96" TargetMode="External"/><Relationship Id="rId17" Type="http://schemas.openxmlformats.org/officeDocument/2006/relationships/hyperlink" Target="http://uk.wikipedia.org/wiki/%D0%A7%D0%B5%D1%80%D0%B2%D0%BE%D0%BD%D0%B0_%D0%BA%D0%BD%D0%B8%D0%B3%D0%B0_%D0%A3%D0%BA%D1%80%D0%B0%D1%97%D0%BD%D0%B8" TargetMode="External"/><Relationship Id="rId25" Type="http://schemas.openxmlformats.org/officeDocument/2006/relationships/hyperlink" Target="http://uk.wikipedia.org/w/index.php?title=%D0%A1%D1%82%D0%B0%D1%80%D0%BE%D0%B4%D1%83%D0%B1_%D0%B0%D0%BB%D1%8C%D0%BF%D1%96%D0%B9%D1%81%D1%8C%D0%BA%D0%B8%D0%B9&amp;action=edit&amp;redlink=1" TargetMode="External"/><Relationship Id="rId2" Type="http://schemas.openxmlformats.org/officeDocument/2006/relationships/hyperlink" Target="http://uk.wikipedia.org/wiki/%D0%92%D0%B8%D0%B4_(%D0%B1%D1%96%D0%BE%D0%BB%D0%BE%D0%B3%D1%96%D1%8F)" TargetMode="External"/><Relationship Id="rId16" Type="http://schemas.openxmlformats.org/officeDocument/2006/relationships/hyperlink" Target="http://uk.wikipedia.org/wiki/%D0%A1%D1%83%D0%B4%D0%B8%D0%BD%D0%BD%D1%96_%D1%80%D0%BE%D1%81%D0%BB%D0%B8%D0%BD%D0%B8" TargetMode="External"/><Relationship Id="rId20" Type="http://schemas.openxmlformats.org/officeDocument/2006/relationships/hyperlink" Target="http://uk.wikipedia.org/wiki/%D0%97%D0%BE%D0%B7%D1%83%D0%BB%D0%B8%D0%BD%D1%96_%D1%81%D0%BB%D1%8C%D0%BE%D0%B7%D0%B8_%D1%8F%D0%B9%D1%86%D0%B5%D0%B2%D0%B8%D0%B4%D0%BD%D1%96" TargetMode="Externa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0%D1%83%D0%BD%D0%B0" TargetMode="External"/><Relationship Id="rId11" Type="http://schemas.openxmlformats.org/officeDocument/2006/relationships/hyperlink" Target="http://uk.wikipedia.org/wiki/%D0%A4%D0%BE%D1%80%D0%B5%D0%BB%D1%8C_%D1%81%D1%82%D1%80%D1%83%D0%BC%D0%BA%D0%BE%D0%B2%D0%B0" TargetMode="External"/><Relationship Id="rId24" Type="http://schemas.openxmlformats.org/officeDocument/2006/relationships/hyperlink" Target="http://uk.wikipedia.org/w/index.php?title=%D0%94%D0%B7%D0%B2%D0%BE%D0%BD%D0%B8%D0%BA%D0%B8_%D0%BF%D0%B8%D0%BB%D1%8C%D1%87%D0%B0%D1%81%D1%82%D1%96&amp;action=edit&amp;redlink=1" TargetMode="External"/><Relationship Id="rId5" Type="http://schemas.openxmlformats.org/officeDocument/2006/relationships/hyperlink" Target="http://uk.wikipedia.org/wiki/%D0%9A%D0%BE%D0%BC%D0%B0%D1%85%D0%B8" TargetMode="External"/><Relationship Id="rId15" Type="http://schemas.openxmlformats.org/officeDocument/2006/relationships/hyperlink" Target="http://uk.wikipedia.org/wiki/%D0%96%D0%B0%D0%B1%D0%B0_%D1%82%D1%80%D0%B0%D0%B2'%D1%8F%D0%BD%D0%B0" TargetMode="External"/><Relationship Id="rId23" Type="http://schemas.openxmlformats.org/officeDocument/2006/relationships/hyperlink" Target="http://uk.wikipedia.org/wiki/%D0%90%D0%BA%D0%BE%D0%BD%D1%96%D1%82_%D1%81%D1%82%D1%80%D0%BE%D0%BA%D0%B0%D1%82%D0%B8%D0%B9" TargetMode="External"/><Relationship Id="rId28" Type="http://schemas.openxmlformats.org/officeDocument/2006/relationships/image" Target="../media/image5.jpeg"/><Relationship Id="rId10" Type="http://schemas.openxmlformats.org/officeDocument/2006/relationships/hyperlink" Target="http://uk.wikipedia.org/wiki/%D0%A0%D0%B8%D0%B1%D0%B8" TargetMode="External"/><Relationship Id="rId19" Type="http://schemas.openxmlformats.org/officeDocument/2006/relationships/hyperlink" Target="http://uk.wikipedia.org/wiki/%D0%97%D0%BE%D0%B7%D1%83%D0%BB%D0%B8%D0%BD%D0%B5%D1%86%D1%8C_%D1%88%D0%BE%D0%BB%D0%BE%D0%BC%D0%BE%D0%BD%D0%BE%D1%81%D0%BD%D0%B8%D0%B9" TargetMode="External"/><Relationship Id="rId4" Type="http://schemas.openxmlformats.org/officeDocument/2006/relationships/hyperlink" Target="http://uk.wikipedia.org/wiki/%D0%A2%D0%B2%D0%B0%D1%80%D0%B8%D0%BD%D0%B8" TargetMode="External"/><Relationship Id="rId9" Type="http://schemas.openxmlformats.org/officeDocument/2006/relationships/hyperlink" Target="http://uk.wikipedia.org/wiki/%D0%86%D1%85%D1%82%D1%96%D0%BE%D1%84%D0%B0%D1%83%D0%BD%D0%B0" TargetMode="External"/><Relationship Id="rId14" Type="http://schemas.openxmlformats.org/officeDocument/2006/relationships/hyperlink" Target="http://uk.wikipedia.org/wiki/%D0%97%D0%B5%D0%BC%D0%BD%D0%BE%D0%B2%D0%BE%D0%B4%D0%BD%D1%96" TargetMode="External"/><Relationship Id="rId22" Type="http://schemas.openxmlformats.org/officeDocument/2006/relationships/hyperlink" Target="http://uk.wikipedia.org/w/index.php?title=%D0%9B%D1%83%D0%BD%D0%B0%D1%80%D1%96%D1%8F_%D0%BE%D0%B6%D0%B8%D0%B2%D0%B0%D1%8E%D1%87%D0%B0&amp;action=edit&amp;redlink=1" TargetMode="External"/><Relationship Id="rId27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1%80%D1%96%D0%BB%D1%8C" TargetMode="External"/><Relationship Id="rId3" Type="http://schemas.openxmlformats.org/officeDocument/2006/relationships/hyperlink" Target="http://uk.wikipedia.org/wiki/%D0%A3%D0%BA%D1%80%D0%B0%D1%97%D0%BD%D0%B0" TargetMode="External"/><Relationship Id="rId7" Type="http://schemas.openxmlformats.org/officeDocument/2006/relationships/hyperlink" Target="http://uk.wikipedia.org/wiki/%D0%9F%D1%80%D0%BE%D1%82%D0%BE%D0%B2%D1%87%D0%B0" TargetMode="External"/><Relationship Id="rId2" Type="http://schemas.openxmlformats.org/officeDocument/2006/relationships/hyperlink" Target="http://uk.wikipedia.org/wiki/%D0%9F%D1%80%D0%B8%D1%80%D0%BE%D0%B4%D0%BD%D0%B8%D0%B9_%D0%B7%D0%B0%D0%BF%D0%BE%D0%B2%D1%96%D0%B4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B%D0%B0%D0%B2%D0%BD%D1%96" TargetMode="External"/><Relationship Id="rId5" Type="http://schemas.openxmlformats.org/officeDocument/2006/relationships/hyperlink" Target="http://uk.wikipedia.org/wiki/%D0%94%D0%BD%D1%96%D0%BF%D1%80%D0%BE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uk.wikipedia.org/wiki/%D0%94%D0%BD%D1%96%D0%BF%D1%80%D0%BE%D0%BF%D0%B5%D1%82%D1%80%D0%BE%D0%B2%D1%81%D1%8C%D0%BA%D0%B0_%D0%BE%D0%B1%D0%BB%D0%B0%D1%81%D1%82%D1%8C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'%D1%8F%D0%B7" TargetMode="External"/><Relationship Id="rId13" Type="http://schemas.openxmlformats.org/officeDocument/2006/relationships/hyperlink" Target="http://uk.wikipedia.org/wiki/%D0%93%D1%83%D0%B1%D0%BA%D0%B8" TargetMode="External"/><Relationship Id="rId18" Type="http://schemas.openxmlformats.org/officeDocument/2006/relationships/hyperlink" Target="http://uk.wikipedia.org/wiki/%D0%94%D0%BE%D0%B7%D0%BE%D1%80%D0%B5%D1%86%D1%8C-%D1%96%D0%BC%D0%BF%D0%B5%D1%80%D0%B0%D1%82%D0%BE%D1%80" TargetMode="External"/><Relationship Id="rId26" Type="http://schemas.openxmlformats.org/officeDocument/2006/relationships/image" Target="../media/image9.jpeg"/><Relationship Id="rId3" Type="http://schemas.openxmlformats.org/officeDocument/2006/relationships/hyperlink" Target="http://uk.wikipedia.org/wiki/%D0%94%D0%BD%D1%96%D0%BF%D1%80%D0%BE%D0%B4%D0%B7%D0%B5%D1%80%D0%B6%D0%B8%D0%BD%D1%81%D1%8C%D0%BA" TargetMode="External"/><Relationship Id="rId21" Type="http://schemas.openxmlformats.org/officeDocument/2006/relationships/hyperlink" Target="http://uk.wikipedia.org/wiki/%D0%9A%D1%81%D0%B8%D0%BB%D0%BE%D0%BA%D0%BE%D0%BF%D0%B0_%D0%B7%D0%B2%D0%B8%D1%87%D0%B0%D0%B9%D0%BD%D0%B0" TargetMode="External"/><Relationship Id="rId7" Type="http://schemas.openxmlformats.org/officeDocument/2006/relationships/hyperlink" Target="http://uk.wikipedia.org/wiki/%D0%94%D1%83%D0%B1" TargetMode="External"/><Relationship Id="rId12" Type="http://schemas.openxmlformats.org/officeDocument/2006/relationships/hyperlink" Target="http://uk.wikipedia.org/wiki/%D0%A0%D0%B0%D0%BA%D0%BE%D0%BF%D0%BE%D0%B4%D1%96%D0%B1%D0%BD%D1%96" TargetMode="External"/><Relationship Id="rId17" Type="http://schemas.openxmlformats.org/officeDocument/2006/relationships/hyperlink" Target="http://uk.wikipedia.org/wiki/%D0%92%D0%B5%D0%B4%D0%BC%D0%B5%D0%B4%D0%B8%D1%86%D1%8F_%D0%B2%D0%B5%D0%BB%D0%B8%D0%BA%D0%B0" TargetMode="External"/><Relationship Id="rId25" Type="http://schemas.openxmlformats.org/officeDocument/2006/relationships/hyperlink" Target="http://uk.wikipedia.org/wiki/%D0%A6%D0%B5%D1%80%D0%B0%D1%82%D0%BE%D1%84%D1%96%D0%B9_%D0%B1%D0%B0%D0%B3%D0%B0%D1%82%D0%BE%D1%80%D0%BE%D0%B3%D0%B8%D0%B9" TargetMode="External"/><Relationship Id="rId2" Type="http://schemas.openxmlformats.org/officeDocument/2006/relationships/hyperlink" Target="http://uk.wikipedia.org/wiki/%D0%94%D0%BD%D1%96%D0%BF%D1%80%D0%BE%D0%BF%D0%B5%D1%82%D1%80%D0%BE%D0%B2%D1%81%D1%8C%D0%BA" TargetMode="External"/><Relationship Id="rId16" Type="http://schemas.openxmlformats.org/officeDocument/2006/relationships/hyperlink" Target="http://uk.wikipedia.org/wiki/%D0%91%D1%80%D0%B0%D0%B6%D0%BD%D0%B8%D0%BA_%D0%B4%D1%83%D0%B1%D0%BE%D0%B2%D0%B8%D0%B9" TargetMode="External"/><Relationship Id="rId20" Type="http://schemas.openxmlformats.org/officeDocument/2006/relationships/hyperlink" Target="http://uk.wikipedia.org/wiki/%D0%96%D1%83%D0%BA-%D0%BE%D0%BB%D0%B5%D0%BD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5%D1%80%D0%B1%D0%B0_%D0%B1%D1%96%D0%BB%D0%B0" TargetMode="External"/><Relationship Id="rId11" Type="http://schemas.openxmlformats.org/officeDocument/2006/relationships/hyperlink" Target="http://uk.wikipedia.org/wiki/%D0%9C%D0%BE%D0%BB%D1%8E%D1%81%D0%BA%D0%B8" TargetMode="External"/><Relationship Id="rId24" Type="http://schemas.openxmlformats.org/officeDocument/2006/relationships/hyperlink" Target="http://uk.wikipedia.org/w/index.php?title=%D0%A1%D0%BA%D0%BE%D0%BB%D1%96%D1%8F_%D1%81%D1%82%D0%B5%D0%BF%D0%BE%D0%B2%D0%B0&amp;action=edit&amp;redlink=1" TargetMode="External"/><Relationship Id="rId5" Type="http://schemas.openxmlformats.org/officeDocument/2006/relationships/hyperlink" Target="http://uk.wikipedia.org/wiki/%D0%A2%D0%BE%D0%BF%D0%BE%D0%BB%D1%8F_%D0%B1%D1%96%D0%BB%D0%B0" TargetMode="External"/><Relationship Id="rId15" Type="http://schemas.openxmlformats.org/officeDocument/2006/relationships/hyperlink" Target="http://uk.wikipedia.org/wiki/%D0%A1%D0%BE%D0%B2%D0%BA%D0%B0_%D1%80%D0%BE%D0%B7%D0%BA%D1%96%D1%88%D0%BD%D0%B0" TargetMode="External"/><Relationship Id="rId23" Type="http://schemas.openxmlformats.org/officeDocument/2006/relationships/hyperlink" Target="http://uk.wikipedia.org/w/index.php?title=%D0%9F%D0%BE%D0%B4%D0%B0%D0%BB%D1%96%D1%80%D1%96%D0%B9&amp;action=edit&amp;redlink=1" TargetMode="External"/><Relationship Id="rId10" Type="http://schemas.openxmlformats.org/officeDocument/2006/relationships/hyperlink" Target="http://uk.wikipedia.org/wiki/%D0%9A%D0%BE%D0%BC%D0%B0%D1%85%D0%B8" TargetMode="External"/><Relationship Id="rId19" Type="http://schemas.openxmlformats.org/officeDocument/2006/relationships/hyperlink" Target="http://uk.wikipedia.org/w/index.php?title=%D0%96%D1%83%D0%B6%D0%B5%D0%BB%D0%B8%D1%86%D1%8F_%D1%83%D0%B3%D0%BE%D1%80%D1%81%D1%8C%D0%BA%D0%B0&amp;action=edit&amp;redlink=1" TargetMode="External"/><Relationship Id="rId4" Type="http://schemas.openxmlformats.org/officeDocument/2006/relationships/hyperlink" Target="http://uk.wikipedia.org/wiki/%D0%A2%D0%BE%D0%BF%D0%BE%D0%BB%D1%8F_%D1%87%D0%BE%D1%80%D0%BD%D0%B0" TargetMode="External"/><Relationship Id="rId9" Type="http://schemas.openxmlformats.org/officeDocument/2006/relationships/hyperlink" Target="http://uk.wikipedia.org/wiki/%D0%92%D1%96%D0%BB%D1%8C%D1%85%D0%B0" TargetMode="External"/><Relationship Id="rId14" Type="http://schemas.openxmlformats.org/officeDocument/2006/relationships/hyperlink" Target="http://uk.wikipedia.org/wiki/%D0%9A%D0%B8%D1%88%D0%BA%D0%BE%D0%B2%D0%BE%D0%BF%D0%BE%D1%80%D0%BE%D0%B6%D0%BD%D0%B8%D0%BD%D0%BD%D1%96" TargetMode="External"/><Relationship Id="rId22" Type="http://schemas.openxmlformats.org/officeDocument/2006/relationships/hyperlink" Target="http://uk.wikipedia.org/w/index.php?title=%D0%9F%D1%96%D1%81%D1%82%D1%80%D1%8F%D0%BD%D0%BA%D0%B0_%D0%B2%D0%B5%D1%81%D0%B5%D0%BB%D0%B0&amp;action=edit&amp;redlink=1" TargetMode="External"/><Relationship Id="rId27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90%D0%B2%D1%82%D0%BE%D0%BD%D0%BE%D0%BC%D0%BD%D0%B0_%D0%A0%D0%B5%D1%81%D0%BF%D1%83%D0%B1%D0%BB%D1%96%D0%BA%D0%B0_%D0%9A%D1%80%D0%B8%D0%B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96%D0%B7%D0%B8%D0%B4%D0%B0_%D0%B7%D1%83%D0%B1%D1%87%D0%B0%D1%81%D1%82%D0%B0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uk.wikipedia.org/wiki/%D0%9C%D1%96%D0%B7%D0%B8%D0%B4%D0%B0_%D0%B0%D0%BD%D0%BE%D0%BC%D0%B0%D0%BB%D1%8C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uk.wikipedia.org/wiki/%D0%9A%D1%80%D1%96%D1%82_%D0%BC%D0%BE%D1%80%D1%81%D1%8C%D0%BA%D0%B8%D0%B9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uk.wikipedia.org/wiki/%D0%A0%D0%BE%D1%81%D0%BB%D0%B8%D0%BD%D0%B8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uk.wikipedia.org/wiki/%D0%A2%D0%BE%D0%B2%D1%82%D1%80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E%D0%B4%D0%BE%D1%80%D0%BE%D1%81%D1%82%D1%96" TargetMode="External"/><Relationship Id="rId5" Type="http://schemas.openxmlformats.org/officeDocument/2006/relationships/hyperlink" Target="http://uk.wikipedia.org/wiki/%D0%9F%D0%BE%D0%B4%D1%96%D0%BB%D0%BB%D1%8F" TargetMode="External"/><Relationship Id="rId4" Type="http://schemas.openxmlformats.org/officeDocument/2006/relationships/hyperlink" Target="http://uk.wikipedia.org/wiki/%D0%9C%D0%B5%D0%B4%D0%BE%D0%B1%D0%BE%D1%80%D0%B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D%D0%B5%D0%BC%D0%BE%D0%B7%D0%B8%D0%BD%D0%B0_(%D0%BC%D0%B5%D1%82%D0%B5%D0%BB%D0%B8%D0%BA)" TargetMode="External"/><Relationship Id="rId13" Type="http://schemas.openxmlformats.org/officeDocument/2006/relationships/hyperlink" Target="http://uk.wikipedia.org/wiki/%D0%A1%D1%82%D1%80%D1%96%D1%87%D0%BA%D0%B0%D1%80%D0%BA%D0%B0_%D0%B1%D0%BB%D0%B0%D0%BA%D0%B8%D1%82%D0%BD%D0%B0" TargetMode="External"/><Relationship Id="rId18" Type="http://schemas.openxmlformats.org/officeDocument/2006/relationships/hyperlink" Target="http://uk.wikipedia.org/wiki/%D0%9B%D1%83%D0%BD%D1%8C_%D0%BF%D0%BE%D0%BB%D1%8C%D0%BE%D0%B2%D0%B8%D0%B9" TargetMode="External"/><Relationship Id="rId3" Type="http://schemas.openxmlformats.org/officeDocument/2006/relationships/hyperlink" Target="http://uk.wikipedia.org/wiki/%D0%A4%D0%BB%D0%BE%D1%80%D0%B0" TargetMode="External"/><Relationship Id="rId21" Type="http://schemas.openxmlformats.org/officeDocument/2006/relationships/hyperlink" Target="http://uk.wikipedia.org/wiki/%D0%A1%D0%BE%D0%B2%D0%B0_%D0%B4%D0%BE%D0%B2%D0%B3%D0%BE%D1%85%D0%B2%D0%BE%D1%81%D1%82%D0%B0" TargetMode="External"/><Relationship Id="rId7" Type="http://schemas.openxmlformats.org/officeDocument/2006/relationships/hyperlink" Target="http://uk.wikipedia.org/wiki/%D0%96%D1%83%D0%BA-%D0%BE%D0%BB%D0%B5%D0%BD%D1%8C" TargetMode="External"/><Relationship Id="rId12" Type="http://schemas.openxmlformats.org/officeDocument/2006/relationships/hyperlink" Target="http://uk.wikipedia.org/wiki/%D0%94%D0%B6%D0%BC%D1%96%D0%BB%D1%8C_%D0%BC%D0%BE%D1%85%D0%BE%D0%B2%D0%B8%D0%B9" TargetMode="External"/><Relationship Id="rId17" Type="http://schemas.openxmlformats.org/officeDocument/2006/relationships/hyperlink" Target="http://uk.wikipedia.org/wiki/%D0%9F%D1%96%D0%B4%D0%BE%D1%80%D0%BB%D0%B8%D0%BA_%D0%B2%D0%B5%D0%BB%D0%B8%D0%BA%D0%B8%D0%B9" TargetMode="External"/><Relationship Id="rId25" Type="http://schemas.openxmlformats.org/officeDocument/2006/relationships/image" Target="../media/image18.jpeg"/><Relationship Id="rId2" Type="http://schemas.openxmlformats.org/officeDocument/2006/relationships/hyperlink" Target="http://uk.wikipedia.org/wiki/%D0%9B%D1%96%D1%89%D0%B8%D0%BD%D0%B0_%D0%B7%D0%B2%D0%B8%D1%87%D0%B0%D0%B9%D0%BD%D0%B0" TargetMode="External"/><Relationship Id="rId16" Type="http://schemas.openxmlformats.org/officeDocument/2006/relationships/hyperlink" Target="http://uk.wikipedia.org/wiki/%D0%9F%D1%96%D0%B4%D0%BE%D1%80%D0%BB%D0%B8%D0%BA_%D0%BC%D0%B0%D0%BB%D0%B8%D0%B9" TargetMode="External"/><Relationship Id="rId20" Type="http://schemas.openxmlformats.org/officeDocument/2006/relationships/hyperlink" Target="http://uk.wikipedia.org/wiki/%D0%A1%D0%B8%D0%BF%D1%83%D1%85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6%D0%B8%D0%B1%D1%83%D0%BB%D1%8F_%D0%B2%D0%B5%D0%B4%D0%BC%D0%B5%D0%B6%D0%B0" TargetMode="External"/><Relationship Id="rId11" Type="http://schemas.openxmlformats.org/officeDocument/2006/relationships/hyperlink" Target="http://uk.wikipedia.org/wiki/%D0%A1%D0%B0%D1%82%D1%83%D1%80%D0%BD%D1%96%D1%8F_%D1%80%D1%83%D0%B4%D0%B0" TargetMode="External"/><Relationship Id="rId24" Type="http://schemas.openxmlformats.org/officeDocument/2006/relationships/image" Target="../media/image17.jpeg"/><Relationship Id="rId5" Type="http://schemas.openxmlformats.org/officeDocument/2006/relationships/hyperlink" Target="http://uk.wikipedia.org/w/index.php?title=%D0%A8%D0%B8%D0%B2%D0%B5%D1%80%D0%B5%D0%BA%D1%96%D1%8F_%D0%BF%D0%BE%D0%B4%D1%96%D0%BB%D1%8C%D1%81%D1%8C%D0%BA%D0%B0&amp;action=edit&amp;redlink=1" TargetMode="External"/><Relationship Id="rId15" Type="http://schemas.openxmlformats.org/officeDocument/2006/relationships/hyperlink" Target="http://uk.wikipedia.org/wiki/%D0%A7%D0%B5%D1%80%D0%B2%D0%BE%D0%BD%D0%B0_%D0%BA%D0%BD%D0%B8%D0%B3%D0%B0_%D0%A3%D0%BA%D1%80%D0%B0%D1%97%D0%BD%D0%B8" TargetMode="External"/><Relationship Id="rId23" Type="http://schemas.openxmlformats.org/officeDocument/2006/relationships/hyperlink" Target="http://uk.wikipedia.org/wiki/%D0%9D%D1%96%D1%87%D0%BD%D0%B8%D1%86%D1%8F_%D0%B2%D0%B5%D0%BB%D0%B8%D0%BA%D0%B0" TargetMode="External"/><Relationship Id="rId10" Type="http://schemas.openxmlformats.org/officeDocument/2006/relationships/hyperlink" Target="http://uk.wikipedia.org/wiki/%D0%92%D1%83%D1%81%D0%B0%D1%87_%D0%BC%D1%83%D1%81%D0%BA%D1%83%D1%81%D0%BD%D0%B8%D0%B9" TargetMode="External"/><Relationship Id="rId19" Type="http://schemas.openxmlformats.org/officeDocument/2006/relationships/hyperlink" Target="http://uk.wikipedia.org/wiki/%D0%9A%D0%B0%D0%BC'%D1%8F%D0%BD%D0%B8%D0%B9_%D0%B4%D1%80%D1%96%D0%B7%D0%B4" TargetMode="External"/><Relationship Id="rId4" Type="http://schemas.openxmlformats.org/officeDocument/2006/relationships/hyperlink" Target="http://uk.wikipedia.org/wiki/%D0%AF%D1%81%D0%B5%D0%BD%D0%B5%D1%86%D1%8C_%D0%B1%D1%96%D0%BB%D0%B8%D0%B9" TargetMode="External"/><Relationship Id="rId9" Type="http://schemas.openxmlformats.org/officeDocument/2006/relationships/hyperlink" Target="http://uk.wikipedia.org/wiki/%D0%9C%D0%B0%D1%85%D0%B0%D0%BE%D0%BD_(%D0%BC%D0%B5%D1%82%D0%B5%D0%BB%D0%B8%D0%BA)" TargetMode="External"/><Relationship Id="rId14" Type="http://schemas.openxmlformats.org/officeDocument/2006/relationships/hyperlink" Target="http://uk.wikipedia.org/wiki/%D0%9A%D1%81%D0%B8%D0%BB%D0%BE%D0%BA%D0%BE%D0%BF%D0%B0_%D0%B7%D0%B2%D0%B8%D1%87%D0%B0%D0%B9%D0%BD%D0%B0" TargetMode="External"/><Relationship Id="rId22" Type="http://schemas.openxmlformats.org/officeDocument/2006/relationships/hyperlink" Target="http://uk.wikipedia.org/wiki/%D0%A1%D0%BE%D1%80%D0%BE%D0%BA%D0%BE%D0%BF%D1%83%D0%B4_%D1%81%D1%96%D1%80%D0%B8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117180" cy="1470025"/>
          </a:xfrm>
        </p:spPr>
        <p:txBody>
          <a:bodyPr/>
          <a:lstStyle/>
          <a:p>
            <a:pPr algn="ctr"/>
            <a:r>
              <a:rPr lang="uk-UA" b="1" dirty="0"/>
              <a:t>Природні заповідники </a:t>
            </a:r>
            <a:r>
              <a:rPr lang="uk-UA" b="1" dirty="0" smtClean="0"/>
              <a:t>України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tree_081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2" y="1844824"/>
            <a:ext cx="76200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uk-UA" b="1" dirty="0" smtClean="0"/>
              <a:t>Асканія-Нова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908720"/>
            <a:ext cx="4138619" cy="5760640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/>
              <a:t>«</a:t>
            </a:r>
            <a:r>
              <a:rPr lang="vi-VN" b="1" dirty="0" smtClean="0"/>
              <a:t>Аска́нія-Но́ва</a:t>
            </a:r>
            <a:r>
              <a:rPr lang="ru-RU" b="1" dirty="0" smtClean="0"/>
              <a:t>»</a:t>
            </a:r>
            <a:r>
              <a:rPr lang="vi-VN" dirty="0"/>
              <a:t> — науково-дослідна установа в системі Академії аграрних наук України, державний </a:t>
            </a:r>
            <a:r>
              <a:rPr lang="vi-VN" dirty="0">
                <a:hlinkClick r:id="rId2" tooltip="Заповідник"/>
              </a:rPr>
              <a:t>заповідник</a:t>
            </a:r>
            <a:r>
              <a:rPr lang="vi-VN" dirty="0"/>
              <a:t>, заснований в </a:t>
            </a:r>
            <a:r>
              <a:rPr lang="vi-VN" dirty="0">
                <a:hlinkClick r:id="rId3" tooltip="1898"/>
              </a:rPr>
              <a:t>1898</a:t>
            </a:r>
            <a:r>
              <a:rPr lang="vi-VN" dirty="0"/>
              <a:t> році </a:t>
            </a:r>
            <a:r>
              <a:rPr lang="vi-VN" dirty="0">
                <a:hlinkClick r:id="rId4" tooltip="Фальц-Фейн Фрідріх Едуардович"/>
              </a:rPr>
              <a:t>Фрідріхом </a:t>
            </a:r>
            <a:r>
              <a:rPr lang="vi-VN" dirty="0" smtClean="0">
                <a:hlinkClick r:id="rId4" tooltip="Фальц-Фейн Фрідріх Едуардович"/>
              </a:rPr>
              <a:t>Фальц-Фейном</a:t>
            </a:r>
            <a:r>
              <a:rPr lang="vi-VN" dirty="0" smtClean="0"/>
              <a:t>.</a:t>
            </a:r>
            <a:r>
              <a:rPr lang="uk-UA" dirty="0" smtClean="0"/>
              <a:t> </a:t>
            </a:r>
            <a:r>
              <a:rPr lang="vi-VN" dirty="0" smtClean="0"/>
              <a:t>Розташований </a:t>
            </a:r>
            <a:r>
              <a:rPr lang="vi-VN" dirty="0"/>
              <a:t>в </a:t>
            </a:r>
            <a:r>
              <a:rPr lang="vi-VN" dirty="0">
                <a:hlinkClick r:id="rId5" tooltip="Смт"/>
              </a:rPr>
              <a:t>смт</a:t>
            </a:r>
            <a:r>
              <a:rPr lang="vi-VN" dirty="0"/>
              <a:t> </a:t>
            </a:r>
            <a:r>
              <a:rPr lang="vi-VN" dirty="0">
                <a:hlinkClick r:id="rId6" tooltip="Асканія-Нова (смт)"/>
              </a:rPr>
              <a:t>Асканія-Нова</a:t>
            </a:r>
            <a:r>
              <a:rPr lang="vi-VN" dirty="0"/>
              <a:t> </a:t>
            </a:r>
            <a:r>
              <a:rPr lang="vi-VN" dirty="0">
                <a:hlinkClick r:id="rId7" tooltip="Чаплинський район"/>
              </a:rPr>
              <a:t>Чаплинського району</a:t>
            </a:r>
            <a:r>
              <a:rPr lang="vi-VN" dirty="0"/>
              <a:t> </a:t>
            </a:r>
            <a:r>
              <a:rPr lang="vi-VN" dirty="0">
                <a:hlinkClick r:id="rId8" tooltip="Херсонська область"/>
              </a:rPr>
              <a:t>Херсонської області</a:t>
            </a:r>
            <a:r>
              <a:rPr lang="vi-VN" dirty="0"/>
              <a:t> (відкіля і колишня назва заповідника «Чаплі</a:t>
            </a:r>
            <a:r>
              <a:rPr lang="vi-VN" dirty="0" smtClean="0"/>
              <a:t>»).</a:t>
            </a:r>
            <a:r>
              <a:rPr lang="uk-UA" dirty="0" smtClean="0"/>
              <a:t> </a:t>
            </a:r>
            <a:r>
              <a:rPr lang="vi-VN" dirty="0" smtClean="0"/>
              <a:t>Назву </a:t>
            </a:r>
            <a:r>
              <a:rPr lang="vi-VN" dirty="0"/>
              <a:t>місцевості дав один з її попередніх власників — </a:t>
            </a:r>
            <a:r>
              <a:rPr lang="vi-VN" dirty="0">
                <a:hlinkClick r:id="rId9" tooltip="Герцог"/>
              </a:rPr>
              <a:t>герцог</a:t>
            </a:r>
            <a:r>
              <a:rPr lang="vi-VN" dirty="0"/>
              <a:t> Ангальт-Кетенський в 1841 році на честь маєтку Асканія в </a:t>
            </a:r>
            <a:r>
              <a:rPr lang="vi-VN" dirty="0">
                <a:hlinkClick r:id="rId10" tooltip="Німеччина"/>
              </a:rPr>
              <a:t>Німеччині</a:t>
            </a:r>
            <a:r>
              <a:rPr lang="vi-VN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err="1"/>
              <a:t>Має</a:t>
            </a:r>
            <a:r>
              <a:rPr lang="ru-RU" dirty="0"/>
              <a:t> 12 </a:t>
            </a:r>
            <a:r>
              <a:rPr lang="ru-RU" dirty="0" err="1"/>
              <a:t>відділів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ботанічного</a:t>
            </a:r>
            <a:r>
              <a:rPr lang="ru-RU" dirty="0"/>
              <a:t> парку та </a:t>
            </a:r>
            <a:r>
              <a:rPr lang="ru-RU" dirty="0" err="1"/>
              <a:t>заповідного</a:t>
            </a:r>
            <a:r>
              <a:rPr lang="ru-RU" dirty="0"/>
              <a:t> степу і </a:t>
            </a:r>
            <a:r>
              <a:rPr lang="ru-RU" dirty="0" err="1"/>
              <a:t>зоологічного</a:t>
            </a:r>
            <a:r>
              <a:rPr lang="ru-RU" dirty="0"/>
              <a:t> парку), 9 </a:t>
            </a:r>
            <a:r>
              <a:rPr lang="ru-RU" dirty="0" err="1"/>
              <a:t>лабораторій</a:t>
            </a:r>
            <a:r>
              <a:rPr lang="ru-RU" dirty="0"/>
              <a:t>, </a:t>
            </a:r>
            <a:r>
              <a:rPr lang="ru-RU" dirty="0" err="1"/>
              <a:t>науковий</a:t>
            </a:r>
            <a:r>
              <a:rPr lang="ru-RU" dirty="0"/>
              <a:t> музей;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експериментальне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і 4 </a:t>
            </a:r>
            <a:r>
              <a:rPr lang="ru-RU" dirty="0" err="1"/>
              <a:t>племінні</a:t>
            </a:r>
            <a:r>
              <a:rPr lang="ru-RU" dirty="0"/>
              <a:t> заводи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</a:t>
            </a:r>
            <a:endParaRPr lang="vi-VN" dirty="0"/>
          </a:p>
          <a:p>
            <a:endParaRPr lang="ru-RU" dirty="0"/>
          </a:p>
        </p:txBody>
      </p:sp>
      <p:pic>
        <p:nvPicPr>
          <p:cNvPr id="1026" name="Picture 2" descr="D:\Downloads\800px-Przewalski's_Horse_Askania_Nov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2540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6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254008" cy="26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106171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88641"/>
            <a:ext cx="4536505" cy="45005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Рослини</a:t>
            </a:r>
            <a:r>
              <a:rPr lang="ru-RU" b="1" dirty="0"/>
              <a:t> з «</a:t>
            </a:r>
            <a:r>
              <a:rPr lang="ru-RU" b="1" dirty="0" err="1"/>
              <a:t>Червоної</a:t>
            </a:r>
            <a:r>
              <a:rPr lang="ru-RU" b="1" dirty="0"/>
              <a:t> книги»</a:t>
            </a:r>
          </a:p>
          <a:p>
            <a:r>
              <a:rPr lang="ru-RU" dirty="0" err="1">
                <a:hlinkClick r:id="rId2" tooltip="Карагана скіфська (ще не написана)"/>
              </a:rPr>
              <a:t>Карагана</a:t>
            </a:r>
            <a:r>
              <a:rPr lang="ru-RU" dirty="0">
                <a:hlinkClick r:id="rId2" tooltip="Карагана скіфська (ще не написана)"/>
              </a:rPr>
              <a:t> </a:t>
            </a:r>
            <a:r>
              <a:rPr lang="ru-RU" dirty="0" err="1">
                <a:hlinkClick r:id="rId2" tooltip="Карагана скіфська (ще не написана)"/>
              </a:rPr>
              <a:t>скіфська</a:t>
            </a:r>
            <a:r>
              <a:rPr lang="ru-RU" dirty="0"/>
              <a:t> (</a:t>
            </a:r>
            <a:r>
              <a:rPr lang="en-US" dirty="0" err="1"/>
              <a:t>Caragana</a:t>
            </a:r>
            <a:r>
              <a:rPr lang="en-US" dirty="0"/>
              <a:t> </a:t>
            </a:r>
            <a:r>
              <a:rPr lang="en-US" dirty="0" err="1"/>
              <a:t>scythica</a:t>
            </a:r>
            <a:r>
              <a:rPr lang="en-US" dirty="0"/>
              <a:t>)</a:t>
            </a:r>
          </a:p>
          <a:p>
            <a:r>
              <a:rPr lang="ru-RU" dirty="0" err="1">
                <a:hlinkClick r:id="rId3" tooltip="Ковила українська"/>
              </a:rPr>
              <a:t>Ковила</a:t>
            </a:r>
            <a:r>
              <a:rPr lang="ru-RU" dirty="0">
                <a:hlinkClick r:id="rId3" tooltip="Ковила українська"/>
              </a:rPr>
              <a:t> </a:t>
            </a:r>
            <a:r>
              <a:rPr lang="ru-RU" dirty="0" err="1">
                <a:hlinkClick r:id="rId3" tooltip="Ковила українська"/>
              </a:rPr>
              <a:t>українська</a:t>
            </a:r>
            <a:r>
              <a:rPr lang="ru-RU" dirty="0"/>
              <a:t> (</a:t>
            </a:r>
            <a:r>
              <a:rPr lang="en-US" dirty="0" err="1"/>
              <a:t>Stipa</a:t>
            </a:r>
            <a:r>
              <a:rPr lang="en-US" dirty="0"/>
              <a:t> </a:t>
            </a:r>
            <a:r>
              <a:rPr lang="en-US" dirty="0" err="1"/>
              <a:t>ucrainica</a:t>
            </a:r>
            <a:r>
              <a:rPr lang="en-US" dirty="0"/>
              <a:t>)</a:t>
            </a:r>
          </a:p>
          <a:p>
            <a:r>
              <a:rPr lang="ru-RU" dirty="0" err="1">
                <a:hlinkClick r:id="rId4" tooltip="Ковила Лессінга"/>
              </a:rPr>
              <a:t>Ковила</a:t>
            </a:r>
            <a:r>
              <a:rPr lang="ru-RU" dirty="0">
                <a:hlinkClick r:id="rId4" tooltip="Ковила Лессінга"/>
              </a:rPr>
              <a:t> </a:t>
            </a:r>
            <a:r>
              <a:rPr lang="ru-RU" dirty="0" err="1">
                <a:hlinkClick r:id="rId4" tooltip="Ковила Лессінга"/>
              </a:rPr>
              <a:t>Лессінга</a:t>
            </a:r>
            <a:r>
              <a:rPr lang="ru-RU" dirty="0"/>
              <a:t> (</a:t>
            </a:r>
            <a:r>
              <a:rPr lang="en-US" dirty="0" err="1"/>
              <a:t>Stipa</a:t>
            </a:r>
            <a:r>
              <a:rPr lang="en-US" dirty="0"/>
              <a:t> </a:t>
            </a:r>
            <a:r>
              <a:rPr lang="en-US" dirty="0" err="1"/>
              <a:t>lessingiana</a:t>
            </a:r>
            <a:r>
              <a:rPr lang="en-US" dirty="0"/>
              <a:t>)</a:t>
            </a:r>
          </a:p>
          <a:p>
            <a:r>
              <a:rPr lang="ru-RU" dirty="0" err="1">
                <a:hlinkClick r:id="rId5" tooltip="Ковила волосиста"/>
              </a:rPr>
              <a:t>Ковила</a:t>
            </a:r>
            <a:r>
              <a:rPr lang="ru-RU" dirty="0">
                <a:hlinkClick r:id="rId5" tooltip="Ковила волосиста"/>
              </a:rPr>
              <a:t> волосиста</a:t>
            </a:r>
            <a:r>
              <a:rPr lang="ru-RU" dirty="0"/>
              <a:t> (</a:t>
            </a:r>
            <a:r>
              <a:rPr lang="en-US" dirty="0" err="1"/>
              <a:t>Stipa</a:t>
            </a:r>
            <a:r>
              <a:rPr lang="en-US" dirty="0"/>
              <a:t> </a:t>
            </a:r>
            <a:r>
              <a:rPr lang="en-US" dirty="0" err="1"/>
              <a:t>capillata</a:t>
            </a:r>
            <a:r>
              <a:rPr lang="en-US" dirty="0"/>
              <a:t>)</a:t>
            </a:r>
          </a:p>
          <a:p>
            <a:r>
              <a:rPr lang="ru-RU" dirty="0">
                <a:hlinkClick r:id="rId6" tooltip="Тюльпан Шренка (ще не написана)"/>
              </a:rPr>
              <a:t>Тюльпан </a:t>
            </a:r>
            <a:r>
              <a:rPr lang="ru-RU" dirty="0" err="1">
                <a:hlinkClick r:id="rId6" tooltip="Тюльпан Шренка (ще не написана)"/>
              </a:rPr>
              <a:t>Шренка</a:t>
            </a:r>
            <a:r>
              <a:rPr lang="ru-RU" dirty="0"/>
              <a:t> (</a:t>
            </a:r>
            <a:r>
              <a:rPr lang="en-US" dirty="0" err="1"/>
              <a:t>Tulipa</a:t>
            </a:r>
            <a:r>
              <a:rPr lang="en-US" dirty="0"/>
              <a:t> </a:t>
            </a:r>
            <a:r>
              <a:rPr lang="en-US" dirty="0" err="1"/>
              <a:t>schrencii</a:t>
            </a:r>
            <a:r>
              <a:rPr lang="en-US" dirty="0"/>
              <a:t>)</a:t>
            </a:r>
          </a:p>
          <a:p>
            <a:r>
              <a:rPr lang="ru-RU" dirty="0">
                <a:hlinkClick r:id="rId7" tooltip="Тюльпан скіфський (ще не написана)"/>
              </a:rPr>
              <a:t>Тюльпан </a:t>
            </a:r>
            <a:r>
              <a:rPr lang="ru-RU" dirty="0" err="1">
                <a:hlinkClick r:id="rId7" tooltip="Тюльпан скіфський (ще не написана)"/>
              </a:rPr>
              <a:t>скіфський</a:t>
            </a:r>
            <a:r>
              <a:rPr lang="ru-RU" dirty="0"/>
              <a:t> (</a:t>
            </a:r>
            <a:r>
              <a:rPr lang="en-US" dirty="0" err="1"/>
              <a:t>Tulipa</a:t>
            </a:r>
            <a:r>
              <a:rPr lang="en-US" dirty="0"/>
              <a:t> </a:t>
            </a:r>
            <a:r>
              <a:rPr lang="en-US" dirty="0" err="1"/>
              <a:t>scythica</a:t>
            </a:r>
            <a:r>
              <a:rPr lang="en-US" dirty="0"/>
              <a:t>)</a:t>
            </a:r>
            <a:r>
              <a:rPr lang="ru-RU" dirty="0" err="1"/>
              <a:t>Ніде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Асканії</a:t>
            </a:r>
            <a:r>
              <a:rPr lang="ru-RU" dirty="0"/>
              <a:t>, не </a:t>
            </a:r>
            <a:r>
              <a:rPr lang="ru-RU" dirty="0" err="1"/>
              <a:t>зустрічається</a:t>
            </a:r>
            <a:endParaRPr lang="ru-RU" dirty="0"/>
          </a:p>
          <a:p>
            <a:r>
              <a:rPr lang="ru-RU" dirty="0">
                <a:hlinkClick r:id="rId8" tooltip="Рябчик великий"/>
              </a:rPr>
              <a:t>Рябчик великий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шаховий</a:t>
            </a:r>
            <a:r>
              <a:rPr lang="ru-RU" dirty="0"/>
              <a:t>, (</a:t>
            </a:r>
            <a:r>
              <a:rPr lang="en-US" dirty="0" err="1"/>
              <a:t>Fritillaria</a:t>
            </a:r>
            <a:r>
              <a:rPr lang="en-US" dirty="0"/>
              <a:t> </a:t>
            </a:r>
            <a:r>
              <a:rPr lang="en-US" dirty="0" err="1"/>
              <a:t>meleagris</a:t>
            </a:r>
            <a:r>
              <a:rPr lang="en-US" dirty="0"/>
              <a:t>)</a:t>
            </a:r>
          </a:p>
          <a:p>
            <a:r>
              <a:rPr lang="ru-RU" dirty="0" err="1"/>
              <a:t>Заповідник</a:t>
            </a:r>
            <a:r>
              <a:rPr lang="ru-RU" dirty="0"/>
              <a:t> </a:t>
            </a:r>
            <a:r>
              <a:rPr lang="ru-RU" dirty="0" err="1"/>
              <a:t>утримує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800 </a:t>
            </a:r>
            <a:r>
              <a:rPr lang="ru-RU" dirty="0" err="1"/>
              <a:t>різновидів</a:t>
            </a:r>
            <a:r>
              <a:rPr lang="ru-RU" dirty="0"/>
              <a:t> диких </a:t>
            </a:r>
            <a:r>
              <a:rPr lang="ru-RU" dirty="0" err="1"/>
              <a:t>копитних</a:t>
            </a:r>
            <a:r>
              <a:rPr lang="ru-RU" dirty="0"/>
              <a:t> та </a:t>
            </a:r>
            <a:r>
              <a:rPr lang="ru-RU" dirty="0" err="1"/>
              <a:t>гібридних</a:t>
            </a:r>
            <a:r>
              <a:rPr lang="ru-RU" dirty="0"/>
              <a:t> форм свиней, </a:t>
            </a:r>
            <a:r>
              <a:rPr lang="ru-RU" dirty="0" err="1"/>
              <a:t>оленів</a:t>
            </a:r>
            <a:r>
              <a:rPr lang="ru-RU" dirty="0"/>
              <a:t>, коней </a:t>
            </a:r>
            <a:r>
              <a:rPr lang="ru-RU" dirty="0" err="1"/>
              <a:t>Пржевальського</a:t>
            </a:r>
            <a:r>
              <a:rPr lang="ru-RU" dirty="0"/>
              <a:t>, </a:t>
            </a:r>
            <a:r>
              <a:rPr lang="ru-RU" dirty="0" err="1"/>
              <a:t>бізонів</a:t>
            </a:r>
            <a:r>
              <a:rPr lang="ru-RU" dirty="0"/>
              <a:t>, антилоп, </a:t>
            </a:r>
            <a:r>
              <a:rPr lang="ru-RU" dirty="0" err="1"/>
              <a:t>баранів</a:t>
            </a:r>
            <a:r>
              <a:rPr lang="ru-RU" dirty="0"/>
              <a:t>, </a:t>
            </a:r>
            <a:r>
              <a:rPr lang="ru-RU" dirty="0" err="1"/>
              <a:t>биків</a:t>
            </a:r>
            <a:r>
              <a:rPr lang="ru-RU" dirty="0"/>
              <a:t>, </a:t>
            </a:r>
            <a:r>
              <a:rPr lang="ru-RU" dirty="0" err="1"/>
              <a:t>верблюдів</a:t>
            </a:r>
            <a:r>
              <a:rPr lang="ru-RU" dirty="0"/>
              <a:t>, лам, </a:t>
            </a:r>
            <a:r>
              <a:rPr lang="ru-RU" dirty="0" err="1"/>
              <a:t>віслюків</a:t>
            </a:r>
            <a:r>
              <a:rPr lang="ru-RU" dirty="0"/>
              <a:t> </a:t>
            </a:r>
            <a:r>
              <a:rPr lang="ru-RU" dirty="0" err="1"/>
              <a:t>куланів</a:t>
            </a:r>
            <a:r>
              <a:rPr lang="ru-RU" dirty="0"/>
              <a:t>, </a:t>
            </a:r>
            <a:r>
              <a:rPr lang="ru-RU" dirty="0" err="1"/>
              <a:t>шотландських</a:t>
            </a:r>
            <a:r>
              <a:rPr lang="ru-RU" dirty="0"/>
              <a:t> </a:t>
            </a:r>
            <a:r>
              <a:rPr lang="ru-RU" dirty="0" err="1"/>
              <a:t>поні</a:t>
            </a:r>
            <a:r>
              <a:rPr lang="ru-RU" dirty="0"/>
              <a:t>. </a:t>
            </a:r>
            <a:r>
              <a:rPr lang="ru-RU" dirty="0" err="1"/>
              <a:t>Відділом</a:t>
            </a:r>
            <a:r>
              <a:rPr lang="ru-RU" dirty="0"/>
              <a:t> зоопарку є </a:t>
            </a:r>
            <a:r>
              <a:rPr lang="ru-RU" dirty="0" err="1"/>
              <a:t>орнітопарк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розмішений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ставків</a:t>
            </a:r>
            <a:r>
              <a:rPr lang="ru-RU" dirty="0"/>
              <a:t> з протоками та </a:t>
            </a:r>
            <a:r>
              <a:rPr lang="ru-RU" dirty="0" err="1"/>
              <a:t>острівцями</a:t>
            </a:r>
            <a:r>
              <a:rPr lang="ru-RU" dirty="0"/>
              <a:t>. В </a:t>
            </a:r>
            <a:r>
              <a:rPr lang="ru-RU" dirty="0" err="1"/>
              <a:t>орнітопарку</a:t>
            </a:r>
            <a:r>
              <a:rPr lang="ru-RU" dirty="0"/>
              <a:t> </a:t>
            </a:r>
            <a:r>
              <a:rPr lang="ru-RU" dirty="0" err="1"/>
              <a:t>нараховують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60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 — </a:t>
            </a:r>
            <a:r>
              <a:rPr lang="ru-RU" dirty="0" err="1"/>
              <a:t>лебеді</a:t>
            </a:r>
            <a:r>
              <a:rPr lang="ru-RU" dirty="0"/>
              <a:t>, </a:t>
            </a:r>
            <a:r>
              <a:rPr lang="ru-RU" dirty="0" err="1"/>
              <a:t>фазани</a:t>
            </a:r>
            <a:r>
              <a:rPr lang="ru-RU" dirty="0"/>
              <a:t>, качки, </a:t>
            </a:r>
            <a:r>
              <a:rPr lang="ru-RU" dirty="0" err="1"/>
              <a:t>лелеки</a:t>
            </a:r>
            <a:r>
              <a:rPr lang="ru-RU" dirty="0"/>
              <a:t>, гуси </a:t>
            </a:r>
            <a:r>
              <a:rPr lang="ru-RU" dirty="0" err="1"/>
              <a:t>єгипетські</a:t>
            </a:r>
            <a:r>
              <a:rPr lang="ru-RU" dirty="0"/>
              <a:t> та </a:t>
            </a:r>
            <a:r>
              <a:rPr lang="ru-RU" dirty="0" err="1"/>
              <a:t>індійські</a:t>
            </a:r>
            <a:r>
              <a:rPr lang="ru-RU" dirty="0"/>
              <a:t>, </a:t>
            </a:r>
            <a:r>
              <a:rPr lang="ru-RU" dirty="0" err="1"/>
              <a:t>страуси</a:t>
            </a:r>
            <a:r>
              <a:rPr lang="ru-RU" dirty="0"/>
              <a:t>.</a:t>
            </a:r>
          </a:p>
        </p:txBody>
      </p:sp>
      <p:pic>
        <p:nvPicPr>
          <p:cNvPr id="2050" name="Picture 2" descr="D:\Downloads\800px-Fritillaria_meleagri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Тюльпан_Шренк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3"/>
            <a:ext cx="4018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wnloads\Common_eland_mar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4" y="4678542"/>
            <a:ext cx="3161928" cy="21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3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125113" cy="924475"/>
          </a:xfrm>
        </p:spPr>
        <p:txBody>
          <a:bodyPr/>
          <a:lstStyle/>
          <a:p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заповідник</a:t>
            </a:r>
            <a:r>
              <a:rPr lang="ru-RU" dirty="0"/>
              <a:t> </a:t>
            </a:r>
            <a:r>
              <a:rPr lang="ru-RU" dirty="0" smtClean="0"/>
              <a:t>                     			«</a:t>
            </a:r>
            <a:r>
              <a:rPr lang="ru-RU" dirty="0" err="1"/>
              <a:t>Розточчя</a:t>
            </a:r>
            <a:r>
              <a:rPr lang="ru-RU" dirty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2569468" cy="2663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55" y="4103839"/>
            <a:ext cx="3515883" cy="2636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556792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«Розто́ччя» — природний заповідник у Яворівському районі Львівської області. Створений у 1984 році з метою збереження та наукового вивчення унікальних ландшафтів Українського Розточчя.</a:t>
            </a:r>
          </a:p>
          <a:p>
            <a:endParaRPr lang="vi-VN" dirty="0"/>
          </a:p>
          <a:p>
            <a:r>
              <a:rPr lang="vi-VN" dirty="0"/>
              <a:t>Площа 2 084,5 га. Протяжність території з півночі на південь — 8 км, із заходу на схід — 12 км.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2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8100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8486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заповіднику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43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, 169 — </a:t>
            </a:r>
            <a:r>
              <a:rPr lang="ru-RU" dirty="0" err="1"/>
              <a:t>птахів</a:t>
            </a:r>
            <a:r>
              <a:rPr lang="ru-RU" dirty="0"/>
              <a:t>, 17 — </a:t>
            </a:r>
            <a:r>
              <a:rPr lang="ru-RU" dirty="0" err="1"/>
              <a:t>земноводних</a:t>
            </a:r>
            <a:r>
              <a:rPr lang="ru-RU" dirty="0"/>
              <a:t> і </a:t>
            </a:r>
            <a:r>
              <a:rPr lang="ru-RU" dirty="0" err="1"/>
              <a:t>плазунів</a:t>
            </a:r>
            <a:r>
              <a:rPr lang="ru-RU" dirty="0"/>
              <a:t>, 16 — </a:t>
            </a:r>
            <a:r>
              <a:rPr lang="ru-RU" dirty="0" err="1"/>
              <a:t>риб</a:t>
            </a:r>
            <a:r>
              <a:rPr lang="ru-RU" dirty="0"/>
              <a:t>.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занесено 17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сарна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, </a:t>
            </a:r>
            <a:r>
              <a:rPr lang="ru-RU" dirty="0" err="1"/>
              <a:t>заєць</a:t>
            </a:r>
            <a:r>
              <a:rPr lang="ru-RU" dirty="0"/>
              <a:t> </a:t>
            </a:r>
            <a:r>
              <a:rPr lang="ru-RU" dirty="0" err="1"/>
              <a:t>сірий</a:t>
            </a:r>
            <a:r>
              <a:rPr lang="ru-RU" dirty="0"/>
              <a:t>, кабан дикий, </a:t>
            </a:r>
            <a:r>
              <a:rPr lang="ru-RU" dirty="0" err="1"/>
              <a:t>лисиця</a:t>
            </a:r>
            <a:r>
              <a:rPr lang="ru-RU" dirty="0"/>
              <a:t>, </a:t>
            </a:r>
            <a:r>
              <a:rPr lang="ru-RU" dirty="0" err="1"/>
              <a:t>куниця</a:t>
            </a:r>
            <a:r>
              <a:rPr lang="ru-RU" dirty="0"/>
              <a:t> </a:t>
            </a:r>
            <a:r>
              <a:rPr lang="ru-RU" dirty="0" err="1"/>
              <a:t>лісова</a:t>
            </a:r>
            <a:r>
              <a:rPr lang="ru-RU" dirty="0"/>
              <a:t>, </a:t>
            </a:r>
            <a:r>
              <a:rPr lang="ru-RU" dirty="0" err="1"/>
              <a:t>тхір</a:t>
            </a:r>
            <a:r>
              <a:rPr lang="ru-RU" dirty="0"/>
              <a:t> </a:t>
            </a:r>
            <a:r>
              <a:rPr lang="ru-RU" dirty="0" err="1"/>
              <a:t>темний</a:t>
            </a:r>
            <a:r>
              <a:rPr lang="ru-RU" dirty="0"/>
              <a:t>, ласка, горностай,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олені</a:t>
            </a:r>
            <a:r>
              <a:rPr lang="ru-RU" dirty="0"/>
              <a:t> — </a:t>
            </a:r>
            <a:r>
              <a:rPr lang="ru-RU" dirty="0" err="1"/>
              <a:t>благородний</a:t>
            </a:r>
            <a:r>
              <a:rPr lang="ru-RU" dirty="0"/>
              <a:t> і </a:t>
            </a:r>
            <a:r>
              <a:rPr lang="ru-RU" dirty="0" err="1"/>
              <a:t>плямистий</a:t>
            </a:r>
            <a:r>
              <a:rPr lang="ru-RU" dirty="0"/>
              <a:t>, лось, </a:t>
            </a:r>
            <a:r>
              <a:rPr lang="ru-RU" dirty="0" err="1"/>
              <a:t>вовк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Зрідка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</a:t>
            </a:r>
            <a:r>
              <a:rPr lang="ru-RU" dirty="0" err="1"/>
              <a:t>найменша</a:t>
            </a:r>
            <a:r>
              <a:rPr lang="ru-RU" dirty="0"/>
              <a:t> пташка </a:t>
            </a:r>
            <a:r>
              <a:rPr lang="ru-RU" dirty="0" err="1"/>
              <a:t>України</a:t>
            </a:r>
            <a:r>
              <a:rPr lang="ru-RU" dirty="0"/>
              <a:t> — </a:t>
            </a:r>
            <a:r>
              <a:rPr lang="ru-RU" dirty="0" err="1"/>
              <a:t>корольок</a:t>
            </a:r>
            <a:r>
              <a:rPr lang="ru-RU" dirty="0"/>
              <a:t> </a:t>
            </a:r>
            <a:r>
              <a:rPr lang="ru-RU" dirty="0" err="1"/>
              <a:t>жовтоголовий</a:t>
            </a:r>
            <a:r>
              <a:rPr lang="ru-RU" dirty="0"/>
              <a:t>, одним з </a:t>
            </a:r>
            <a:r>
              <a:rPr lang="ru-RU" dirty="0" err="1"/>
              <a:t>найцікавіших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є баклан великий.</a:t>
            </a:r>
          </a:p>
        </p:txBody>
      </p:sp>
    </p:spTree>
    <p:extLst>
      <p:ext uri="{BB962C8B-B14F-4D97-AF65-F5344CB8AC3E}">
        <p14:creationId xmlns:p14="http://schemas.microsoft.com/office/powerpoint/2010/main" val="82807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125113" cy="924475"/>
          </a:xfrm>
        </p:spPr>
        <p:txBody>
          <a:bodyPr/>
          <a:lstStyle/>
          <a:p>
            <a:r>
              <a:rPr lang="ru-RU" dirty="0" err="1"/>
              <a:t>Черемський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smtClean="0"/>
              <a:t>							 </a:t>
            </a:r>
            <a:r>
              <a:rPr lang="ru-RU" dirty="0" err="1" smtClean="0"/>
              <a:t>заповідник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8100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323528" y="1392406"/>
            <a:ext cx="46805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/>
              <a:t>Черéмський</a:t>
            </a:r>
            <a:r>
              <a:rPr lang="ru-RU" sz="1500" dirty="0"/>
              <a:t> </a:t>
            </a:r>
            <a:r>
              <a:rPr lang="ru-RU" sz="1500" dirty="0" err="1"/>
              <a:t>приро́дний</a:t>
            </a:r>
            <a:r>
              <a:rPr lang="ru-RU" sz="1500" dirty="0"/>
              <a:t> </a:t>
            </a:r>
            <a:r>
              <a:rPr lang="ru-RU" sz="1500" dirty="0" err="1"/>
              <a:t>запові́дник</a:t>
            </a:r>
            <a:r>
              <a:rPr lang="ru-RU" sz="1500" dirty="0"/>
              <a:t> — </a:t>
            </a:r>
            <a:r>
              <a:rPr lang="ru-RU" sz="1500" dirty="0" err="1"/>
              <a:t>природоохоронна</a:t>
            </a:r>
            <a:r>
              <a:rPr lang="ru-RU" sz="1500" dirty="0"/>
              <a:t> </a:t>
            </a:r>
            <a:r>
              <a:rPr lang="ru-RU" sz="1500" dirty="0" err="1"/>
              <a:t>територія</a:t>
            </a:r>
            <a:r>
              <a:rPr lang="ru-RU" sz="1500" dirty="0"/>
              <a:t> у </a:t>
            </a:r>
            <a:r>
              <a:rPr lang="ru-RU" sz="1500" dirty="0" err="1"/>
              <a:t>північній</a:t>
            </a:r>
            <a:r>
              <a:rPr lang="ru-RU" sz="1500" dirty="0"/>
              <a:t> </a:t>
            </a:r>
            <a:r>
              <a:rPr lang="ru-RU" sz="1500" dirty="0" err="1"/>
              <a:t>частині</a:t>
            </a:r>
            <a:r>
              <a:rPr lang="ru-RU" sz="1500" dirty="0"/>
              <a:t> </a:t>
            </a:r>
            <a:r>
              <a:rPr lang="ru-RU" sz="1500" dirty="0" err="1"/>
              <a:t>Маневицького</a:t>
            </a:r>
            <a:r>
              <a:rPr lang="ru-RU" sz="1500" dirty="0"/>
              <a:t> району </a:t>
            </a:r>
            <a:r>
              <a:rPr lang="ru-RU" sz="1500" dirty="0" err="1"/>
              <a:t>Волинської</a:t>
            </a:r>
            <a:r>
              <a:rPr lang="ru-RU" sz="1500" dirty="0"/>
              <a:t> </a:t>
            </a:r>
            <a:r>
              <a:rPr lang="ru-RU" sz="1500" dirty="0" err="1"/>
              <a:t>області</a:t>
            </a:r>
            <a:r>
              <a:rPr lang="ru-RU" sz="1500" dirty="0"/>
              <a:t>. </a:t>
            </a:r>
            <a:r>
              <a:rPr lang="ru-RU" sz="1500" dirty="0" err="1"/>
              <a:t>Заповідник</a:t>
            </a:r>
            <a:r>
              <a:rPr lang="ru-RU" sz="1500" dirty="0"/>
              <a:t> створено з метою </a:t>
            </a:r>
            <a:r>
              <a:rPr lang="ru-RU" sz="1500" dirty="0" err="1"/>
              <a:t>збереження</a:t>
            </a:r>
            <a:r>
              <a:rPr lang="ru-RU" sz="1500" dirty="0"/>
              <a:t> </a:t>
            </a:r>
            <a:r>
              <a:rPr lang="ru-RU" sz="1500" dirty="0" err="1"/>
              <a:t>типових</a:t>
            </a:r>
            <a:r>
              <a:rPr lang="ru-RU" sz="1500" dirty="0"/>
              <a:t> та </a:t>
            </a:r>
            <a:r>
              <a:rPr lang="ru-RU" sz="1500" dirty="0" err="1"/>
              <a:t>унікальних</a:t>
            </a:r>
            <a:r>
              <a:rPr lang="ru-RU" sz="1500" dirty="0"/>
              <a:t> </a:t>
            </a:r>
            <a:r>
              <a:rPr lang="ru-RU" sz="1500" dirty="0" err="1"/>
              <a:t>природних</a:t>
            </a:r>
            <a:r>
              <a:rPr lang="ru-RU" sz="1500" dirty="0"/>
              <a:t> </a:t>
            </a:r>
            <a:r>
              <a:rPr lang="ru-RU" sz="1500" dirty="0" err="1"/>
              <a:t>комплексів</a:t>
            </a:r>
            <a:r>
              <a:rPr lang="ru-RU" sz="1500" dirty="0"/>
              <a:t> </a:t>
            </a:r>
            <a:r>
              <a:rPr lang="ru-RU" sz="1500" dirty="0" err="1"/>
              <a:t>Українського</a:t>
            </a:r>
            <a:r>
              <a:rPr lang="ru-RU" sz="1500" dirty="0"/>
              <a:t> </a:t>
            </a:r>
            <a:r>
              <a:rPr lang="ru-RU" sz="1500" dirty="0" err="1"/>
              <a:t>Полісся</a:t>
            </a:r>
            <a:r>
              <a:rPr lang="ru-RU" sz="1500" dirty="0"/>
              <a:t>. </a:t>
            </a:r>
            <a:r>
              <a:rPr lang="ru-RU" sz="1500" dirty="0" err="1"/>
              <a:t>Загальна</a:t>
            </a:r>
            <a:r>
              <a:rPr lang="ru-RU" sz="1500" dirty="0"/>
              <a:t> </a:t>
            </a:r>
            <a:r>
              <a:rPr lang="ru-RU" sz="1500" dirty="0" err="1"/>
              <a:t>площа</a:t>
            </a:r>
            <a:r>
              <a:rPr lang="ru-RU" sz="1500" dirty="0"/>
              <a:t> </a:t>
            </a:r>
            <a:r>
              <a:rPr lang="ru-RU" sz="1500" dirty="0" err="1"/>
              <a:t>заповідника</a:t>
            </a:r>
            <a:r>
              <a:rPr lang="ru-RU" sz="1500" dirty="0"/>
              <a:t> становить 2975,7 га</a:t>
            </a:r>
            <a:r>
              <a:rPr lang="ru-RU" sz="1500" dirty="0" smtClean="0"/>
              <a:t>.</a:t>
            </a:r>
          </a:p>
          <a:p>
            <a:r>
              <a:rPr lang="ru-RU" sz="1500" dirty="0"/>
              <a:t>За </a:t>
            </a:r>
            <a:r>
              <a:rPr lang="ru-RU" sz="1500" dirty="0" err="1"/>
              <a:t>попередніми</a:t>
            </a:r>
            <a:r>
              <a:rPr lang="ru-RU" sz="1500" dirty="0"/>
              <a:t> </a:t>
            </a:r>
            <a:r>
              <a:rPr lang="ru-RU" sz="1500" dirty="0" err="1"/>
              <a:t>даними</a:t>
            </a:r>
            <a:r>
              <a:rPr lang="ru-RU" sz="1500" dirty="0"/>
              <a:t>, з </a:t>
            </a:r>
            <a:r>
              <a:rPr lang="ru-RU" sz="1500" dirty="0" err="1"/>
              <a:t>хребетних</a:t>
            </a:r>
            <a:r>
              <a:rPr lang="ru-RU" sz="1500" dirty="0"/>
              <a:t> </a:t>
            </a:r>
            <a:r>
              <a:rPr lang="ru-RU" sz="1500" dirty="0" err="1"/>
              <a:t>тварин</a:t>
            </a:r>
            <a:r>
              <a:rPr lang="ru-RU" sz="1500" dirty="0"/>
              <a:t> у </a:t>
            </a:r>
            <a:r>
              <a:rPr lang="ru-RU" sz="1500" dirty="0" err="1"/>
              <a:t>заповіднику</a:t>
            </a:r>
            <a:r>
              <a:rPr lang="ru-RU" sz="1500" dirty="0"/>
              <a:t> </a:t>
            </a:r>
            <a:r>
              <a:rPr lang="ru-RU" sz="1500" dirty="0" err="1"/>
              <a:t>мешкають</a:t>
            </a:r>
            <a:r>
              <a:rPr lang="ru-RU" sz="1500" dirty="0"/>
              <a:t>: 18 </a:t>
            </a:r>
            <a:r>
              <a:rPr lang="ru-RU" sz="1500" dirty="0" err="1"/>
              <a:t>видів</a:t>
            </a:r>
            <a:r>
              <a:rPr lang="ru-RU" sz="1500" dirty="0"/>
              <a:t> </a:t>
            </a:r>
            <a:r>
              <a:rPr lang="ru-RU" sz="1500" dirty="0" err="1"/>
              <a:t>риб</a:t>
            </a:r>
            <a:r>
              <a:rPr lang="ru-RU" sz="1500" dirty="0"/>
              <a:t>, 12 </a:t>
            </a:r>
            <a:r>
              <a:rPr lang="ru-RU" sz="1500" dirty="0" err="1"/>
              <a:t>видів</a:t>
            </a:r>
            <a:r>
              <a:rPr lang="ru-RU" sz="1500" dirty="0"/>
              <a:t> </a:t>
            </a:r>
            <a:r>
              <a:rPr lang="ru-RU" sz="1500" dirty="0" err="1"/>
              <a:t>земноводних</a:t>
            </a:r>
            <a:r>
              <a:rPr lang="ru-RU" sz="1500" dirty="0"/>
              <a:t>, 7 </a:t>
            </a:r>
            <a:r>
              <a:rPr lang="ru-RU" sz="1500" dirty="0" err="1"/>
              <a:t>видів</a:t>
            </a:r>
            <a:r>
              <a:rPr lang="ru-RU" sz="1500" dirty="0"/>
              <a:t> </a:t>
            </a:r>
            <a:r>
              <a:rPr lang="ru-RU" sz="1500" dirty="0" err="1"/>
              <a:t>плазунів</a:t>
            </a:r>
            <a:r>
              <a:rPr lang="ru-RU" sz="1500" dirty="0"/>
              <a:t>, 141 вид </a:t>
            </a:r>
            <a:r>
              <a:rPr lang="ru-RU" sz="1500" dirty="0" err="1"/>
              <a:t>птахів</a:t>
            </a:r>
            <a:r>
              <a:rPr lang="ru-RU" sz="1500" dirty="0"/>
              <a:t> та 42 </a:t>
            </a:r>
            <a:r>
              <a:rPr lang="ru-RU" sz="1500" dirty="0" err="1"/>
              <a:t>види</a:t>
            </a:r>
            <a:r>
              <a:rPr lang="ru-RU" sz="1500" dirty="0"/>
              <a:t> </a:t>
            </a:r>
            <a:r>
              <a:rPr lang="ru-RU" sz="1500" dirty="0" err="1"/>
              <a:t>ссавців</a:t>
            </a:r>
            <a:r>
              <a:rPr lang="ru-RU" sz="1500" dirty="0"/>
              <a:t>. </a:t>
            </a:r>
            <a:r>
              <a:rPr lang="ru-RU" sz="1500" dirty="0" err="1"/>
              <a:t>Безхребетні</a:t>
            </a:r>
            <a:r>
              <a:rPr lang="ru-RU" sz="1500" dirty="0"/>
              <a:t> </a:t>
            </a:r>
            <a:r>
              <a:rPr lang="ru-RU" sz="1500" dirty="0" err="1"/>
              <a:t>тварини</a:t>
            </a:r>
            <a:r>
              <a:rPr lang="ru-RU" sz="1500" dirty="0"/>
              <a:t> </a:t>
            </a:r>
            <a:r>
              <a:rPr lang="ru-RU" sz="1500" dirty="0" err="1"/>
              <a:t>поки</a:t>
            </a:r>
            <a:r>
              <a:rPr lang="ru-RU" sz="1500" dirty="0"/>
              <a:t>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вивчені</a:t>
            </a:r>
            <a:r>
              <a:rPr lang="ru-RU" sz="1500" dirty="0"/>
              <a:t> </a:t>
            </a:r>
            <a:r>
              <a:rPr lang="ru-RU" sz="1500" dirty="0" err="1"/>
              <a:t>недостатньо</a:t>
            </a:r>
            <a:r>
              <a:rPr lang="ru-RU" sz="1500" dirty="0"/>
              <a:t>. Систематична структура </a:t>
            </a:r>
            <a:r>
              <a:rPr lang="ru-RU" sz="1500" dirty="0" err="1"/>
              <a:t>флори</a:t>
            </a:r>
            <a:r>
              <a:rPr lang="ru-RU" sz="1500" dirty="0"/>
              <a:t> </a:t>
            </a:r>
            <a:r>
              <a:rPr lang="ru-RU" sz="1500" dirty="0" err="1"/>
              <a:t>вищих</a:t>
            </a:r>
            <a:r>
              <a:rPr lang="ru-RU" sz="1500" dirty="0"/>
              <a:t> </a:t>
            </a:r>
            <a:r>
              <a:rPr lang="ru-RU" sz="1500" dirty="0" err="1"/>
              <a:t>судинних</a:t>
            </a:r>
            <a:r>
              <a:rPr lang="ru-RU" sz="1500" dirty="0"/>
              <a:t> </a:t>
            </a:r>
            <a:r>
              <a:rPr lang="ru-RU" sz="1500" dirty="0" err="1"/>
              <a:t>рослин</a:t>
            </a:r>
            <a:r>
              <a:rPr lang="ru-RU" sz="1500" dirty="0"/>
              <a:t> </a:t>
            </a:r>
            <a:r>
              <a:rPr lang="ru-RU" sz="1500" dirty="0" err="1"/>
              <a:t>заповідника</a:t>
            </a:r>
            <a:r>
              <a:rPr lang="ru-RU" sz="1500" dirty="0"/>
              <a:t> </a:t>
            </a:r>
            <a:r>
              <a:rPr lang="ru-RU" sz="1500" dirty="0" err="1"/>
              <a:t>включає</a:t>
            </a:r>
            <a:r>
              <a:rPr lang="ru-RU" sz="1500" dirty="0"/>
              <a:t> 5 </a:t>
            </a:r>
            <a:r>
              <a:rPr lang="ru-RU" sz="1500" dirty="0" err="1"/>
              <a:t>відділів</a:t>
            </a:r>
            <a:r>
              <a:rPr lang="ru-RU" sz="1500" dirty="0"/>
              <a:t>, 7 </a:t>
            </a:r>
            <a:r>
              <a:rPr lang="ru-RU" sz="1500" dirty="0" err="1"/>
              <a:t>класів</a:t>
            </a:r>
            <a:r>
              <a:rPr lang="ru-RU" sz="1500" dirty="0"/>
              <a:t>, 54 порядки, 103 </a:t>
            </a:r>
            <a:r>
              <a:rPr lang="ru-RU" sz="1500" dirty="0" err="1"/>
              <a:t>родини</a:t>
            </a:r>
            <a:r>
              <a:rPr lang="ru-RU" sz="1500" dirty="0"/>
              <a:t>, 382 роди і 760 </a:t>
            </a:r>
            <a:r>
              <a:rPr lang="ru-RU" sz="1500" dirty="0" err="1"/>
              <a:t>видів</a:t>
            </a:r>
            <a:r>
              <a:rPr lang="ru-RU" sz="1500" dirty="0"/>
              <a:t> та </a:t>
            </a:r>
            <a:r>
              <a:rPr lang="ru-RU" sz="1500" dirty="0" err="1"/>
              <a:t>підтверджує</a:t>
            </a:r>
            <a:r>
              <a:rPr lang="ru-RU" sz="1500" dirty="0"/>
              <a:t> </a:t>
            </a:r>
            <a:r>
              <a:rPr lang="ru-RU" sz="1500" dirty="0" err="1"/>
              <a:t>хорошу</a:t>
            </a:r>
            <a:r>
              <a:rPr lang="ru-RU" sz="1500" dirty="0"/>
              <a:t> </a:t>
            </a:r>
            <a:r>
              <a:rPr lang="ru-RU" sz="1500" dirty="0" err="1"/>
              <a:t>збереженість</a:t>
            </a:r>
            <a:r>
              <a:rPr lang="ru-RU" sz="1500" dirty="0"/>
              <a:t> </a:t>
            </a:r>
            <a:r>
              <a:rPr lang="ru-RU" sz="1500" dirty="0" err="1"/>
              <a:t>флори</a:t>
            </a:r>
            <a:r>
              <a:rPr lang="ru-RU" sz="1500" dirty="0"/>
              <a:t> і </a:t>
            </a:r>
            <a:r>
              <a:rPr lang="ru-RU" sz="1500" dirty="0" err="1"/>
              <a:t>значну</a:t>
            </a:r>
            <a:r>
              <a:rPr lang="ru-RU" sz="1500" dirty="0"/>
              <a:t> </a:t>
            </a:r>
            <a:r>
              <a:rPr lang="ru-RU" sz="1500" dirty="0" err="1"/>
              <a:t>біорізноманітність</a:t>
            </a:r>
            <a:r>
              <a:rPr lang="ru-RU" sz="1500" dirty="0"/>
              <a:t>. </a:t>
            </a:r>
            <a:r>
              <a:rPr lang="ru-RU" sz="1500" dirty="0" err="1"/>
              <a:t>Мохоподібних</a:t>
            </a:r>
            <a:r>
              <a:rPr lang="ru-RU" sz="1500" dirty="0"/>
              <a:t> за </a:t>
            </a:r>
            <a:r>
              <a:rPr lang="ru-RU" sz="1500" dirty="0" err="1"/>
              <a:t>попередніми</a:t>
            </a:r>
            <a:r>
              <a:rPr lang="ru-RU" sz="1500" dirty="0"/>
              <a:t> </a:t>
            </a:r>
            <a:r>
              <a:rPr lang="ru-RU" sz="1500" dirty="0" err="1"/>
              <a:t>даними</a:t>
            </a:r>
            <a:r>
              <a:rPr lang="ru-RU" sz="1500" dirty="0"/>
              <a:t> </a:t>
            </a:r>
            <a:r>
              <a:rPr lang="ru-RU" sz="1500" dirty="0" err="1"/>
              <a:t>нараховується</a:t>
            </a:r>
            <a:r>
              <a:rPr lang="ru-RU" sz="1500" dirty="0"/>
              <a:t> 100 </a:t>
            </a:r>
            <a:r>
              <a:rPr lang="ru-RU" sz="1500" dirty="0" err="1"/>
              <a:t>видів</a:t>
            </a:r>
            <a:r>
              <a:rPr lang="ru-RU" sz="1500" dirty="0"/>
              <a:t>, </a:t>
            </a:r>
            <a:r>
              <a:rPr lang="ru-RU" sz="1500" dirty="0" err="1"/>
              <a:t>лишайників</a:t>
            </a:r>
            <a:r>
              <a:rPr lang="ru-RU" sz="1500" dirty="0"/>
              <a:t> — 53 </a:t>
            </a:r>
            <a:r>
              <a:rPr lang="ru-RU" sz="1500" dirty="0" err="1"/>
              <a:t>види</a:t>
            </a:r>
            <a:r>
              <a:rPr lang="ru-RU" sz="1500" dirty="0"/>
              <a:t>, </a:t>
            </a:r>
            <a:r>
              <a:rPr lang="ru-RU" sz="1500" dirty="0" err="1"/>
              <a:t>грибів</a:t>
            </a:r>
            <a:r>
              <a:rPr lang="ru-RU" sz="1500" dirty="0"/>
              <a:t> — 133 </a:t>
            </a:r>
            <a:r>
              <a:rPr lang="ru-RU" sz="1500" dirty="0" err="1"/>
              <a:t>види</a:t>
            </a:r>
            <a:r>
              <a:rPr lang="ru-RU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58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7125113" cy="924475"/>
          </a:xfrm>
        </p:spPr>
        <p:txBody>
          <a:bodyPr/>
          <a:lstStyle/>
          <a:p>
            <a:r>
              <a:rPr lang="ru-RU" dirty="0" err="1"/>
              <a:t>Поліський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smtClean="0"/>
              <a:t>                      			</a:t>
            </a:r>
            <a:r>
              <a:rPr lang="ru-RU" dirty="0" err="1" smtClean="0"/>
              <a:t>заповідник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3168352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7" y="4509120"/>
            <a:ext cx="2794000" cy="209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628800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Полі́ський</a:t>
            </a:r>
            <a:r>
              <a:rPr lang="ru-RU" sz="1600" dirty="0"/>
              <a:t> </a:t>
            </a:r>
            <a:r>
              <a:rPr lang="ru-RU" sz="1600" dirty="0" err="1"/>
              <a:t>приро́дний</a:t>
            </a:r>
            <a:r>
              <a:rPr lang="ru-RU" sz="1600" dirty="0"/>
              <a:t> </a:t>
            </a:r>
            <a:r>
              <a:rPr lang="ru-RU" sz="1600" dirty="0" err="1"/>
              <a:t>запові́дник</a:t>
            </a:r>
            <a:r>
              <a:rPr lang="ru-RU" sz="1600" dirty="0"/>
              <a:t> — природно-</a:t>
            </a:r>
            <a:r>
              <a:rPr lang="ru-RU" sz="1600" dirty="0" err="1"/>
              <a:t>заповідний</a:t>
            </a:r>
            <a:r>
              <a:rPr lang="ru-RU" sz="1600" dirty="0"/>
              <a:t> </a:t>
            </a:r>
            <a:r>
              <a:rPr lang="ru-RU" sz="1600" dirty="0" err="1"/>
              <a:t>об'єкт</a:t>
            </a:r>
            <a:r>
              <a:rPr lang="ru-RU" sz="1600" dirty="0"/>
              <a:t>, </a:t>
            </a:r>
            <a:r>
              <a:rPr lang="ru-RU" sz="1600" dirty="0" err="1"/>
              <a:t>розташований</a:t>
            </a:r>
            <a:r>
              <a:rPr lang="ru-RU" sz="1600" dirty="0"/>
              <a:t> в </a:t>
            </a:r>
            <a:r>
              <a:rPr lang="ru-RU" sz="1600" dirty="0" err="1"/>
              <a:t>Олевському</a:t>
            </a:r>
            <a:r>
              <a:rPr lang="ru-RU" sz="1600" dirty="0"/>
              <a:t> та </a:t>
            </a:r>
            <a:r>
              <a:rPr lang="ru-RU" sz="1600" dirty="0" err="1"/>
              <a:t>Овруцькому</a:t>
            </a:r>
            <a:r>
              <a:rPr lang="ru-RU" sz="1600" dirty="0"/>
              <a:t> районах </a:t>
            </a:r>
            <a:r>
              <a:rPr lang="ru-RU" sz="1600" dirty="0" err="1"/>
              <a:t>Житомирської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Тут </a:t>
            </a:r>
            <a:r>
              <a:rPr lang="ru-RU" sz="1600" dirty="0" err="1"/>
              <a:t>поширені</a:t>
            </a:r>
            <a:r>
              <a:rPr lang="ru-RU" sz="1600" dirty="0"/>
              <a:t> </a:t>
            </a:r>
            <a:r>
              <a:rPr lang="ru-RU" sz="1600" dirty="0" err="1"/>
              <a:t>ліси</a:t>
            </a:r>
            <a:r>
              <a:rPr lang="ru-RU" sz="1600" dirty="0"/>
              <a:t> борового і </a:t>
            </a:r>
            <a:r>
              <a:rPr lang="ru-RU" sz="1600" dirty="0" err="1"/>
              <a:t>суборового</a:t>
            </a:r>
            <a:r>
              <a:rPr lang="ru-RU" sz="1600" dirty="0"/>
              <a:t> </a:t>
            </a:r>
            <a:r>
              <a:rPr lang="ru-RU" sz="1600" dirty="0" err="1"/>
              <a:t>комплексів</a:t>
            </a:r>
            <a:r>
              <a:rPr lang="ru-RU" sz="1600" dirty="0"/>
              <a:t> з </a:t>
            </a:r>
            <a:r>
              <a:rPr lang="ru-RU" sz="1600" dirty="0" err="1"/>
              <a:t>характерним</a:t>
            </a:r>
            <a:r>
              <a:rPr lang="ru-RU" sz="1600" dirty="0"/>
              <a:t> для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лісів</a:t>
            </a:r>
            <a:r>
              <a:rPr lang="ru-RU" sz="1600" dirty="0"/>
              <a:t> </a:t>
            </a:r>
            <a:r>
              <a:rPr lang="ru-RU" sz="1600" dirty="0" err="1"/>
              <a:t>підліском</a:t>
            </a:r>
            <a:r>
              <a:rPr lang="ru-RU" sz="1600" dirty="0"/>
              <a:t> і </a:t>
            </a:r>
            <a:r>
              <a:rPr lang="ru-RU" sz="1600" dirty="0" err="1"/>
              <a:t>трав'янистим</a:t>
            </a:r>
            <a:r>
              <a:rPr lang="ru-RU" sz="1600" dirty="0"/>
              <a:t> </a:t>
            </a:r>
            <a:r>
              <a:rPr lang="ru-RU" sz="1600" dirty="0" err="1"/>
              <a:t>покривом</a:t>
            </a:r>
            <a:r>
              <a:rPr lang="ru-RU" sz="1600" dirty="0"/>
              <a:t>. </a:t>
            </a:r>
            <a:r>
              <a:rPr lang="ru-RU" sz="1600" dirty="0" err="1"/>
              <a:t>Переважну</a:t>
            </a:r>
            <a:r>
              <a:rPr lang="ru-RU" sz="1600" dirty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</a:t>
            </a:r>
            <a:r>
              <a:rPr lang="ru-RU" sz="1600" dirty="0" err="1"/>
              <a:t>лісів</a:t>
            </a:r>
            <a:r>
              <a:rPr lang="ru-RU" sz="1600" dirty="0"/>
              <a:t> </a:t>
            </a:r>
            <a:r>
              <a:rPr lang="ru-RU" sz="1600" dirty="0" err="1"/>
              <a:t>складають</a:t>
            </a:r>
            <a:r>
              <a:rPr lang="ru-RU" sz="1600" dirty="0"/>
              <a:t> </a:t>
            </a:r>
            <a:r>
              <a:rPr lang="ru-RU" sz="1600" dirty="0" err="1"/>
              <a:t>молоді</a:t>
            </a:r>
            <a:r>
              <a:rPr lang="ru-RU" sz="1600" dirty="0"/>
              <a:t> сосняки; </a:t>
            </a:r>
            <a:r>
              <a:rPr lang="ru-RU" sz="1600" dirty="0" err="1"/>
              <a:t>достигаючі</a:t>
            </a:r>
            <a:r>
              <a:rPr lang="ru-RU" sz="1600" dirty="0"/>
              <a:t> і </a:t>
            </a:r>
            <a:r>
              <a:rPr lang="ru-RU" sz="1600" dirty="0" err="1"/>
              <a:t>стиглі</a:t>
            </a:r>
            <a:r>
              <a:rPr lang="ru-RU" sz="1600" dirty="0"/>
              <a:t> дерева </a:t>
            </a:r>
            <a:r>
              <a:rPr lang="ru-RU" sz="1600" dirty="0" err="1"/>
              <a:t>займають</a:t>
            </a:r>
            <a:r>
              <a:rPr lang="ru-RU" sz="1600" dirty="0"/>
              <a:t> </a:t>
            </a:r>
            <a:r>
              <a:rPr lang="ru-RU" sz="1600" dirty="0" err="1"/>
              <a:t>незначні</a:t>
            </a:r>
            <a:r>
              <a:rPr lang="ru-RU" sz="1600" dirty="0"/>
              <a:t> </a:t>
            </a:r>
            <a:r>
              <a:rPr lang="ru-RU" sz="1600" dirty="0" err="1"/>
              <a:t>площі</a:t>
            </a:r>
            <a:r>
              <a:rPr lang="ru-RU" sz="1600" dirty="0" smtClean="0"/>
              <a:t>.</a:t>
            </a:r>
          </a:p>
          <a:p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цікава</a:t>
            </a:r>
            <a:r>
              <a:rPr lang="ru-RU" sz="1600" dirty="0"/>
              <a:t> фауна </a:t>
            </a:r>
            <a:r>
              <a:rPr lang="ru-RU" sz="1600" dirty="0" err="1"/>
              <a:t>Поліського</a:t>
            </a:r>
            <a:r>
              <a:rPr lang="ru-RU" sz="1600" dirty="0"/>
              <a:t> </a:t>
            </a:r>
            <a:r>
              <a:rPr lang="ru-RU" sz="1600" dirty="0" err="1"/>
              <a:t>заповідника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З </a:t>
            </a:r>
            <a:r>
              <a:rPr lang="ru-RU" sz="1600" dirty="0" err="1"/>
              <a:t>копитних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 тут </a:t>
            </a:r>
            <a:r>
              <a:rPr lang="ru-RU" sz="1600" dirty="0" err="1"/>
              <a:t>водяться</a:t>
            </a:r>
            <a:r>
              <a:rPr lang="ru-RU" sz="1600" dirty="0"/>
              <a:t> </a:t>
            </a:r>
            <a:r>
              <a:rPr lang="ru-RU" sz="1600" dirty="0" err="1"/>
              <a:t>лосі</a:t>
            </a:r>
            <a:r>
              <a:rPr lang="ru-RU" sz="1600" dirty="0"/>
              <a:t>, </a:t>
            </a:r>
            <a:r>
              <a:rPr lang="ru-RU" sz="1600" dirty="0" err="1"/>
              <a:t>сарни</a:t>
            </a:r>
            <a:r>
              <a:rPr lang="ru-RU" sz="1600" dirty="0"/>
              <a:t>, </a:t>
            </a:r>
            <a:r>
              <a:rPr lang="ru-RU" sz="1600" dirty="0" err="1"/>
              <a:t>дикі</a:t>
            </a:r>
            <a:r>
              <a:rPr lang="ru-RU" sz="1600" dirty="0"/>
              <a:t> </a:t>
            </a:r>
            <a:r>
              <a:rPr lang="ru-RU" sz="1600" dirty="0" err="1"/>
              <a:t>свині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вовки</a:t>
            </a:r>
            <a:r>
              <a:rPr lang="ru-RU" sz="1600" dirty="0"/>
              <a:t>, </a:t>
            </a:r>
            <a:r>
              <a:rPr lang="ru-RU" sz="1600" dirty="0" err="1"/>
              <a:t>лисиці</a:t>
            </a:r>
            <a:r>
              <a:rPr lang="ru-RU" sz="1600" dirty="0"/>
              <a:t>, </a:t>
            </a:r>
            <a:r>
              <a:rPr lang="ru-RU" sz="1600" dirty="0" err="1"/>
              <a:t>зайці</a:t>
            </a:r>
            <a:r>
              <a:rPr lang="ru-RU" sz="1600" dirty="0"/>
              <a:t>, </a:t>
            </a:r>
            <a:r>
              <a:rPr lang="ru-RU" sz="1600" dirty="0" err="1"/>
              <a:t>вивірки</a:t>
            </a:r>
            <a:r>
              <a:rPr lang="ru-RU" sz="1600" dirty="0"/>
              <a:t> і </a:t>
            </a:r>
            <a:r>
              <a:rPr lang="ru-RU" sz="1600" dirty="0" err="1"/>
              <a:t>куниці</a:t>
            </a:r>
            <a:r>
              <a:rPr lang="ru-RU" sz="1600" dirty="0"/>
              <a:t>, </a:t>
            </a:r>
            <a:r>
              <a:rPr lang="ru-RU" sz="1600" dirty="0" err="1"/>
              <a:t>рисі</a:t>
            </a:r>
            <a:r>
              <a:rPr lang="ru-RU" sz="1600" dirty="0"/>
              <a:t>. Тут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мешкає</a:t>
            </a:r>
            <a:r>
              <a:rPr lang="ru-RU" sz="1600" dirty="0"/>
              <a:t> </a:t>
            </a:r>
            <a:r>
              <a:rPr lang="ru-RU" sz="1600" dirty="0" err="1"/>
              <a:t>зграя</a:t>
            </a:r>
            <a:r>
              <a:rPr lang="ru-RU" sz="1600" dirty="0"/>
              <a:t> </a:t>
            </a:r>
            <a:r>
              <a:rPr lang="ru-RU" sz="1600" dirty="0" err="1"/>
              <a:t>вовків</a:t>
            </a:r>
            <a:r>
              <a:rPr lang="ru-RU" sz="1600" dirty="0"/>
              <a:t>, за </a:t>
            </a:r>
            <a:r>
              <a:rPr lang="ru-RU" sz="1600" dirty="0" err="1"/>
              <a:t>якою</a:t>
            </a:r>
            <a:r>
              <a:rPr lang="ru-RU" sz="1600" dirty="0"/>
              <a:t> </a:t>
            </a:r>
            <a:r>
              <a:rPr lang="ru-RU" sz="1600" dirty="0" err="1"/>
              <a:t>ведуться</a:t>
            </a:r>
            <a:r>
              <a:rPr lang="ru-RU" sz="1600" dirty="0"/>
              <a:t> </a:t>
            </a:r>
            <a:r>
              <a:rPr lang="ru-RU" sz="1600" dirty="0" err="1"/>
              <a:t>багаторічні</a:t>
            </a:r>
            <a:r>
              <a:rPr lang="ru-RU" sz="1600" dirty="0"/>
              <a:t> </a:t>
            </a:r>
            <a:r>
              <a:rPr lang="ru-RU" sz="1600" dirty="0" err="1"/>
              <a:t>спостереження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З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мисливських</a:t>
            </a:r>
            <a:r>
              <a:rPr lang="ru-RU" sz="1600" dirty="0"/>
              <a:t> </a:t>
            </a:r>
            <a:r>
              <a:rPr lang="ru-RU" sz="1600" dirty="0" err="1"/>
              <a:t>птахів</a:t>
            </a:r>
            <a:r>
              <a:rPr lang="ru-RU" sz="1600" dirty="0"/>
              <a:t> є </a:t>
            </a:r>
            <a:r>
              <a:rPr lang="ru-RU" sz="1600" dirty="0" err="1"/>
              <a:t>тетеруки</a:t>
            </a:r>
            <a:r>
              <a:rPr lang="ru-RU" sz="1600" dirty="0"/>
              <a:t>, </a:t>
            </a:r>
            <a:r>
              <a:rPr lang="ru-RU" sz="1600" dirty="0" err="1"/>
              <a:t>глухарі</a:t>
            </a:r>
            <a:r>
              <a:rPr lang="ru-RU" sz="1600" dirty="0"/>
              <a:t>, рябчики, </a:t>
            </a:r>
            <a:r>
              <a:rPr lang="ru-RU" sz="1600" dirty="0" err="1"/>
              <a:t>куріпки</a:t>
            </a:r>
            <a:r>
              <a:rPr lang="ru-RU" sz="1600" dirty="0"/>
              <a:t>. </a:t>
            </a:r>
            <a:r>
              <a:rPr lang="ru-RU" sz="1600" dirty="0" err="1"/>
              <a:t>Трапляються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колонії</a:t>
            </a:r>
            <a:r>
              <a:rPr lang="ru-RU" sz="1600" dirty="0"/>
              <a:t> </a:t>
            </a:r>
            <a:r>
              <a:rPr lang="ru-RU" sz="1600" dirty="0" err="1"/>
              <a:t>бобрів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81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Ґорґани</a:t>
            </a:r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484784"/>
            <a:ext cx="5112567" cy="4752527"/>
          </a:xfrm>
        </p:spPr>
        <p:txBody>
          <a:bodyPr>
            <a:normAutofit fontScale="92500"/>
          </a:bodyPr>
          <a:lstStyle/>
          <a:p>
            <a:r>
              <a:rPr lang="vi-VN" b="1" dirty="0"/>
              <a:t>«Ґорґа́ни»</a:t>
            </a:r>
            <a:r>
              <a:rPr lang="vi-VN" dirty="0"/>
              <a:t> — </a:t>
            </a:r>
            <a:r>
              <a:rPr lang="vi-VN" dirty="0">
                <a:hlinkClick r:id="rId2" tooltip="Природний заповідник"/>
              </a:rPr>
              <a:t>природний заповідник</a:t>
            </a:r>
            <a:r>
              <a:rPr lang="vi-VN" dirty="0"/>
              <a:t> в </a:t>
            </a:r>
            <a:r>
              <a:rPr lang="vi-VN" dirty="0">
                <a:hlinkClick r:id="rId3" tooltip="Українські Карпати"/>
              </a:rPr>
              <a:t>Українських Карпатах</a:t>
            </a:r>
            <a:r>
              <a:rPr lang="vi-VN" dirty="0"/>
              <a:t>. Розташований в південно-західній частині </a:t>
            </a:r>
            <a:r>
              <a:rPr lang="vi-VN" dirty="0">
                <a:hlinkClick r:id="rId4" tooltip="Івано-Франківська область"/>
              </a:rPr>
              <a:t>Івано-Франківської області</a:t>
            </a:r>
            <a:r>
              <a:rPr lang="vi-VN" dirty="0"/>
              <a:t> у районі </a:t>
            </a:r>
            <a:r>
              <a:rPr lang="vi-VN" dirty="0">
                <a:hlinkClick r:id="rId5" tooltip="Довбушанка"/>
              </a:rPr>
              <a:t>Довбушанських</a:t>
            </a:r>
            <a:r>
              <a:rPr lang="vi-VN" dirty="0"/>
              <a:t> </a:t>
            </a:r>
            <a:r>
              <a:rPr lang="vi-VN" dirty="0">
                <a:hlinkClick r:id="rId6" tooltip="Горгани"/>
              </a:rPr>
              <a:t>Ґорґан</a:t>
            </a:r>
            <a:r>
              <a:rPr lang="vi-VN" dirty="0"/>
              <a:t>. Заснований </a:t>
            </a:r>
            <a:r>
              <a:rPr lang="vi-VN" dirty="0">
                <a:hlinkClick r:id="rId7" tooltip="1996"/>
              </a:rPr>
              <a:t>1996</a:t>
            </a:r>
            <a:r>
              <a:rPr lang="vi-VN" dirty="0"/>
              <a:t> року. Створений для збереження </a:t>
            </a:r>
            <a:r>
              <a:rPr lang="vi-VN" dirty="0">
                <a:hlinkClick r:id="rId8" tooltip="Релікт"/>
              </a:rPr>
              <a:t>реліктової</a:t>
            </a:r>
            <a:r>
              <a:rPr lang="vi-VN" dirty="0"/>
              <a:t> </a:t>
            </a:r>
            <a:r>
              <a:rPr lang="vi-VN" dirty="0">
                <a:hlinkClick r:id="rId9" tooltip="Сосна кедрова європейська"/>
              </a:rPr>
              <a:t>сосни кедрової європейської</a:t>
            </a:r>
            <a:r>
              <a:rPr lang="vi-VN" dirty="0"/>
              <a:t> (</a:t>
            </a:r>
            <a:r>
              <a:rPr lang="en-US" i="1" dirty="0" err="1"/>
              <a:t>Pinus</a:t>
            </a:r>
            <a:r>
              <a:rPr lang="en-US" i="1" dirty="0"/>
              <a:t> </a:t>
            </a:r>
            <a:r>
              <a:rPr lang="en-US" i="1" dirty="0" err="1"/>
              <a:t>cembra</a:t>
            </a:r>
            <a:r>
              <a:rPr lang="en-US" dirty="0"/>
              <a:t>). </a:t>
            </a:r>
            <a:r>
              <a:rPr lang="vi-VN" dirty="0"/>
              <a:t>Територія заповідника має типові для району Ґорґан </a:t>
            </a:r>
            <a:r>
              <a:rPr lang="vi-VN" dirty="0">
                <a:hlinkClick r:id="rId10" tooltip="Геоморфологія"/>
              </a:rPr>
              <a:t>геоморфологічну</a:t>
            </a:r>
            <a:r>
              <a:rPr lang="vi-VN" dirty="0"/>
              <a:t> будову, структуру </a:t>
            </a:r>
            <a:r>
              <a:rPr lang="vi-VN" dirty="0">
                <a:hlinkClick r:id="rId11" tooltip="Рослинність"/>
              </a:rPr>
              <a:t>рослинного покриву</a:t>
            </a:r>
            <a:r>
              <a:rPr lang="vi-VN" dirty="0"/>
              <a:t> і </a:t>
            </a:r>
            <a:r>
              <a:rPr lang="vi-VN" dirty="0">
                <a:hlinkClick r:id="rId12" tooltip="Фауна"/>
              </a:rPr>
              <a:t>тваринного світу</a:t>
            </a:r>
            <a:r>
              <a:rPr lang="vi-VN" dirty="0"/>
              <a:t>, тому заповідник становить велику цінність для збереження, відтворення і вивчення </a:t>
            </a:r>
            <a:r>
              <a:rPr lang="vi-VN" dirty="0">
                <a:hlinkClick r:id="rId13" tooltip="Біорізноманіття"/>
              </a:rPr>
              <a:t>біорізноманіття</a:t>
            </a:r>
            <a:r>
              <a:rPr lang="vi-VN" dirty="0"/>
              <a:t> району та Українських Карпат загалом. У 2005 році йому було надано статус «державний </a:t>
            </a:r>
            <a:r>
              <a:rPr lang="vi-VN" dirty="0" smtClean="0"/>
              <a:t>заповідник».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 descr="D:\Downloads\Gorgany1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9" y="1412776"/>
            <a:ext cx="34537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290px-Заповідник_Горгани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8" y="3933056"/>
            <a:ext cx="3467547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322195" cy="1154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60648"/>
            <a:ext cx="4426651" cy="61206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заповіднику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1000 </a:t>
            </a:r>
            <a:r>
              <a:rPr lang="ru-RU" dirty="0" err="1">
                <a:hlinkClick r:id="rId2" tooltip="Вид (біологія)"/>
              </a:rPr>
              <a:t>видів</a:t>
            </a:r>
            <a:r>
              <a:rPr lang="ru-RU" dirty="0"/>
              <a:t> </a:t>
            </a:r>
            <a:r>
              <a:rPr lang="ru-RU" dirty="0" err="1">
                <a:hlinkClick r:id="rId3" tooltip="Безхребетні"/>
              </a:rPr>
              <a:t>безхребетних</a:t>
            </a:r>
            <a:r>
              <a:rPr lang="ru-RU" dirty="0"/>
              <a:t> </a:t>
            </a:r>
            <a:r>
              <a:rPr lang="ru-RU" dirty="0" err="1">
                <a:hlinkClick r:id="rId4" tooltip="Тварини"/>
              </a:rPr>
              <a:t>тварин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найчисленнішою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є </a:t>
            </a:r>
            <a:r>
              <a:rPr lang="ru-RU" dirty="0" err="1">
                <a:hlinkClick r:id="rId5" tooltip="Комахи"/>
              </a:rPr>
              <a:t>комахи</a:t>
            </a:r>
            <a:r>
              <a:rPr lang="ru-RU" dirty="0"/>
              <a:t>. У </a:t>
            </a:r>
            <a:r>
              <a:rPr lang="ru-RU" dirty="0" err="1">
                <a:hlinkClick r:id="rId6" tooltip="Фауна"/>
              </a:rPr>
              <a:t>фауні</a:t>
            </a:r>
            <a:r>
              <a:rPr lang="ru-RU" dirty="0"/>
              <a:t> </a:t>
            </a:r>
            <a:r>
              <a:rPr lang="ru-RU" dirty="0" err="1">
                <a:hlinkClick r:id="rId7" tooltip="Хребетні"/>
              </a:rPr>
              <a:t>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149 </a:t>
            </a:r>
            <a:r>
              <a:rPr lang="ru-RU" dirty="0" err="1">
                <a:hlinkClick r:id="rId8" tooltip="Вид"/>
              </a:rPr>
              <a:t>видів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належать до 6 </a:t>
            </a:r>
            <a:r>
              <a:rPr lang="ru-RU" dirty="0" err="1"/>
              <a:t>класів</a:t>
            </a:r>
            <a:r>
              <a:rPr lang="ru-RU" dirty="0"/>
              <a:t>. </a:t>
            </a:r>
            <a:r>
              <a:rPr lang="ru-RU" dirty="0" err="1">
                <a:hlinkClick r:id="rId9" tooltip="Іхтіофауна"/>
              </a:rPr>
              <a:t>Іхтіофауна</a:t>
            </a:r>
            <a:r>
              <a:rPr lang="ru-RU" dirty="0"/>
              <a:t> представлена 10 видами </a:t>
            </a:r>
            <a:r>
              <a:rPr lang="ru-RU" dirty="0" err="1">
                <a:hlinkClick r:id="rId10" tooltip="Риби"/>
              </a:rPr>
              <a:t>риб</a:t>
            </a:r>
            <a:r>
              <a:rPr lang="ru-RU" dirty="0"/>
              <a:t>. </a:t>
            </a:r>
            <a:r>
              <a:rPr lang="ru-RU" dirty="0" err="1"/>
              <a:t>Домінуючим</a:t>
            </a:r>
            <a:r>
              <a:rPr lang="ru-RU" dirty="0"/>
              <a:t> видом у </a:t>
            </a:r>
            <a:r>
              <a:rPr lang="ru-RU" dirty="0" err="1"/>
              <a:t>річках</a:t>
            </a:r>
            <a:r>
              <a:rPr lang="ru-RU" dirty="0"/>
              <a:t> є </a:t>
            </a:r>
            <a:r>
              <a:rPr lang="ru-RU" dirty="0">
                <a:hlinkClick r:id="rId11" tooltip="Форель струмкова"/>
              </a:rPr>
              <a:t>форель </a:t>
            </a:r>
            <a:r>
              <a:rPr lang="ru-RU" dirty="0" err="1">
                <a:hlinkClick r:id="rId11" tooltip="Форель струмкова"/>
              </a:rPr>
              <a:t>струмкова</a:t>
            </a:r>
            <a:r>
              <a:rPr lang="ru-RU" dirty="0"/>
              <a:t>. З </a:t>
            </a:r>
            <a:r>
              <a:rPr lang="ru-RU" dirty="0" err="1">
                <a:hlinkClick r:id="rId12" tooltip="Круглороті"/>
              </a:rPr>
              <a:t>круглоротих</a:t>
            </a:r>
            <a:r>
              <a:rPr lang="ru-RU" dirty="0"/>
              <a:t> водиться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>
                <a:hlinkClick r:id="rId13" tooltip="Мінога угорська"/>
              </a:rPr>
              <a:t>мінога</a:t>
            </a:r>
            <a:r>
              <a:rPr lang="ru-RU" dirty="0">
                <a:hlinkClick r:id="rId13" tooltip="Мінога угорська"/>
              </a:rPr>
              <a:t> </a:t>
            </a:r>
            <a:r>
              <a:rPr lang="ru-RU" dirty="0" err="1">
                <a:hlinkClick r:id="rId13" tooltip="Мінога угорська"/>
              </a:rPr>
              <a:t>угорська</a:t>
            </a:r>
            <a:r>
              <a:rPr lang="ru-RU" dirty="0"/>
              <a:t>, яка </a:t>
            </a:r>
            <a:r>
              <a:rPr lang="ru-RU" dirty="0" err="1"/>
              <a:t>зрідка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в р. </a:t>
            </a:r>
            <a:r>
              <a:rPr lang="ru-RU" dirty="0" err="1"/>
              <a:t>Бистриці</a:t>
            </a:r>
            <a:r>
              <a:rPr lang="ru-RU" dirty="0"/>
              <a:t> </a:t>
            </a:r>
            <a:r>
              <a:rPr lang="ru-RU" dirty="0" err="1"/>
              <a:t>Надвірнянській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притоках.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>
                <a:hlinkClick r:id="rId14" tooltip="Земноводні"/>
              </a:rPr>
              <a:t>земноводних</a:t>
            </a:r>
            <a:r>
              <a:rPr lang="ru-RU" dirty="0"/>
              <a:t> </a:t>
            </a:r>
            <a:r>
              <a:rPr lang="ru-RU" dirty="0" err="1"/>
              <a:t>найчисленнішою</a:t>
            </a:r>
            <a:r>
              <a:rPr lang="ru-RU" dirty="0"/>
              <a:t> є </a:t>
            </a:r>
            <a:r>
              <a:rPr lang="ru-RU" dirty="0">
                <a:hlinkClick r:id="rId15" tooltip="Жаба трав'яна"/>
              </a:rPr>
              <a:t>жаба </a:t>
            </a:r>
            <a:r>
              <a:rPr lang="ru-RU" dirty="0" err="1">
                <a:hlinkClick r:id="rId15" tooltip="Жаба трав'яна"/>
              </a:rPr>
              <a:t>трав'яна</a:t>
            </a:r>
            <a:r>
              <a:rPr lang="ru-RU" dirty="0"/>
              <a:t>. Вона </a:t>
            </a:r>
            <a:r>
              <a:rPr lang="ru-RU" dirty="0" err="1"/>
              <a:t>зустрічається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заповіднику</a:t>
            </a:r>
            <a:r>
              <a:rPr lang="ru-RU" dirty="0"/>
              <a:t> росте 402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>
                <a:hlinkClick r:id="rId16" tooltip="Судинні рослини"/>
              </a:rPr>
              <a:t>судинних</a:t>
            </a:r>
            <a:r>
              <a:rPr lang="ru-RU" dirty="0">
                <a:hlinkClick r:id="rId16" tooltip="Судинні рослини"/>
              </a:rPr>
              <a:t> </a:t>
            </a:r>
            <a:r>
              <a:rPr lang="ru-RU" dirty="0" err="1">
                <a:hlinkClick r:id="rId16" tooltip="Судинні рослини"/>
              </a:rPr>
              <a:t>рослин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належать до 5 </a:t>
            </a:r>
            <a:r>
              <a:rPr lang="ru-RU" dirty="0" err="1"/>
              <a:t>відділів</a:t>
            </a:r>
            <a:r>
              <a:rPr lang="ru-RU" dirty="0"/>
              <a:t>, 75 родин, 236 </a:t>
            </a:r>
            <a:r>
              <a:rPr lang="ru-RU" dirty="0" err="1"/>
              <a:t>родів</a:t>
            </a:r>
            <a:r>
              <a:rPr lang="ru-RU" dirty="0"/>
              <a:t>.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, </a:t>
            </a:r>
            <a:r>
              <a:rPr lang="ru-RU" dirty="0" err="1"/>
              <a:t>ендемічні</a:t>
            </a:r>
            <a:r>
              <a:rPr lang="ru-RU" dirty="0"/>
              <a:t> і </a:t>
            </a:r>
            <a:r>
              <a:rPr lang="ru-RU" dirty="0" err="1"/>
              <a:t>реліктові</a:t>
            </a:r>
            <a:r>
              <a:rPr lang="ru-RU" dirty="0"/>
              <a:t>.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(20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5%)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занесені</a:t>
            </a:r>
            <a:r>
              <a:rPr lang="ru-RU" dirty="0"/>
              <a:t> до </a:t>
            </a:r>
            <a:r>
              <a:rPr lang="ru-RU" dirty="0" err="1">
                <a:hlinkClick r:id="rId17" tooltip="Червона книга України"/>
              </a:rPr>
              <a:t>Червоної</a:t>
            </a:r>
            <a:r>
              <a:rPr lang="ru-RU" dirty="0">
                <a:hlinkClick r:id="rId17" tooltip="Червона книга України"/>
              </a:rPr>
              <a:t> книги </a:t>
            </a:r>
            <a:r>
              <a:rPr lang="ru-RU" dirty="0" err="1">
                <a:hlinkClick r:id="rId17" tooltip="Червона книга України"/>
              </a:rPr>
              <a:t>України</a:t>
            </a:r>
            <a:r>
              <a:rPr lang="ru-RU" dirty="0"/>
              <a:t>. </a:t>
            </a:r>
            <a:r>
              <a:rPr lang="ru-RU" dirty="0" err="1"/>
              <a:t>Найрідкіснішими</a:t>
            </a:r>
            <a:r>
              <a:rPr lang="ru-RU" dirty="0"/>
              <a:t> з них є </a:t>
            </a:r>
            <a:r>
              <a:rPr lang="ru-RU" dirty="0" err="1"/>
              <a:t>зозулинці</a:t>
            </a:r>
            <a:r>
              <a:rPr lang="ru-RU" dirty="0"/>
              <a:t> </a:t>
            </a:r>
            <a:r>
              <a:rPr lang="ru-RU" dirty="0" err="1">
                <a:hlinkClick r:id="rId18" tooltip="Зозулинець чоловічий"/>
              </a:rPr>
              <a:t>чоловічий</a:t>
            </a:r>
            <a:r>
              <a:rPr lang="ru-RU" dirty="0"/>
              <a:t> та </a:t>
            </a:r>
            <a:r>
              <a:rPr lang="ru-RU" dirty="0" err="1">
                <a:hlinkClick r:id="rId19" tooltip="Зозулинець шоломоносний"/>
              </a:rPr>
              <a:t>шоломоносний</a:t>
            </a:r>
            <a:r>
              <a:rPr lang="ru-RU" dirty="0"/>
              <a:t>, </a:t>
            </a:r>
            <a:r>
              <a:rPr lang="ru-RU" dirty="0" err="1">
                <a:hlinkClick r:id="rId20" tooltip="Зозулині сльози яйцевидні"/>
              </a:rPr>
              <a:t>зозулині</a:t>
            </a:r>
            <a:r>
              <a:rPr lang="ru-RU" dirty="0">
                <a:hlinkClick r:id="rId20" tooltip="Зозулині сльози яйцевидні"/>
              </a:rPr>
              <a:t> </a:t>
            </a:r>
            <a:r>
              <a:rPr lang="ru-RU" dirty="0" err="1">
                <a:hlinkClick r:id="rId20" tooltip="Зозулині сльози яйцевидні"/>
              </a:rPr>
              <a:t>сльози</a:t>
            </a:r>
            <a:r>
              <a:rPr lang="ru-RU" dirty="0">
                <a:hlinkClick r:id="rId20" tooltip="Зозулині сльози яйцевидні"/>
              </a:rPr>
              <a:t> </a:t>
            </a:r>
            <a:r>
              <a:rPr lang="ru-RU" dirty="0" err="1">
                <a:hlinkClick r:id="rId20" tooltip="Зозулині сльози яйцевидні"/>
              </a:rPr>
              <a:t>яйцевидні</a:t>
            </a:r>
            <a:r>
              <a:rPr lang="ru-RU" dirty="0"/>
              <a:t>, </a:t>
            </a:r>
            <a:r>
              <a:rPr lang="ru-RU" dirty="0" err="1">
                <a:hlinkClick r:id="rId21" tooltip="Язичок зелений (ще не написана)"/>
              </a:rPr>
              <a:t>язичок</a:t>
            </a:r>
            <a:r>
              <a:rPr lang="ru-RU" dirty="0">
                <a:hlinkClick r:id="rId21" tooltip="Язичок зелений (ще не написана)"/>
              </a:rPr>
              <a:t> </a:t>
            </a:r>
            <a:r>
              <a:rPr lang="ru-RU" dirty="0" err="1">
                <a:hlinkClick r:id="rId21" tooltip="Язичок зелений (ще не написана)"/>
              </a:rPr>
              <a:t>зелений</a:t>
            </a:r>
            <a:r>
              <a:rPr lang="ru-RU" dirty="0"/>
              <a:t>, </a:t>
            </a:r>
            <a:r>
              <a:rPr lang="ru-RU" dirty="0" err="1">
                <a:hlinkClick r:id="rId22" tooltip="Лунарія оживаюча (ще не написана)"/>
              </a:rPr>
              <a:t>лунарія</a:t>
            </a:r>
            <a:r>
              <a:rPr lang="ru-RU" dirty="0">
                <a:hlinkClick r:id="rId22" tooltip="Лунарія оживаюча (ще не написана)"/>
              </a:rPr>
              <a:t> </a:t>
            </a:r>
            <a:r>
              <a:rPr lang="ru-RU" dirty="0" err="1">
                <a:hlinkClick r:id="rId22" tooltip="Лунарія оживаюча (ще не написана)"/>
              </a:rPr>
              <a:t>оживаюча</a:t>
            </a:r>
            <a:r>
              <a:rPr lang="ru-RU" dirty="0"/>
              <a:t>.</a:t>
            </a:r>
          </a:p>
          <a:p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(19) є </a:t>
            </a:r>
            <a:r>
              <a:rPr lang="ru-RU" dirty="0" err="1"/>
              <a:t>регіонально</a:t>
            </a:r>
            <a:r>
              <a:rPr lang="ru-RU" dirty="0"/>
              <a:t> </a:t>
            </a:r>
            <a:r>
              <a:rPr lang="ru-RU" dirty="0" err="1"/>
              <a:t>рідкісною</a:t>
            </a:r>
            <a:r>
              <a:rPr lang="ru-RU" dirty="0"/>
              <a:t>: </a:t>
            </a:r>
            <a:r>
              <a:rPr lang="ru-RU" dirty="0" err="1">
                <a:hlinkClick r:id="rId23" tooltip="Аконіт строкатий"/>
              </a:rPr>
              <a:t>аконіт</a:t>
            </a:r>
            <a:r>
              <a:rPr lang="ru-RU" dirty="0">
                <a:hlinkClick r:id="rId23" tooltip="Аконіт строкатий"/>
              </a:rPr>
              <a:t> </a:t>
            </a:r>
            <a:r>
              <a:rPr lang="ru-RU" dirty="0" err="1">
                <a:hlinkClick r:id="rId23" tooltip="Аконіт строкатий"/>
              </a:rPr>
              <a:t>строкатий</a:t>
            </a:r>
            <a:r>
              <a:rPr lang="ru-RU" dirty="0"/>
              <a:t>, </a:t>
            </a:r>
            <a:r>
              <a:rPr lang="ru-RU" dirty="0" err="1">
                <a:hlinkClick r:id="rId24" tooltip="Дзвоники пильчасті (ще не написана)"/>
              </a:rPr>
              <a:t>дзвоники</a:t>
            </a:r>
            <a:r>
              <a:rPr lang="ru-RU" dirty="0">
                <a:hlinkClick r:id="rId24" tooltip="Дзвоники пильчасті (ще не написана)"/>
              </a:rPr>
              <a:t> </a:t>
            </a:r>
            <a:r>
              <a:rPr lang="ru-RU" dirty="0" err="1">
                <a:hlinkClick r:id="rId24" tooltip="Дзвоники пильчасті (ще не написана)"/>
              </a:rPr>
              <a:t>пильчасті</a:t>
            </a:r>
            <a:r>
              <a:rPr lang="ru-RU" dirty="0"/>
              <a:t>, </a:t>
            </a:r>
            <a:r>
              <a:rPr lang="ru-RU" dirty="0" err="1">
                <a:hlinkClick r:id="rId25" tooltip="Стародуб альпійський (ще не написана)"/>
              </a:rPr>
              <a:t>стародуб</a:t>
            </a:r>
            <a:r>
              <a:rPr lang="ru-RU" dirty="0">
                <a:hlinkClick r:id="rId25" tooltip="Стародуб альпійський (ще не написана)"/>
              </a:rPr>
              <a:t> </a:t>
            </a:r>
            <a:r>
              <a:rPr lang="ru-RU" dirty="0" err="1">
                <a:hlinkClick r:id="rId25" tooltip="Стародуб альпійський (ще не написана)"/>
              </a:rPr>
              <a:t>альпійський</a:t>
            </a:r>
            <a:r>
              <a:rPr lang="ru-RU" dirty="0"/>
              <a:t>, </a:t>
            </a:r>
            <a:r>
              <a:rPr lang="ru-RU" dirty="0" err="1">
                <a:hlinkClick r:id="rId26" tooltip="Відкасник безстебловий"/>
              </a:rPr>
              <a:t>відкасник</a:t>
            </a:r>
            <a:r>
              <a:rPr lang="ru-RU" dirty="0">
                <a:hlinkClick r:id="rId26" tooltip="Відкасник безстебловий"/>
              </a:rPr>
              <a:t> </a:t>
            </a:r>
            <a:r>
              <a:rPr lang="ru-RU" dirty="0" err="1">
                <a:hlinkClick r:id="rId26" tooltip="Відкасник безстебловий"/>
              </a:rPr>
              <a:t>безстебловий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 descr="D:\Downloads\652px-Aconitum_variegatum_110807f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2292"/>
            <a:ext cx="3082903" cy="28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wnloads\Gorgany16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88257" cy="31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wnloads\480px-Salmo_trutta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66700"/>
            <a:ext cx="2060307" cy="25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err="1"/>
              <a:t>Дніпровсько-Орільский</a:t>
            </a:r>
            <a:r>
              <a:rPr lang="ru-RU" b="1" dirty="0"/>
              <a:t> </a:t>
            </a:r>
            <a:r>
              <a:rPr lang="ru-RU" b="1" dirty="0" err="1"/>
              <a:t>природний</a:t>
            </a:r>
            <a:r>
              <a:rPr lang="ru-RU" b="1" dirty="0"/>
              <a:t> </a:t>
            </a:r>
            <a:r>
              <a:rPr lang="ru-RU" b="1" dirty="0" err="1"/>
              <a:t>заповідник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807361"/>
            <a:ext cx="4320480" cy="4051437"/>
          </a:xfrm>
        </p:spPr>
        <p:txBody>
          <a:bodyPr>
            <a:normAutofit fontScale="92500"/>
          </a:bodyPr>
          <a:lstStyle/>
          <a:p>
            <a:r>
              <a:rPr lang="vi-VN" b="1" dirty="0"/>
              <a:t>Дніпро́всько-Орі́льський приро́дний запові́дник</a:t>
            </a:r>
            <a:r>
              <a:rPr lang="vi-VN" dirty="0"/>
              <a:t> — </a:t>
            </a:r>
            <a:r>
              <a:rPr lang="vi-VN" dirty="0">
                <a:hlinkClick r:id="rId2" tooltip="Природний заповідник"/>
              </a:rPr>
              <a:t>природний заповідник</a:t>
            </a:r>
            <a:r>
              <a:rPr lang="vi-VN" dirty="0"/>
              <a:t> в </a:t>
            </a:r>
            <a:r>
              <a:rPr lang="vi-VN" dirty="0">
                <a:hlinkClick r:id="rId3" tooltip="Україна"/>
              </a:rPr>
              <a:t>Україні</a:t>
            </a:r>
            <a:r>
              <a:rPr lang="vi-VN" dirty="0"/>
              <a:t>, в межах </a:t>
            </a:r>
            <a:r>
              <a:rPr lang="vi-VN" dirty="0" smtClean="0">
                <a:hlinkClick r:id="rId4" tooltip="Дніпропетровська область"/>
              </a:rPr>
              <a:t>Дніпропетровської </a:t>
            </a:r>
            <a:r>
              <a:rPr lang="vi-VN" dirty="0">
                <a:hlinkClick r:id="rId4" tooltip="Дніпропетровська область"/>
              </a:rPr>
              <a:t>області</a:t>
            </a:r>
            <a:r>
              <a:rPr lang="vi-VN" dirty="0"/>
              <a:t>. Розташований у долині </a:t>
            </a:r>
            <a:r>
              <a:rPr lang="vi-VN" dirty="0">
                <a:hlinkClick r:id="rId5" tooltip="Дніпро"/>
              </a:rPr>
              <a:t>Дніпра</a:t>
            </a:r>
            <a:r>
              <a:rPr lang="vi-VN" dirty="0"/>
              <a:t> і </a:t>
            </a:r>
            <a:r>
              <a:rPr lang="vi-VN" dirty="0">
                <a:hlinkClick r:id="rId6" tooltip="Плавні"/>
              </a:rPr>
              <a:t>плавнів</a:t>
            </a:r>
            <a:r>
              <a:rPr lang="vi-VN" dirty="0"/>
              <a:t> </a:t>
            </a:r>
            <a:r>
              <a:rPr lang="vi-VN" dirty="0">
                <a:hlinkClick r:id="rId7" tooltip="Протовча"/>
              </a:rPr>
              <a:t>Протовчі</a:t>
            </a:r>
            <a:r>
              <a:rPr lang="vi-VN" dirty="0"/>
              <a:t> (сучасне русло </a:t>
            </a:r>
            <a:r>
              <a:rPr lang="vi-VN" dirty="0">
                <a:hlinkClick r:id="rId8" tooltip="Оріль"/>
              </a:rPr>
              <a:t>Орелі</a:t>
            </a:r>
            <a:r>
              <a:rPr lang="vi-VN" dirty="0" smtClean="0"/>
              <a:t>).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/>
              <a:t>Заповідник</a:t>
            </a:r>
            <a:r>
              <a:rPr lang="ru-RU" dirty="0"/>
              <a:t> створено з метою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унікального</a:t>
            </a:r>
            <a:r>
              <a:rPr lang="ru-RU" dirty="0"/>
              <a:t> ландшафту </a:t>
            </a:r>
            <a:r>
              <a:rPr lang="ru-RU" dirty="0" err="1"/>
              <a:t>долини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>
                <a:hlinkClick r:id="rId5" tooltip="Дніпро"/>
              </a:rPr>
              <a:t>Дніпра</a:t>
            </a:r>
            <a:r>
              <a:rPr lang="ru-RU" dirty="0"/>
              <a:t> і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>
                <a:hlinkClick r:id="rId8" tooltip="Оріль"/>
              </a:rPr>
              <a:t>Оріль</a:t>
            </a:r>
            <a:r>
              <a:rPr lang="ru-RU" dirty="0"/>
              <a:t> з комплексом </a:t>
            </a:r>
            <a:r>
              <a:rPr lang="ru-RU" dirty="0" err="1"/>
              <a:t>характерної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і </a:t>
            </a:r>
            <a:r>
              <a:rPr lang="ru-RU" dirty="0" err="1"/>
              <a:t>фауни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є </a:t>
            </a:r>
            <a:r>
              <a:rPr lang="ru-RU" dirty="0" err="1"/>
              <a:t>природоохоронною</a:t>
            </a:r>
            <a:r>
              <a:rPr lang="ru-RU" dirty="0"/>
              <a:t> </a:t>
            </a:r>
            <a:r>
              <a:rPr lang="ru-RU" dirty="0" err="1"/>
              <a:t>науково-дослідною</a:t>
            </a:r>
            <a:r>
              <a:rPr lang="ru-RU" dirty="0"/>
              <a:t> </a:t>
            </a:r>
            <a:r>
              <a:rPr lang="ru-RU" dirty="0" err="1"/>
              <a:t>установою</a:t>
            </a:r>
            <a:r>
              <a:rPr lang="ru-RU" dirty="0"/>
              <a:t>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</p:txBody>
      </p:sp>
      <p:pic>
        <p:nvPicPr>
          <p:cNvPr id="4098" name="Picture 2" descr="D:\Downloads\ДніпровськоОрільськийЗаповідни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0" y="1196752"/>
            <a:ext cx="3780160" cy="28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wnloads\533px-Dnipropetrovsk_province_location_map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0" y="4221087"/>
            <a:ext cx="3252204" cy="25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250187" cy="1154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6632"/>
            <a:ext cx="4930707" cy="66247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заповідник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незміненої</a:t>
            </a:r>
            <a:r>
              <a:rPr lang="ru-RU" dirty="0"/>
              <a:t> </a:t>
            </a:r>
            <a:r>
              <a:rPr lang="ru-RU" dirty="0" err="1"/>
              <a:t>дикої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агроіндустріального</a:t>
            </a:r>
            <a:r>
              <a:rPr lang="ru-RU" dirty="0"/>
              <a:t> ландшафту, «</a:t>
            </a:r>
            <a:r>
              <a:rPr lang="ru-RU" dirty="0" err="1"/>
              <a:t>затиснутий</a:t>
            </a:r>
            <a:r>
              <a:rPr lang="ru-RU" dirty="0"/>
              <a:t>» </a:t>
            </a:r>
            <a:r>
              <a:rPr lang="ru-RU" dirty="0" err="1"/>
              <a:t>поміж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промисловими</a:t>
            </a:r>
            <a:r>
              <a:rPr lang="ru-RU" dirty="0"/>
              <a:t> </a:t>
            </a:r>
            <a:r>
              <a:rPr lang="ru-RU" dirty="0" err="1"/>
              <a:t>гігантами</a:t>
            </a:r>
            <a:r>
              <a:rPr lang="ru-RU" dirty="0"/>
              <a:t> — </a:t>
            </a:r>
            <a:r>
              <a:rPr lang="ru-RU" dirty="0" err="1"/>
              <a:t>містами</a:t>
            </a:r>
            <a:r>
              <a:rPr lang="ru-RU" dirty="0"/>
              <a:t> </a:t>
            </a:r>
            <a:r>
              <a:rPr lang="ru-RU" dirty="0" err="1">
                <a:hlinkClick r:id="rId2" tooltip="Дніпропетровськ"/>
              </a:rPr>
              <a:t>Дніпропетровськом</a:t>
            </a:r>
            <a:r>
              <a:rPr lang="ru-RU" dirty="0"/>
              <a:t> і </a:t>
            </a:r>
            <a:r>
              <a:rPr lang="ru-RU" dirty="0" err="1">
                <a:hlinkClick r:id="rId3" tooltip="Дніпродзержинськ"/>
              </a:rPr>
              <a:t>Дніпродзержинськом</a:t>
            </a:r>
            <a:r>
              <a:rPr lang="ru-RU" dirty="0"/>
              <a:t>. </a:t>
            </a:r>
            <a:r>
              <a:rPr lang="ru-RU" dirty="0" err="1"/>
              <a:t>Заплавна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фрагментарні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середньозаплавних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(в </a:t>
            </a:r>
            <a:r>
              <a:rPr lang="ru-RU" dirty="0" err="1"/>
              <a:t>деревостані</a:t>
            </a:r>
            <a:r>
              <a:rPr lang="ru-RU" dirty="0"/>
              <a:t> </a:t>
            </a:r>
            <a:r>
              <a:rPr lang="ru-RU" dirty="0" err="1">
                <a:hlinkClick r:id="rId4" tooltip="Тополя чорна"/>
              </a:rPr>
              <a:t>тополі</a:t>
            </a:r>
            <a:r>
              <a:rPr lang="ru-RU" dirty="0">
                <a:hlinkClick r:id="rId4" tooltip="Тополя чорна"/>
              </a:rPr>
              <a:t> </a:t>
            </a:r>
            <a:r>
              <a:rPr lang="ru-RU" dirty="0" err="1">
                <a:hlinkClick r:id="rId4" tooltip="Тополя чорна"/>
              </a:rPr>
              <a:t>чорна</a:t>
            </a:r>
            <a:r>
              <a:rPr lang="ru-RU" dirty="0"/>
              <a:t> та </a:t>
            </a:r>
            <a:r>
              <a:rPr lang="ru-RU" dirty="0" err="1">
                <a:hlinkClick r:id="rId5" tooltip="Тополя біла"/>
              </a:rPr>
              <a:t>біла</a:t>
            </a:r>
            <a:r>
              <a:rPr lang="ru-RU" dirty="0"/>
              <a:t>, </a:t>
            </a:r>
            <a:r>
              <a:rPr lang="ru-RU" dirty="0">
                <a:hlinkClick r:id="rId6" tooltip="Верба біла"/>
              </a:rPr>
              <a:t>верба </a:t>
            </a:r>
            <a:r>
              <a:rPr lang="ru-RU" dirty="0" err="1">
                <a:hlinkClick r:id="rId6" tooltip="Верба біла"/>
              </a:rPr>
              <a:t>біла</a:t>
            </a:r>
            <a:r>
              <a:rPr lang="ru-RU" dirty="0"/>
              <a:t>, </a:t>
            </a:r>
            <a:r>
              <a:rPr lang="ru-RU" dirty="0">
                <a:hlinkClick r:id="rId7" tooltip="Дуб"/>
              </a:rPr>
              <a:t>дуб</a:t>
            </a:r>
            <a:r>
              <a:rPr lang="ru-RU" dirty="0"/>
              <a:t>, </a:t>
            </a:r>
            <a:r>
              <a:rPr lang="ru-RU" dirty="0" err="1">
                <a:hlinkClick r:id="rId8" tooltip="В'яз"/>
              </a:rPr>
              <a:t>в'яз</a:t>
            </a:r>
            <a:r>
              <a:rPr lang="ru-RU" dirty="0"/>
              <a:t>, </a:t>
            </a:r>
            <a:r>
              <a:rPr lang="ru-RU" dirty="0" err="1">
                <a:hlinkClick r:id="rId9" tooltip="Вільха"/>
              </a:rPr>
              <a:t>вільха</a:t>
            </a:r>
            <a:r>
              <a:rPr lang="ru-RU" dirty="0"/>
              <a:t>), </a:t>
            </a:r>
            <a:r>
              <a:rPr lang="ru-RU" dirty="0" err="1"/>
              <a:t>вологих</a:t>
            </a:r>
            <a:r>
              <a:rPr lang="ru-RU" dirty="0"/>
              <a:t> та сухих лук, систему </a:t>
            </a:r>
            <a:r>
              <a:rPr lang="ru-RU" dirty="0" err="1"/>
              <a:t>заплавних</a:t>
            </a:r>
            <a:r>
              <a:rPr lang="ru-RU" dirty="0"/>
              <a:t> озер з великою </a:t>
            </a:r>
            <a:r>
              <a:rPr lang="ru-RU" dirty="0" err="1"/>
              <a:t>кількістю</a:t>
            </a:r>
            <a:r>
              <a:rPr lang="ru-RU" dirty="0"/>
              <a:t> проток, </a:t>
            </a:r>
            <a:r>
              <a:rPr lang="ru-RU" dirty="0" err="1"/>
              <a:t>заболочених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, </a:t>
            </a:r>
            <a:r>
              <a:rPr lang="ru-RU" dirty="0" err="1"/>
              <a:t>островів</a:t>
            </a:r>
            <a:r>
              <a:rPr lang="ru-RU" dirty="0"/>
              <a:t>. </a:t>
            </a:r>
            <a:r>
              <a:rPr lang="ru-RU" dirty="0" err="1"/>
              <a:t>Аренна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піщаного</a:t>
            </a:r>
            <a:r>
              <a:rPr lang="ru-RU" dirty="0"/>
              <a:t> степу, </a:t>
            </a:r>
            <a:r>
              <a:rPr lang="ru-RU" dirty="0" err="1"/>
              <a:t>чагарникових</a:t>
            </a:r>
            <a:r>
              <a:rPr lang="ru-RU" dirty="0"/>
              <a:t> </a:t>
            </a:r>
            <a:r>
              <a:rPr lang="ru-RU" dirty="0" err="1"/>
              <a:t>асоціацій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шелюги та </a:t>
            </a:r>
            <a:r>
              <a:rPr lang="ru-RU" dirty="0" err="1"/>
              <a:t>чорноклену</a:t>
            </a:r>
            <a:r>
              <a:rPr lang="ru-RU" dirty="0"/>
              <a:t>,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соснових</a:t>
            </a:r>
            <a:r>
              <a:rPr lang="ru-RU" dirty="0"/>
              <a:t> та </a:t>
            </a:r>
            <a:r>
              <a:rPr lang="ru-RU" dirty="0" err="1"/>
              <a:t>білоакацієвих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. Флора </a:t>
            </a:r>
            <a:r>
              <a:rPr lang="ru-RU" dirty="0" err="1"/>
              <a:t>заповідника</a:t>
            </a:r>
            <a:r>
              <a:rPr lang="ru-RU" dirty="0"/>
              <a:t> представлена 731 видом </a:t>
            </a:r>
            <a:r>
              <a:rPr lang="ru-RU" dirty="0" err="1"/>
              <a:t>судинних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34 видами </a:t>
            </a:r>
            <a:r>
              <a:rPr lang="ru-RU" dirty="0" err="1"/>
              <a:t>мохоподібних</a:t>
            </a:r>
            <a:r>
              <a:rPr lang="ru-RU" dirty="0"/>
              <a:t>, 25 видами </a:t>
            </a:r>
            <a:r>
              <a:rPr lang="ru-RU" dirty="0" err="1"/>
              <a:t>лишайників</a:t>
            </a:r>
            <a:r>
              <a:rPr lang="ru-RU" dirty="0"/>
              <a:t>. З них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занесено 11 </a:t>
            </a:r>
            <a:r>
              <a:rPr lang="ru-RU" dirty="0" err="1" smtClean="0"/>
              <a:t>видів</a:t>
            </a:r>
            <a:endParaRPr lang="en-US" dirty="0" smtClean="0"/>
          </a:p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фауни</a:t>
            </a:r>
            <a:r>
              <a:rPr lang="ru-RU" dirty="0"/>
              <a:t>, </a:t>
            </a:r>
            <a:r>
              <a:rPr lang="ru-RU" dirty="0" err="1"/>
              <a:t>зареєстрованих</a:t>
            </a:r>
            <a:r>
              <a:rPr lang="ru-RU" dirty="0"/>
              <a:t> у </a:t>
            </a:r>
            <a:r>
              <a:rPr lang="ru-RU" dirty="0" err="1"/>
              <a:t>заповіднику</a:t>
            </a:r>
            <a:r>
              <a:rPr lang="ru-RU" dirty="0"/>
              <a:t>, становить </a:t>
            </a:r>
            <a:r>
              <a:rPr lang="ru-RU" dirty="0" err="1"/>
              <a:t>понад</a:t>
            </a:r>
            <a:r>
              <a:rPr lang="ru-RU" dirty="0"/>
              <a:t> 2000.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безхребетних</a:t>
            </a:r>
            <a:r>
              <a:rPr lang="ru-RU" dirty="0"/>
              <a:t>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різноманіттям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>
                <a:hlinkClick r:id="rId10" tooltip="Комахи"/>
              </a:rPr>
              <a:t>комахи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інвентаризації</a:t>
            </a:r>
            <a:r>
              <a:rPr lang="ru-RU" dirty="0"/>
              <a:t> </a:t>
            </a:r>
            <a:r>
              <a:rPr lang="ru-RU" dirty="0" err="1"/>
              <a:t>фауни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відмічено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1500 </a:t>
            </a:r>
            <a:r>
              <a:rPr lang="ru-RU" dirty="0" err="1"/>
              <a:t>видів</a:t>
            </a:r>
            <a:r>
              <a:rPr lang="ru-RU" dirty="0"/>
              <a:t>, у </a:t>
            </a:r>
            <a:r>
              <a:rPr lang="ru-RU" dirty="0" err="1"/>
              <a:t>заповіднику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24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>
                <a:hlinkClick r:id="rId11" tooltip="Молюски"/>
              </a:rPr>
              <a:t>молюсків</a:t>
            </a:r>
            <a:r>
              <a:rPr lang="ru-RU" dirty="0"/>
              <a:t>, 92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>
                <a:hlinkClick r:id="rId12" tooltip="Ракоподібні"/>
              </a:rPr>
              <a:t>ракоподібних</a:t>
            </a:r>
            <a:r>
              <a:rPr lang="ru-RU" dirty="0"/>
              <a:t>, 3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>
                <a:hlinkClick r:id="rId13" tooltip="Губки"/>
              </a:rPr>
              <a:t>губок</a:t>
            </a:r>
            <a:r>
              <a:rPr lang="ru-RU" dirty="0"/>
              <a:t>, 3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>
                <a:hlinkClick r:id="rId14" tooltip="Кишковопорожнинні"/>
              </a:rPr>
              <a:t>кишковопорожнинних</a:t>
            </a:r>
            <a:r>
              <a:rPr lang="ru-RU" dirty="0"/>
              <a:t>.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червонокнижних</a:t>
            </a:r>
            <a:r>
              <a:rPr lang="ru-RU" dirty="0"/>
              <a:t> комах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>
                <a:hlinkClick r:id="rId15" tooltip="Совка розкішна"/>
              </a:rPr>
              <a:t>совка </a:t>
            </a:r>
            <a:r>
              <a:rPr lang="ru-RU" dirty="0" err="1">
                <a:hlinkClick r:id="rId15" tooltip="Совка розкішна"/>
              </a:rPr>
              <a:t>розкішна</a:t>
            </a:r>
            <a:r>
              <a:rPr lang="ru-RU" dirty="0"/>
              <a:t>, </a:t>
            </a:r>
            <a:r>
              <a:rPr lang="ru-RU" dirty="0">
                <a:hlinkClick r:id="rId16" tooltip="Бражник дубовий"/>
              </a:rPr>
              <a:t>бражник </a:t>
            </a:r>
            <a:r>
              <a:rPr lang="ru-RU" dirty="0" err="1">
                <a:hlinkClick r:id="rId16" tooltip="Бражник дубовий"/>
              </a:rPr>
              <a:t>дубовий</a:t>
            </a:r>
            <a:r>
              <a:rPr lang="ru-RU" dirty="0"/>
              <a:t>, </a:t>
            </a:r>
            <a:r>
              <a:rPr lang="ru-RU" dirty="0" err="1">
                <a:hlinkClick r:id="rId17" tooltip="Ведмедиця велика"/>
              </a:rPr>
              <a:t>ведмедиця</a:t>
            </a:r>
            <a:r>
              <a:rPr lang="ru-RU" dirty="0">
                <a:hlinkClick r:id="rId17" tooltip="Ведмедиця велика"/>
              </a:rPr>
              <a:t> велика</a:t>
            </a:r>
            <a:r>
              <a:rPr lang="ru-RU" dirty="0"/>
              <a:t>, </a:t>
            </a:r>
            <a:r>
              <a:rPr lang="ru-RU" dirty="0" err="1">
                <a:hlinkClick r:id="rId18" tooltip="Дозорець-імператор"/>
              </a:rPr>
              <a:t>дозорець-імператор</a:t>
            </a:r>
            <a:r>
              <a:rPr lang="ru-RU" dirty="0"/>
              <a:t>, </a:t>
            </a:r>
            <a:r>
              <a:rPr lang="ru-RU" dirty="0" err="1">
                <a:hlinkClick r:id="rId19" tooltip="Жужелиця угорська (ще не написана)"/>
              </a:rPr>
              <a:t>жужелиця</a:t>
            </a:r>
            <a:r>
              <a:rPr lang="ru-RU" dirty="0">
                <a:hlinkClick r:id="rId19" tooltip="Жужелиця угорська (ще не написана)"/>
              </a:rPr>
              <a:t> </a:t>
            </a:r>
            <a:r>
              <a:rPr lang="ru-RU" dirty="0" err="1">
                <a:hlinkClick r:id="rId19" tooltip="Жужелиця угорська (ще не написана)"/>
              </a:rPr>
              <a:t>угорська</a:t>
            </a:r>
            <a:r>
              <a:rPr lang="ru-RU" dirty="0"/>
              <a:t>, </a:t>
            </a:r>
            <a:r>
              <a:rPr lang="ru-RU" dirty="0">
                <a:hlinkClick r:id="rId20" tooltip="Жук-олень"/>
              </a:rPr>
              <a:t>жук-олень</a:t>
            </a:r>
            <a:r>
              <a:rPr lang="ru-RU" dirty="0"/>
              <a:t>, </a:t>
            </a:r>
            <a:r>
              <a:rPr lang="ru-RU" dirty="0" err="1">
                <a:hlinkClick r:id="rId21" tooltip="Ксилокопа звичайна"/>
              </a:rPr>
              <a:t>ксилокопа</a:t>
            </a:r>
            <a:r>
              <a:rPr lang="ru-RU" dirty="0">
                <a:hlinkClick r:id="rId21" tooltip="Ксилокопа звичайна"/>
              </a:rPr>
              <a:t> </a:t>
            </a:r>
            <a:r>
              <a:rPr lang="ru-RU" dirty="0" err="1">
                <a:hlinkClick r:id="rId21" tooltip="Ксилокопа звичайна"/>
              </a:rPr>
              <a:t>звичайна</a:t>
            </a:r>
            <a:r>
              <a:rPr lang="ru-RU" dirty="0"/>
              <a:t>, </a:t>
            </a:r>
            <a:r>
              <a:rPr lang="ru-RU" dirty="0" err="1">
                <a:hlinkClick r:id="rId22" tooltip="Пістрянка весела (ще не написана)"/>
              </a:rPr>
              <a:t>пістрянка</a:t>
            </a:r>
            <a:r>
              <a:rPr lang="ru-RU" dirty="0">
                <a:hlinkClick r:id="rId22" tooltip="Пістрянка весела (ще не написана)"/>
              </a:rPr>
              <a:t> весела</a:t>
            </a:r>
            <a:r>
              <a:rPr lang="ru-RU" dirty="0"/>
              <a:t>, </a:t>
            </a:r>
            <a:r>
              <a:rPr lang="ru-RU" dirty="0" err="1">
                <a:hlinkClick r:id="rId23" tooltip="Подалірій (ще не написана)"/>
              </a:rPr>
              <a:t>подалірій</a:t>
            </a:r>
            <a:r>
              <a:rPr lang="ru-RU" dirty="0"/>
              <a:t>, </a:t>
            </a:r>
            <a:r>
              <a:rPr lang="ru-RU" dirty="0" err="1">
                <a:hlinkClick r:id="rId24" tooltip="Сколія степова (ще не написана)"/>
              </a:rPr>
              <a:t>сколія</a:t>
            </a:r>
            <a:r>
              <a:rPr lang="ru-RU" dirty="0">
                <a:hlinkClick r:id="rId24" tooltip="Сколія степова (ще не написана)"/>
              </a:rPr>
              <a:t> </a:t>
            </a:r>
            <a:r>
              <a:rPr lang="ru-RU" dirty="0" err="1">
                <a:hlinkClick r:id="rId24" tooltip="Сколія степова (ще не написана)"/>
              </a:rPr>
              <a:t>степова</a:t>
            </a:r>
            <a:r>
              <a:rPr lang="ru-RU" dirty="0"/>
              <a:t>, </a:t>
            </a:r>
            <a:r>
              <a:rPr lang="ru-RU" dirty="0" err="1">
                <a:hlinkClick r:id="rId25" tooltip="Цератофій багаторогий"/>
              </a:rPr>
              <a:t>цератофій</a:t>
            </a:r>
            <a:r>
              <a:rPr lang="ru-RU" dirty="0">
                <a:hlinkClick r:id="rId25" tooltip="Цератофій багаторогий"/>
              </a:rPr>
              <a:t> </a:t>
            </a:r>
            <a:r>
              <a:rPr lang="ru-RU" dirty="0" err="1">
                <a:hlinkClick r:id="rId25" tooltip="Цератофій багаторогий"/>
              </a:rPr>
              <a:t>багаторогий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загалом</a:t>
            </a:r>
            <a:r>
              <a:rPr lang="ru-RU" dirty="0"/>
              <a:t> 18 </a:t>
            </a:r>
            <a:r>
              <a:rPr lang="ru-RU" dirty="0" err="1"/>
              <a:t>видів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D:\Downloads\764px-Lucanus-cervus-femininum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89040"/>
            <a:ext cx="3768387" cy="2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wnloads\240px-Pulsatilla_pratensis_subsp_nigricans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1" y="260648"/>
            <a:ext cx="2882292" cy="38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Казантипський</a:t>
            </a:r>
            <a:r>
              <a:rPr lang="uk-UA" b="1" dirty="0"/>
              <a:t> природний заповідник</a:t>
            </a:r>
            <a:br>
              <a:rPr lang="uk-UA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84784"/>
            <a:ext cx="4858699" cy="5040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Казантипський</a:t>
            </a:r>
            <a:r>
              <a:rPr lang="ru-RU" b="1" dirty="0"/>
              <a:t> </a:t>
            </a:r>
            <a:r>
              <a:rPr lang="ru-RU" b="1" dirty="0" err="1"/>
              <a:t>природний</a:t>
            </a:r>
            <a:r>
              <a:rPr lang="ru-RU" b="1" dirty="0"/>
              <a:t> </a:t>
            </a:r>
            <a:r>
              <a:rPr lang="ru-RU" b="1" dirty="0" err="1"/>
              <a:t>заповідник</a:t>
            </a:r>
            <a:r>
              <a:rPr lang="ru-RU" dirty="0"/>
              <a:t> — </a:t>
            </a:r>
            <a:r>
              <a:rPr lang="ru-RU" dirty="0" err="1"/>
              <a:t>природоохоронна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в </a:t>
            </a:r>
            <a:r>
              <a:rPr lang="ru-RU" dirty="0" err="1">
                <a:hlinkClick r:id="rId2" tooltip="Автономна Республіка Крим"/>
              </a:rPr>
              <a:t>Автономній</a:t>
            </a:r>
            <a:r>
              <a:rPr lang="ru-RU" dirty="0">
                <a:hlinkClick r:id="rId2" tooltip="Автономна Республіка Крим"/>
              </a:rPr>
              <a:t> </a:t>
            </a:r>
            <a:r>
              <a:rPr lang="ru-RU" dirty="0" err="1">
                <a:hlinkClick r:id="rId2" tooltip="Автономна Республіка Крим"/>
              </a:rPr>
              <a:t>Республіці</a:t>
            </a:r>
            <a:r>
              <a:rPr lang="ru-RU" dirty="0">
                <a:hlinkClick r:id="rId2" tooltip="Автономна Республіка Крим"/>
              </a:rPr>
              <a:t> </a:t>
            </a:r>
            <a:r>
              <a:rPr lang="ru-RU" dirty="0" err="1">
                <a:hlinkClick r:id="rId2" tooltip="Автономна Республіка Крим"/>
              </a:rPr>
              <a:t>Крим</a:t>
            </a:r>
            <a:r>
              <a:rPr lang="ru-RU" dirty="0"/>
              <a:t>. </a:t>
            </a:r>
            <a:r>
              <a:rPr lang="ru-RU" dirty="0" err="1"/>
              <a:t>Мис</a:t>
            </a:r>
            <a:r>
              <a:rPr lang="ru-RU" dirty="0"/>
              <a:t> </a:t>
            </a:r>
            <a:r>
              <a:rPr lang="ru-RU" dirty="0" err="1"/>
              <a:t>Казантип</a:t>
            </a:r>
            <a:r>
              <a:rPr lang="ru-RU" dirty="0"/>
              <a:t> — одна з </a:t>
            </a:r>
            <a:r>
              <a:rPr lang="ru-RU" dirty="0" err="1"/>
              <a:t>найцікавіших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складений</a:t>
            </a:r>
            <a:r>
              <a:rPr lang="ru-RU" dirty="0"/>
              <a:t> </a:t>
            </a:r>
            <a:r>
              <a:rPr lang="ru-RU" dirty="0" err="1"/>
              <a:t>моховатковими</a:t>
            </a:r>
            <a:r>
              <a:rPr lang="ru-RU" dirty="0"/>
              <a:t> </a:t>
            </a:r>
            <a:r>
              <a:rPr lang="ru-RU" dirty="0" err="1" smtClean="0"/>
              <a:t>вапняками</a:t>
            </a:r>
            <a:r>
              <a:rPr lang="en-US" dirty="0" smtClean="0"/>
              <a:t>.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кільцева</a:t>
            </a:r>
            <a:r>
              <a:rPr lang="ru-RU" dirty="0"/>
              <a:t> гряда </a:t>
            </a:r>
            <a:r>
              <a:rPr lang="ru-RU" dirty="0" err="1"/>
              <a:t>Казантипу</a:t>
            </a:r>
            <a:r>
              <a:rPr lang="ru-RU" dirty="0"/>
              <a:t> схожа на </a:t>
            </a:r>
            <a:r>
              <a:rPr lang="ru-RU" dirty="0" err="1"/>
              <a:t>давній</a:t>
            </a:r>
            <a:r>
              <a:rPr lang="ru-RU" dirty="0"/>
              <a:t> </a:t>
            </a:r>
            <a:r>
              <a:rPr lang="ru-RU" dirty="0" err="1"/>
              <a:t>атол</a:t>
            </a:r>
            <a:r>
              <a:rPr lang="ru-RU" dirty="0"/>
              <a:t>, а </a:t>
            </a:r>
            <a:r>
              <a:rPr lang="ru-RU" dirty="0" err="1"/>
              <a:t>плоске</a:t>
            </a:r>
            <a:r>
              <a:rPr lang="ru-RU" dirty="0"/>
              <a:t> дно </a:t>
            </a:r>
            <a:r>
              <a:rPr lang="ru-RU" dirty="0" err="1"/>
              <a:t>котловини</a:t>
            </a:r>
            <a:r>
              <a:rPr lang="ru-RU" dirty="0"/>
              <a:t> — на </a:t>
            </a:r>
            <a:r>
              <a:rPr lang="ru-RU" dirty="0" err="1"/>
              <a:t>осушену</a:t>
            </a:r>
            <a:r>
              <a:rPr lang="ru-RU" dirty="0"/>
              <a:t> </a:t>
            </a:r>
            <a:r>
              <a:rPr lang="ru-RU" dirty="0" smtClean="0"/>
              <a:t>лагуну</a:t>
            </a:r>
            <a:r>
              <a:rPr lang="uk-UA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кільцеподібний</a:t>
            </a:r>
            <a:r>
              <a:rPr lang="ru-RU" dirty="0"/>
              <a:t> риф,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утворився</a:t>
            </a:r>
            <a:r>
              <a:rPr lang="ru-RU" dirty="0"/>
              <a:t> як </a:t>
            </a:r>
            <a:r>
              <a:rPr lang="ru-RU" dirty="0" err="1"/>
              <a:t>острів</a:t>
            </a:r>
            <a:r>
              <a:rPr lang="ru-RU" dirty="0"/>
              <a:t> при </a:t>
            </a:r>
            <a:r>
              <a:rPr lang="ru-RU" dirty="0" err="1"/>
              <a:t>повільному</a:t>
            </a:r>
            <a:r>
              <a:rPr lang="ru-RU" dirty="0"/>
              <a:t> </a:t>
            </a:r>
            <a:r>
              <a:rPr lang="ru-RU" dirty="0" err="1"/>
              <a:t>піднятті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дна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сарматський</a:t>
            </a:r>
            <a:r>
              <a:rPr lang="ru-RU" dirty="0"/>
              <a:t> та </a:t>
            </a:r>
            <a:r>
              <a:rPr lang="ru-RU" dirty="0" err="1"/>
              <a:t>меотичний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 </a:t>
            </a:r>
            <a:r>
              <a:rPr lang="ru-RU" dirty="0" err="1"/>
              <a:t>Кільцева</a:t>
            </a:r>
            <a:r>
              <a:rPr lang="ru-RU" dirty="0"/>
              <a:t> гряда з </a:t>
            </a:r>
            <a:r>
              <a:rPr lang="ru-RU" dirty="0" err="1"/>
              <a:t>рифових</a:t>
            </a:r>
            <a:r>
              <a:rPr lang="ru-RU" dirty="0"/>
              <a:t> </a:t>
            </a:r>
            <a:r>
              <a:rPr lang="ru-RU" dirty="0" err="1"/>
              <a:t>вапняків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на </a:t>
            </a:r>
            <a:r>
              <a:rPr lang="ru-RU" dirty="0" err="1"/>
              <a:t>денну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створивши </a:t>
            </a:r>
            <a:r>
              <a:rPr lang="ru-RU" dirty="0" err="1"/>
              <a:t>характерну</a:t>
            </a:r>
            <a:r>
              <a:rPr lang="ru-RU" dirty="0"/>
              <a:t> для </a:t>
            </a:r>
            <a:r>
              <a:rPr lang="ru-RU" dirty="0" err="1"/>
              <a:t>мису</a:t>
            </a:r>
            <a:r>
              <a:rPr lang="ru-RU" dirty="0"/>
              <a:t> </a:t>
            </a:r>
            <a:r>
              <a:rPr lang="ru-RU" dirty="0" err="1"/>
              <a:t>казаноподібну</a:t>
            </a:r>
            <a:r>
              <a:rPr lang="ru-RU" dirty="0"/>
              <a:t> форму </a:t>
            </a:r>
            <a:r>
              <a:rPr lang="ru-RU" dirty="0" err="1"/>
              <a:t>рельєфу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отримав</a:t>
            </a:r>
            <a:r>
              <a:rPr lang="ru-RU" dirty="0"/>
              <a:t> свою </a:t>
            </a:r>
            <a:r>
              <a:rPr lang="ru-RU" dirty="0" err="1"/>
              <a:t>назву</a:t>
            </a:r>
            <a:r>
              <a:rPr lang="ru-RU" dirty="0"/>
              <a:t> — «</a:t>
            </a:r>
            <a:r>
              <a:rPr lang="ru-RU" dirty="0" err="1"/>
              <a:t>Казантип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перекладі</a:t>
            </a:r>
            <a:r>
              <a:rPr lang="ru-RU" dirty="0"/>
              <a:t> з </a:t>
            </a:r>
            <a:r>
              <a:rPr lang="ru-RU" dirty="0" err="1"/>
              <a:t>тюркської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«дно казана».</a:t>
            </a:r>
          </a:p>
        </p:txBody>
      </p:sp>
      <p:pic>
        <p:nvPicPr>
          <p:cNvPr id="1026" name="Picture 2" descr="D:\Downloads\Казантип_побережь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" y="1412776"/>
            <a:ext cx="33950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394203" cy="331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16632"/>
            <a:ext cx="3778579" cy="655272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Всього</a:t>
            </a:r>
            <a:r>
              <a:rPr lang="ru-RU" dirty="0"/>
              <a:t> у </a:t>
            </a:r>
            <a:r>
              <a:rPr lang="ru-RU" dirty="0" err="1"/>
              <a:t>флорі</a:t>
            </a:r>
            <a:r>
              <a:rPr lang="ru-RU" dirty="0"/>
              <a:t> </a:t>
            </a:r>
            <a:r>
              <a:rPr lang="ru-RU" dirty="0" err="1"/>
              <a:t>Казантипу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541 вид </a:t>
            </a:r>
            <a:r>
              <a:rPr lang="ru-RU" dirty="0" err="1"/>
              <a:t>судинних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становить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40% </a:t>
            </a:r>
            <a:r>
              <a:rPr lang="ru-RU" dirty="0" err="1"/>
              <a:t>флори</a:t>
            </a:r>
            <a:r>
              <a:rPr lang="ru-RU" dirty="0"/>
              <a:t> </a:t>
            </a:r>
            <a:r>
              <a:rPr lang="ru-RU" dirty="0" err="1"/>
              <a:t>рівнинного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60% </a:t>
            </a:r>
            <a:r>
              <a:rPr lang="ru-RU" dirty="0" err="1"/>
              <a:t>флори</a:t>
            </a:r>
            <a:r>
              <a:rPr lang="ru-RU" dirty="0"/>
              <a:t> </a:t>
            </a:r>
            <a:r>
              <a:rPr lang="ru-RU" dirty="0" err="1"/>
              <a:t>Керченського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. З них </a:t>
            </a:r>
            <a:r>
              <a:rPr lang="ru-RU" dirty="0" err="1"/>
              <a:t>відмічено</a:t>
            </a:r>
            <a:r>
              <a:rPr lang="ru-RU" dirty="0"/>
              <a:t> 3 </a:t>
            </a:r>
            <a:r>
              <a:rPr lang="ru-RU" dirty="0" err="1"/>
              <a:t>вузьколокальних</a:t>
            </a:r>
            <a:r>
              <a:rPr lang="ru-RU" dirty="0"/>
              <a:t>, 17 </a:t>
            </a:r>
            <a:r>
              <a:rPr lang="ru-RU" dirty="0" err="1"/>
              <a:t>кримських</a:t>
            </a:r>
            <a:r>
              <a:rPr lang="ru-RU" dirty="0"/>
              <a:t>, 28 </a:t>
            </a:r>
            <a:r>
              <a:rPr lang="ru-RU" dirty="0" err="1"/>
              <a:t>кримсько-новоросійських</a:t>
            </a:r>
            <a:r>
              <a:rPr lang="ru-RU" dirty="0"/>
              <a:t>, 2 </a:t>
            </a:r>
            <a:r>
              <a:rPr lang="ru-RU" dirty="0" err="1"/>
              <a:t>кримсько-таманські</a:t>
            </a:r>
            <a:r>
              <a:rPr lang="ru-RU" dirty="0"/>
              <a:t> та </a:t>
            </a:r>
            <a:r>
              <a:rPr lang="ru-RU" dirty="0" err="1"/>
              <a:t>понад</a:t>
            </a:r>
            <a:r>
              <a:rPr lang="ru-RU" dirty="0"/>
              <a:t> 50 </a:t>
            </a:r>
            <a:r>
              <a:rPr lang="ru-RU" dirty="0" err="1"/>
              <a:t>причорноморських</a:t>
            </a:r>
            <a:r>
              <a:rPr lang="ru-RU" dirty="0"/>
              <a:t> і </a:t>
            </a:r>
            <a:r>
              <a:rPr lang="ru-RU" dirty="0" err="1"/>
              <a:t>приазовських</a:t>
            </a:r>
            <a:r>
              <a:rPr lang="ru-RU" dirty="0"/>
              <a:t> </a:t>
            </a:r>
            <a:r>
              <a:rPr lang="ru-RU" dirty="0" err="1"/>
              <a:t>ендемів</a:t>
            </a:r>
            <a:r>
              <a:rPr lang="ru-RU" dirty="0"/>
              <a:t>. У </a:t>
            </a:r>
            <a:r>
              <a:rPr lang="ru-RU" dirty="0" err="1"/>
              <a:t>флорі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30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мохоподібних</a:t>
            </a:r>
            <a:r>
              <a:rPr lang="ru-RU" dirty="0"/>
              <a:t>, 75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лишайників</a:t>
            </a:r>
            <a:r>
              <a:rPr lang="ru-RU" dirty="0"/>
              <a:t>, 28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. Тут </a:t>
            </a:r>
            <a:r>
              <a:rPr lang="ru-RU" dirty="0" err="1"/>
              <a:t>зростають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14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справжніх</a:t>
            </a:r>
            <a:r>
              <a:rPr lang="ru-RU" dirty="0"/>
              <a:t> </a:t>
            </a:r>
            <a:r>
              <a:rPr lang="ru-RU" dirty="0" err="1" smtClean="0"/>
              <a:t>грибів</a:t>
            </a:r>
            <a:r>
              <a:rPr lang="ru-RU" dirty="0" smtClean="0"/>
              <a:t>.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занесені</a:t>
            </a:r>
            <a:r>
              <a:rPr lang="ru-RU" dirty="0"/>
              <a:t> 25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 у </a:t>
            </a:r>
            <a:r>
              <a:rPr lang="ru-RU" dirty="0" err="1" smtClean="0"/>
              <a:t>заповіднику</a:t>
            </a:r>
            <a:r>
              <a:rPr lang="ru-RU" dirty="0" smtClean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попередніми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тут </a:t>
            </a:r>
            <a:r>
              <a:rPr lang="ru-RU" dirty="0" err="1"/>
              <a:t>зареєстровано</a:t>
            </a:r>
            <a:r>
              <a:rPr lang="ru-RU" dirty="0"/>
              <a:t> 4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ракоподібних</a:t>
            </a:r>
            <a:r>
              <a:rPr lang="ru-RU" dirty="0"/>
              <a:t>, 19 — </a:t>
            </a:r>
            <a:r>
              <a:rPr lang="ru-RU" dirty="0" err="1"/>
              <a:t>павукоподібних</a:t>
            </a:r>
            <a:r>
              <a:rPr lang="ru-RU" dirty="0"/>
              <a:t>, 429 — комах. </a:t>
            </a:r>
            <a:r>
              <a:rPr lang="ru-RU" dirty="0" err="1"/>
              <a:t>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відмічено</a:t>
            </a:r>
            <a:r>
              <a:rPr lang="ru-RU" dirty="0"/>
              <a:t> 188 </a:t>
            </a:r>
            <a:r>
              <a:rPr lang="ru-RU" dirty="0" err="1"/>
              <a:t>видів</a:t>
            </a:r>
            <a:r>
              <a:rPr lang="ru-RU" dirty="0"/>
              <a:t>, з них 80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1 вид </a:t>
            </a:r>
            <a:r>
              <a:rPr lang="ru-RU" dirty="0" err="1"/>
              <a:t>земноводних</a:t>
            </a:r>
            <a:r>
              <a:rPr lang="ru-RU" dirty="0"/>
              <a:t>, 4 — </a:t>
            </a:r>
            <a:r>
              <a:rPr lang="ru-RU" dirty="0" err="1"/>
              <a:t>плазунів</a:t>
            </a:r>
            <a:r>
              <a:rPr lang="ru-RU" dirty="0"/>
              <a:t>, 81 — </a:t>
            </a:r>
            <a:r>
              <a:rPr lang="ru-RU" dirty="0" err="1"/>
              <a:t>птахів</a:t>
            </a:r>
            <a:r>
              <a:rPr lang="ru-RU" dirty="0"/>
              <a:t> та 22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. У </a:t>
            </a:r>
            <a:r>
              <a:rPr lang="ru-RU" dirty="0" err="1"/>
              <a:t>заповіднику</a:t>
            </a:r>
            <a:r>
              <a:rPr lang="ru-RU" dirty="0"/>
              <a:t> </a:t>
            </a:r>
            <a:r>
              <a:rPr lang="ru-RU" dirty="0" err="1"/>
              <a:t>охороняються</a:t>
            </a:r>
            <a:r>
              <a:rPr lang="ru-RU" dirty="0"/>
              <a:t> 6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занесених</a:t>
            </a:r>
            <a:r>
              <a:rPr lang="ru-RU" dirty="0"/>
              <a:t> до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списку, 35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занесених</a:t>
            </a:r>
            <a:r>
              <a:rPr lang="ru-RU" dirty="0"/>
              <a:t>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, та </a:t>
            </a:r>
            <a:r>
              <a:rPr lang="ru-RU" dirty="0" err="1"/>
              <a:t>близько</a:t>
            </a:r>
            <a:r>
              <a:rPr lang="ru-RU" dirty="0"/>
              <a:t> 50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особливій</a:t>
            </a:r>
            <a:r>
              <a:rPr lang="ru-RU" dirty="0"/>
              <a:t> </a:t>
            </a:r>
            <a:r>
              <a:rPr lang="ru-RU" dirty="0" err="1"/>
              <a:t>охороні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Бернською</a:t>
            </a:r>
            <a:r>
              <a:rPr lang="ru-RU" dirty="0"/>
              <a:t> </a:t>
            </a:r>
            <a:r>
              <a:rPr lang="ru-RU" dirty="0" err="1"/>
              <a:t>конвенцією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«</a:t>
            </a:r>
            <a:r>
              <a:rPr lang="ru-RU" dirty="0" err="1"/>
              <a:t>червонокнижних</a:t>
            </a:r>
            <a:r>
              <a:rPr lang="ru-RU" dirty="0"/>
              <a:t>» </a:t>
            </a:r>
            <a:r>
              <a:rPr lang="ru-RU" dirty="0" err="1"/>
              <a:t>безхребетних</a:t>
            </a:r>
            <a:r>
              <a:rPr lang="ru-RU" dirty="0"/>
              <a:t> тут </a:t>
            </a:r>
            <a:r>
              <a:rPr lang="ru-RU" dirty="0" err="1"/>
              <a:t>мешкають:</a:t>
            </a:r>
            <a:r>
              <a:rPr lang="ru-RU" dirty="0" err="1">
                <a:hlinkClick r:id="rId2" tooltip="Мізида аномальна"/>
              </a:rPr>
              <a:t>мізиди</a:t>
            </a:r>
            <a:r>
              <a:rPr lang="ru-RU" dirty="0">
                <a:hlinkClick r:id="rId2" tooltip="Мізида аномальна"/>
              </a:rPr>
              <a:t> аномальна</a:t>
            </a:r>
            <a:r>
              <a:rPr lang="ru-RU" dirty="0"/>
              <a:t> та </a:t>
            </a:r>
            <a:r>
              <a:rPr lang="ru-RU" dirty="0" err="1">
                <a:hlinkClick r:id="rId3" tooltip="Мізида зубчаста"/>
              </a:rPr>
              <a:t>зубчаста</a:t>
            </a:r>
            <a:r>
              <a:rPr lang="ru-RU" dirty="0"/>
              <a:t>, </a:t>
            </a:r>
            <a:r>
              <a:rPr lang="ru-RU" dirty="0" err="1">
                <a:hlinkClick r:id="rId4" tooltip="Кріт морський"/>
              </a:rPr>
              <a:t>кріт</a:t>
            </a:r>
            <a:r>
              <a:rPr lang="ru-RU" dirty="0">
                <a:hlinkClick r:id="rId4" tooltip="Кріт морський"/>
              </a:rPr>
              <a:t> </a:t>
            </a:r>
            <a:r>
              <a:rPr lang="ru-RU" dirty="0" err="1">
                <a:hlinkClick r:id="rId4" tooltip="Кріт морський"/>
              </a:rPr>
              <a:t>морський</a:t>
            </a:r>
            <a:r>
              <a:rPr lang="ru-RU" dirty="0"/>
              <a:t>, краб </a:t>
            </a:r>
            <a:r>
              <a:rPr lang="ru-RU" dirty="0" err="1" smtClean="0"/>
              <a:t>трав'яний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D:\Downloads\450px-Paeonia_tenuifoli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258px-AnacamptisPyramidal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88640"/>
            <a:ext cx="20692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wnloads\800px-Haematopus_ostralegus_H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464496" cy="2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err="1"/>
              <a:t>Природний</a:t>
            </a:r>
            <a:r>
              <a:rPr lang="ru-RU" b="1" dirty="0"/>
              <a:t> </a:t>
            </a:r>
            <a:r>
              <a:rPr lang="ru-RU" b="1" dirty="0" err="1"/>
              <a:t>заповідник</a:t>
            </a:r>
            <a:r>
              <a:rPr lang="ru-RU" b="1" dirty="0"/>
              <a:t> «</a:t>
            </a:r>
            <a:r>
              <a:rPr lang="ru-RU" b="1" dirty="0" err="1"/>
              <a:t>Медобори</a:t>
            </a:r>
            <a:r>
              <a:rPr lang="ru-RU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9" y="1124745"/>
            <a:ext cx="4104457" cy="554461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рельєфі</a:t>
            </a:r>
            <a:r>
              <a:rPr lang="ru-RU" dirty="0"/>
              <a:t> </a:t>
            </a:r>
            <a:r>
              <a:rPr lang="ru-RU" dirty="0" err="1"/>
              <a:t>Подільської</a:t>
            </a:r>
            <a:r>
              <a:rPr lang="ru-RU" dirty="0"/>
              <a:t> </a:t>
            </a:r>
            <a:r>
              <a:rPr lang="ru-RU" dirty="0" err="1"/>
              <a:t>височини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смуга</a:t>
            </a:r>
            <a:r>
              <a:rPr lang="ru-RU" dirty="0"/>
              <a:t> </a:t>
            </a:r>
            <a:r>
              <a:rPr lang="ru-RU" dirty="0" err="1">
                <a:hlinkClick r:id="rId2" tooltip="Товтри"/>
              </a:rPr>
              <a:t>Товтр</a:t>
            </a:r>
            <a:r>
              <a:rPr lang="ru-RU" dirty="0"/>
              <a:t> — </a:t>
            </a:r>
            <a:r>
              <a:rPr lang="ru-RU" dirty="0" err="1"/>
              <a:t>вузького</a:t>
            </a:r>
            <a:r>
              <a:rPr lang="ru-RU" dirty="0"/>
              <a:t> </a:t>
            </a:r>
            <a:r>
              <a:rPr lang="ru-RU" dirty="0" err="1"/>
              <a:t>горбистого</a:t>
            </a:r>
            <a:r>
              <a:rPr lang="ru-RU" dirty="0"/>
              <a:t> пасма, </a:t>
            </a:r>
            <a:r>
              <a:rPr lang="ru-RU" dirty="0" err="1"/>
              <a:t>ізольованих</a:t>
            </a:r>
            <a:r>
              <a:rPr lang="ru-RU" dirty="0"/>
              <a:t> </a:t>
            </a:r>
            <a:r>
              <a:rPr lang="ru-RU" dirty="0" err="1"/>
              <a:t>горбів</a:t>
            </a:r>
            <a:r>
              <a:rPr lang="ru-RU" dirty="0"/>
              <a:t>, </a:t>
            </a:r>
            <a:r>
              <a:rPr lang="ru-RU" dirty="0" err="1"/>
              <a:t>гребенів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піднімаються</a:t>
            </a:r>
            <a:r>
              <a:rPr lang="ru-RU" dirty="0"/>
              <a:t> над </a:t>
            </a:r>
            <a:r>
              <a:rPr lang="ru-RU" dirty="0" err="1"/>
              <a:t>прилеглою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/>
              <a:t> на 60—100 м.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заліснена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багата</a:t>
            </a:r>
            <a:r>
              <a:rPr lang="ru-RU" dirty="0"/>
              <a:t> на </a:t>
            </a:r>
            <a:r>
              <a:rPr lang="ru-RU" dirty="0" err="1"/>
              <a:t>медоносні</a:t>
            </a:r>
            <a:r>
              <a:rPr lang="ru-RU" dirty="0"/>
              <a:t> </a:t>
            </a:r>
            <a:r>
              <a:rPr lang="ru-RU" dirty="0" err="1">
                <a:hlinkClick r:id="rId3" tooltip="Рослини"/>
              </a:rPr>
              <a:t>рослини</a:t>
            </a:r>
            <a:r>
              <a:rPr lang="ru-RU" dirty="0"/>
              <a:t>,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пішла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 — </a:t>
            </a:r>
            <a:r>
              <a:rPr lang="ru-RU" dirty="0">
                <a:hlinkClick r:id="rId4" tooltip="Медобори"/>
              </a:rPr>
              <a:t>«</a:t>
            </a:r>
            <a:r>
              <a:rPr lang="ru-RU" dirty="0" err="1" smtClean="0">
                <a:hlinkClick r:id="rId4" tooltip="Медобори"/>
              </a:rPr>
              <a:t>Медобори</a:t>
            </a:r>
            <a:r>
              <a:rPr lang="ru-RU" dirty="0" smtClean="0"/>
              <a:t>».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/>
              <a:t>Товтри</a:t>
            </a:r>
            <a:r>
              <a:rPr lang="ru-RU" dirty="0"/>
              <a:t> є </a:t>
            </a:r>
            <a:r>
              <a:rPr lang="ru-RU" dirty="0" err="1"/>
              <a:t>унікальною</a:t>
            </a:r>
            <a:r>
              <a:rPr lang="ru-RU" dirty="0"/>
              <a:t> </a:t>
            </a:r>
            <a:r>
              <a:rPr lang="ru-RU" dirty="0" err="1"/>
              <a:t>пам'яткою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та </a:t>
            </a:r>
            <a:r>
              <a:rPr lang="ru-RU" dirty="0" err="1"/>
              <a:t>геологічного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,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>
                <a:hlinkClick r:id="rId5" tooltip="Поділля"/>
              </a:rPr>
              <a:t>Поділля</a:t>
            </a:r>
            <a:r>
              <a:rPr lang="ru-RU" dirty="0"/>
              <a:t>, а й </a:t>
            </a:r>
            <a:r>
              <a:rPr lang="ru-RU" dirty="0" err="1"/>
              <a:t>Європи</a:t>
            </a:r>
            <a:r>
              <a:rPr lang="ru-RU" dirty="0"/>
              <a:t>. Вони </a:t>
            </a:r>
            <a:r>
              <a:rPr lang="ru-RU" dirty="0" err="1"/>
              <a:t>формувалися</a:t>
            </a:r>
            <a:r>
              <a:rPr lang="ru-RU" dirty="0"/>
              <a:t> 15—20 млн </a:t>
            </a:r>
            <a:r>
              <a:rPr lang="ru-RU" dirty="0" err="1"/>
              <a:t>років</a:t>
            </a:r>
            <a:r>
              <a:rPr lang="ru-RU" dirty="0"/>
              <a:t> тому в </a:t>
            </a:r>
            <a:r>
              <a:rPr lang="ru-RU" dirty="0" err="1"/>
              <a:t>прибережних</a:t>
            </a:r>
            <a:r>
              <a:rPr lang="ru-RU" dirty="0"/>
              <a:t> водах теплого </a:t>
            </a:r>
            <a:r>
              <a:rPr lang="ru-RU" dirty="0" err="1"/>
              <a:t>Галіційського</a:t>
            </a:r>
            <a:r>
              <a:rPr lang="ru-RU" dirty="0"/>
              <a:t> (</a:t>
            </a:r>
            <a:r>
              <a:rPr lang="ru-RU" dirty="0" err="1"/>
              <a:t>Сарматського</a:t>
            </a:r>
            <a:r>
              <a:rPr lang="ru-RU" dirty="0"/>
              <a:t>) моря,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розміщувалося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краю Карпат.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рифоутворювачі</a:t>
            </a:r>
            <a:r>
              <a:rPr lang="ru-RU" dirty="0"/>
              <a:t> — </a:t>
            </a:r>
            <a:r>
              <a:rPr lang="ru-RU" dirty="0" err="1"/>
              <a:t>відмерлі</a:t>
            </a:r>
            <a:r>
              <a:rPr lang="ru-RU" dirty="0"/>
              <a:t> </a:t>
            </a:r>
            <a:r>
              <a:rPr lang="ru-RU" dirty="0" err="1"/>
              <a:t>рештки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вапняковим</a:t>
            </a:r>
            <a:r>
              <a:rPr lang="ru-RU" dirty="0"/>
              <a:t> скелетом (</a:t>
            </a:r>
            <a:r>
              <a:rPr lang="ru-RU" dirty="0" err="1"/>
              <a:t>літотамнієві</a:t>
            </a:r>
            <a:r>
              <a:rPr lang="ru-RU" dirty="0"/>
              <a:t> </a:t>
            </a:r>
            <a:r>
              <a:rPr lang="ru-RU" dirty="0" err="1">
                <a:hlinkClick r:id="rId6" tooltip="Водорості"/>
              </a:rPr>
              <a:t>водорості</a:t>
            </a:r>
            <a:r>
              <a:rPr lang="ru-RU" dirty="0"/>
              <a:t>, </a:t>
            </a:r>
            <a:r>
              <a:rPr lang="ru-RU" dirty="0" err="1"/>
              <a:t>моховатки</a:t>
            </a:r>
            <a:r>
              <a:rPr lang="ru-RU" dirty="0"/>
              <a:t>, </a:t>
            </a:r>
            <a:r>
              <a:rPr lang="ru-RU" dirty="0" err="1"/>
              <a:t>серпули</a:t>
            </a:r>
            <a:r>
              <a:rPr lang="ru-RU" dirty="0"/>
              <a:t>). Вони й </a:t>
            </a:r>
            <a:r>
              <a:rPr lang="ru-RU" dirty="0" err="1"/>
              <a:t>утворили</a:t>
            </a:r>
            <a:r>
              <a:rPr lang="ru-RU" dirty="0"/>
              <a:t> пасмо, </a:t>
            </a:r>
            <a:r>
              <a:rPr lang="ru-RU" dirty="0" err="1"/>
              <a:t>південно-західний</a:t>
            </a:r>
            <a:r>
              <a:rPr lang="ru-RU" dirty="0"/>
              <a:t> </a:t>
            </a:r>
            <a:r>
              <a:rPr lang="ru-RU" dirty="0" err="1"/>
              <a:t>схил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крутий</a:t>
            </a:r>
            <a:r>
              <a:rPr lang="ru-RU" dirty="0"/>
              <a:t>, а </a:t>
            </a:r>
            <a:r>
              <a:rPr lang="ru-RU" dirty="0" err="1"/>
              <a:t>північно-східний</a:t>
            </a:r>
            <a:r>
              <a:rPr lang="ru-RU" dirty="0"/>
              <a:t> — пологий.</a:t>
            </a:r>
          </a:p>
        </p:txBody>
      </p:sp>
      <p:pic>
        <p:nvPicPr>
          <p:cNvPr id="1026" name="Picture 2" descr="D:\Downloads\Medobory_z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428822" cy="33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Medobory_skaly_2008_102_02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3824"/>
            <a:ext cx="3484992" cy="261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394203" cy="2594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7" y="260648"/>
            <a:ext cx="4968553" cy="65973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(</a:t>
            </a:r>
            <a:r>
              <a:rPr lang="ru-RU" dirty="0" err="1"/>
              <a:t>більше</a:t>
            </a:r>
            <a:r>
              <a:rPr lang="ru-RU" dirty="0"/>
              <a:t> 93%)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дубово-</a:t>
            </a:r>
            <a:r>
              <a:rPr lang="ru-RU" dirty="0" err="1"/>
              <a:t>грабовими</a:t>
            </a:r>
            <a:r>
              <a:rPr lang="ru-RU" dirty="0"/>
              <a:t>, грабово-</a:t>
            </a:r>
            <a:r>
              <a:rPr lang="ru-RU" dirty="0" err="1"/>
              <a:t>дубовими</a:t>
            </a:r>
            <a:r>
              <a:rPr lang="ru-RU" dirty="0"/>
              <a:t>, дубово-грабово-</a:t>
            </a:r>
            <a:r>
              <a:rPr lang="ru-RU" dirty="0" err="1"/>
              <a:t>ясеневими</a:t>
            </a:r>
            <a:r>
              <a:rPr lang="ru-RU" dirty="0"/>
              <a:t> та дубово-</a:t>
            </a:r>
            <a:r>
              <a:rPr lang="ru-RU" dirty="0" err="1"/>
              <a:t>буковими</a:t>
            </a:r>
            <a:r>
              <a:rPr lang="ru-RU" dirty="0"/>
              <a:t> </a:t>
            </a:r>
            <a:r>
              <a:rPr lang="ru-RU" dirty="0" err="1"/>
              <a:t>лісами</a:t>
            </a:r>
            <a:r>
              <a:rPr lang="ru-RU" dirty="0"/>
              <a:t>. Є і </a:t>
            </a:r>
            <a:r>
              <a:rPr lang="ru-RU" dirty="0" err="1"/>
              <a:t>чисті</a:t>
            </a:r>
            <a:r>
              <a:rPr lang="ru-RU" dirty="0"/>
              <a:t> </a:t>
            </a:r>
            <a:r>
              <a:rPr lang="ru-RU" dirty="0" err="1"/>
              <a:t>бучини</a:t>
            </a:r>
            <a:r>
              <a:rPr lang="ru-RU" dirty="0"/>
              <a:t> </a:t>
            </a:r>
            <a:r>
              <a:rPr lang="ru-RU" dirty="0" err="1"/>
              <a:t>незначної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, </a:t>
            </a:r>
            <a:r>
              <a:rPr lang="ru-RU" dirty="0" err="1"/>
              <a:t>східна</a:t>
            </a:r>
            <a:r>
              <a:rPr lang="ru-RU" dirty="0"/>
              <a:t> межа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проходить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заповіднику</a:t>
            </a:r>
            <a:r>
              <a:rPr lang="ru-RU" dirty="0"/>
              <a:t>. У </a:t>
            </a:r>
            <a:r>
              <a:rPr lang="ru-RU" dirty="0" err="1"/>
              <a:t>підліску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бруслини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 та </a:t>
            </a:r>
            <a:r>
              <a:rPr lang="ru-RU" dirty="0" err="1"/>
              <a:t>бородавчаста</a:t>
            </a:r>
            <a:r>
              <a:rPr lang="ru-RU" dirty="0"/>
              <a:t>, </a:t>
            </a:r>
            <a:r>
              <a:rPr lang="ru-RU" dirty="0" err="1"/>
              <a:t>гордовина</a:t>
            </a:r>
            <a:r>
              <a:rPr lang="ru-RU" dirty="0"/>
              <a:t>, </a:t>
            </a:r>
            <a:r>
              <a:rPr lang="ru-RU" dirty="0" err="1">
                <a:hlinkClick r:id="rId2" tooltip="Ліщина звичайна"/>
              </a:rPr>
              <a:t>ліщина</a:t>
            </a:r>
            <a:r>
              <a:rPr lang="ru-RU" dirty="0">
                <a:hlinkClick r:id="rId2" tooltip="Ліщина звичайна"/>
              </a:rPr>
              <a:t> </a:t>
            </a:r>
            <a:r>
              <a:rPr lang="ru-RU" dirty="0" err="1">
                <a:hlinkClick r:id="rId2" tooltip="Ліщина звичайна"/>
              </a:rPr>
              <a:t>звичайна</a:t>
            </a:r>
            <a:r>
              <a:rPr lang="ru-RU" dirty="0"/>
              <a:t>, </a:t>
            </a:r>
            <a:r>
              <a:rPr lang="ru-RU" dirty="0" smtClean="0"/>
              <a:t>свидина. </a:t>
            </a:r>
            <a:r>
              <a:rPr lang="ru-RU" dirty="0" smtClean="0">
                <a:hlinkClick r:id="rId3" tooltip="Флора"/>
              </a:rPr>
              <a:t>Флора</a:t>
            </a:r>
            <a:r>
              <a:rPr lang="ru-RU" dirty="0" smtClean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1000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судинних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часткою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, </a:t>
            </a:r>
            <a:r>
              <a:rPr lang="ru-RU" dirty="0" err="1"/>
              <a:t>ендемічних</a:t>
            </a:r>
            <a:r>
              <a:rPr lang="ru-RU" dirty="0"/>
              <a:t>, </a:t>
            </a:r>
            <a:r>
              <a:rPr lang="ru-RU" dirty="0" err="1"/>
              <a:t>реліктових</a:t>
            </a:r>
            <a:r>
              <a:rPr lang="ru-RU" dirty="0"/>
              <a:t> і </a:t>
            </a:r>
            <a:r>
              <a:rPr lang="ru-RU" dirty="0" err="1"/>
              <a:t>примежово-ареальних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занесено 44 </a:t>
            </a:r>
            <a:r>
              <a:rPr lang="ru-RU" dirty="0" err="1"/>
              <a:t>види</a:t>
            </a:r>
            <a:r>
              <a:rPr lang="ru-RU" dirty="0"/>
              <a:t>: </a:t>
            </a:r>
            <a:r>
              <a:rPr lang="ru-RU" dirty="0" err="1">
                <a:hlinkClick r:id="rId4" tooltip="Ясенець білий"/>
              </a:rPr>
              <a:t>ясенець</a:t>
            </a:r>
            <a:r>
              <a:rPr lang="ru-RU" dirty="0">
                <a:hlinkClick r:id="rId4" tooltip="Ясенець білий"/>
              </a:rPr>
              <a:t> </a:t>
            </a:r>
            <a:r>
              <a:rPr lang="ru-RU" dirty="0" err="1">
                <a:hlinkClick r:id="rId4" tooltip="Ясенець білий"/>
              </a:rPr>
              <a:t>білий</a:t>
            </a:r>
            <a:r>
              <a:rPr lang="ru-RU" dirty="0"/>
              <a:t>, </a:t>
            </a:r>
            <a:r>
              <a:rPr lang="ru-RU" dirty="0" err="1">
                <a:hlinkClick r:id="rId5" tooltip="Шиверекія подільська (ще не написана)"/>
              </a:rPr>
              <a:t>шиверекію</a:t>
            </a:r>
            <a:r>
              <a:rPr lang="ru-RU" dirty="0">
                <a:hlinkClick r:id="rId5" tooltip="Шиверекія подільська (ще не написана)"/>
              </a:rPr>
              <a:t> </a:t>
            </a:r>
            <a:r>
              <a:rPr lang="ru-RU" dirty="0" err="1">
                <a:hlinkClick r:id="rId5" tooltip="Шиверекія подільська (ще не написана)"/>
              </a:rPr>
              <a:t>подільську</a:t>
            </a:r>
            <a:r>
              <a:rPr lang="ru-RU" dirty="0"/>
              <a:t>, </a:t>
            </a:r>
            <a:r>
              <a:rPr lang="ru-RU" dirty="0">
                <a:hlinkClick r:id="rId6" tooltip="Цибуля ведмежа"/>
              </a:rPr>
              <a:t>цибулю </a:t>
            </a:r>
            <a:r>
              <a:rPr lang="ru-RU" dirty="0" err="1">
                <a:hlinkClick r:id="rId6" tooltip="Цибуля ведмежа"/>
              </a:rPr>
              <a:t>ведмежу</a:t>
            </a:r>
            <a:r>
              <a:rPr lang="ru-RU" dirty="0"/>
              <a:t>, </a:t>
            </a:r>
            <a:r>
              <a:rPr lang="ru-RU" dirty="0" err="1"/>
              <a:t>астранцію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, </a:t>
            </a:r>
            <a:r>
              <a:rPr lang="ru-RU" dirty="0" err="1"/>
              <a:t>лунарію</a:t>
            </a:r>
            <a:r>
              <a:rPr lang="ru-RU" dirty="0"/>
              <a:t> </a:t>
            </a:r>
            <a:r>
              <a:rPr lang="ru-RU" dirty="0" err="1"/>
              <a:t>оживаючу</a:t>
            </a:r>
            <a:r>
              <a:rPr lang="ru-RU" dirty="0"/>
              <a:t>, </a:t>
            </a:r>
            <a:r>
              <a:rPr lang="ru-RU" dirty="0" err="1"/>
              <a:t>лілію</a:t>
            </a:r>
            <a:r>
              <a:rPr lang="ru-RU" dirty="0"/>
              <a:t> </a:t>
            </a:r>
            <a:r>
              <a:rPr lang="ru-RU" dirty="0" err="1"/>
              <a:t>лісову</a:t>
            </a:r>
            <a:r>
              <a:rPr lang="ru-RU" dirty="0"/>
              <a:t>, крокус </a:t>
            </a:r>
            <a:r>
              <a:rPr lang="ru-RU" dirty="0" err="1" smtClean="0"/>
              <a:t>Гейфеля</a:t>
            </a:r>
            <a:r>
              <a:rPr lang="ru-RU" dirty="0" smtClean="0"/>
              <a:t>.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фауни</a:t>
            </a:r>
            <a:r>
              <a:rPr lang="ru-RU" dirty="0"/>
              <a:t> </a:t>
            </a:r>
            <a:r>
              <a:rPr lang="ru-RU" dirty="0" err="1"/>
              <a:t>безхребетних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2500 </a:t>
            </a:r>
            <a:r>
              <a:rPr lang="ru-RU" dirty="0" err="1"/>
              <a:t>видів</a:t>
            </a:r>
            <a:r>
              <a:rPr lang="ru-RU" dirty="0"/>
              <a:t> комах, з </a:t>
            </a:r>
            <a:r>
              <a:rPr lang="ru-RU" dirty="0" err="1"/>
              <a:t>яких</a:t>
            </a:r>
            <a:r>
              <a:rPr lang="ru-RU" dirty="0"/>
              <a:t> 22 занесено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них: </a:t>
            </a:r>
            <a:r>
              <a:rPr lang="ru-RU" dirty="0">
                <a:hlinkClick r:id="rId7" tooltip="Жук-олень"/>
              </a:rPr>
              <a:t>жук-олень</a:t>
            </a:r>
            <a:r>
              <a:rPr lang="ru-RU" dirty="0"/>
              <a:t>, </a:t>
            </a:r>
            <a:r>
              <a:rPr lang="ru-RU" dirty="0" err="1">
                <a:hlinkClick r:id="rId8" tooltip="Мнемозина (метелик)"/>
              </a:rPr>
              <a:t>мнемозина</a:t>
            </a:r>
            <a:r>
              <a:rPr lang="ru-RU" dirty="0"/>
              <a:t>, </a:t>
            </a:r>
            <a:r>
              <a:rPr lang="ru-RU" dirty="0" err="1">
                <a:hlinkClick r:id="rId9" tooltip="Махаон (метелик)"/>
              </a:rPr>
              <a:t>махаон</a:t>
            </a:r>
            <a:r>
              <a:rPr lang="ru-RU" dirty="0" err="1"/>
              <a:t>,</a:t>
            </a:r>
            <a:r>
              <a:rPr lang="ru-RU" dirty="0" err="1">
                <a:hlinkClick r:id="rId10" tooltip="Вусач мускусний"/>
              </a:rPr>
              <a:t>вусач</a:t>
            </a:r>
            <a:r>
              <a:rPr lang="ru-RU" dirty="0">
                <a:hlinkClick r:id="rId10" tooltip="Вусач мускусний"/>
              </a:rPr>
              <a:t> </a:t>
            </a:r>
            <a:r>
              <a:rPr lang="ru-RU" dirty="0" err="1">
                <a:hlinkClick r:id="rId10" tooltip="Вусач мускусний"/>
              </a:rPr>
              <a:t>мускусний</a:t>
            </a:r>
            <a:r>
              <a:rPr lang="ru-RU" dirty="0"/>
              <a:t>, </a:t>
            </a:r>
            <a:r>
              <a:rPr lang="ru-RU" dirty="0" err="1">
                <a:hlinkClick r:id="rId11" tooltip="Сатурнія руда"/>
              </a:rPr>
              <a:t>сатурнія</a:t>
            </a:r>
            <a:r>
              <a:rPr lang="ru-RU" dirty="0">
                <a:hlinkClick r:id="rId11" tooltip="Сатурнія руда"/>
              </a:rPr>
              <a:t> руда</a:t>
            </a:r>
            <a:r>
              <a:rPr lang="ru-RU" dirty="0"/>
              <a:t>, </a:t>
            </a:r>
            <a:r>
              <a:rPr lang="ru-RU" dirty="0" err="1">
                <a:hlinkClick r:id="rId12" tooltip="Джміль моховий"/>
              </a:rPr>
              <a:t>джміль</a:t>
            </a:r>
            <a:r>
              <a:rPr lang="ru-RU" dirty="0">
                <a:hlinkClick r:id="rId12" tooltip="Джміль моховий"/>
              </a:rPr>
              <a:t> </a:t>
            </a:r>
            <a:r>
              <a:rPr lang="ru-RU" dirty="0" err="1">
                <a:hlinkClick r:id="rId12" tooltip="Джміль моховий"/>
              </a:rPr>
              <a:t>моховий</a:t>
            </a:r>
            <a:r>
              <a:rPr lang="ru-RU" dirty="0"/>
              <a:t>, </a:t>
            </a:r>
            <a:r>
              <a:rPr lang="ru-RU" dirty="0" err="1">
                <a:hlinkClick r:id="rId13" tooltip="Стрічкарка блакитна"/>
              </a:rPr>
              <a:t>стрічкарка</a:t>
            </a:r>
            <a:r>
              <a:rPr lang="ru-RU" dirty="0">
                <a:hlinkClick r:id="rId13" tooltip="Стрічкарка блакитна"/>
              </a:rPr>
              <a:t> </a:t>
            </a:r>
            <a:r>
              <a:rPr lang="ru-RU" dirty="0" err="1">
                <a:hlinkClick r:id="rId13" tooltip="Стрічкарка блакитна"/>
              </a:rPr>
              <a:t>блакитна</a:t>
            </a:r>
            <a:r>
              <a:rPr lang="ru-RU" dirty="0" err="1"/>
              <a:t>,</a:t>
            </a:r>
            <a:r>
              <a:rPr lang="ru-RU" dirty="0" err="1">
                <a:hlinkClick r:id="rId14" tooltip="Ксилокопа звичайна"/>
              </a:rPr>
              <a:t>ксилокопа</a:t>
            </a:r>
            <a:r>
              <a:rPr lang="ru-RU" dirty="0">
                <a:hlinkClick r:id="rId14" tooltip="Ксилокопа звичайна"/>
              </a:rPr>
              <a:t> </a:t>
            </a:r>
            <a:r>
              <a:rPr lang="ru-RU" dirty="0" err="1">
                <a:hlinkClick r:id="rId14" tooltip="Ксилокопа звичайна"/>
              </a:rPr>
              <a:t>звичайна</a:t>
            </a:r>
            <a:r>
              <a:rPr lang="ru-RU" dirty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хребетних</a:t>
            </a:r>
            <a:r>
              <a:rPr lang="ru-RU" dirty="0"/>
              <a:t> на </a:t>
            </a:r>
            <a:r>
              <a:rPr lang="ru-RU" dirty="0" err="1"/>
              <a:t>заповідній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9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11 — </a:t>
            </a:r>
            <a:r>
              <a:rPr lang="ru-RU" dirty="0" err="1"/>
              <a:t>земноводних</a:t>
            </a:r>
            <a:r>
              <a:rPr lang="ru-RU" dirty="0"/>
              <a:t>, 7 — </a:t>
            </a:r>
            <a:r>
              <a:rPr lang="ru-RU" dirty="0" err="1"/>
              <a:t>плазунів</a:t>
            </a:r>
            <a:r>
              <a:rPr lang="ru-RU" dirty="0"/>
              <a:t>. </a:t>
            </a:r>
            <a:r>
              <a:rPr lang="uk-UA" dirty="0"/>
              <a:t>З</a:t>
            </a:r>
            <a:r>
              <a:rPr lang="ru-RU" dirty="0" err="1" smtClean="0"/>
              <a:t>анесені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>
                <a:hlinkClick r:id="rId15" tooltip="Червона книга України"/>
              </a:rPr>
              <a:t>Червоної</a:t>
            </a:r>
            <a:r>
              <a:rPr lang="ru-RU" dirty="0">
                <a:hlinkClick r:id="rId15" tooltip="Червона книга України"/>
              </a:rPr>
              <a:t> книги </a:t>
            </a:r>
            <a:r>
              <a:rPr lang="ru-RU" dirty="0" err="1" smtClean="0">
                <a:hlinkClick r:id="rId15" tooltip="Червона книга України"/>
              </a:rPr>
              <a:t>України</a:t>
            </a:r>
            <a:r>
              <a:rPr lang="ru-RU" dirty="0" smtClean="0"/>
              <a:t> </a:t>
            </a:r>
            <a:r>
              <a:rPr lang="ru-RU" dirty="0" err="1" smtClean="0">
                <a:hlinkClick r:id="rId16" tooltip="Підорлик малий"/>
              </a:rPr>
              <a:t>підорлик</a:t>
            </a:r>
            <a:r>
              <a:rPr lang="ru-RU" dirty="0" smtClean="0">
                <a:hlinkClick r:id="rId16" tooltip="Підорлик малий"/>
              </a:rPr>
              <a:t> </a:t>
            </a:r>
            <a:r>
              <a:rPr lang="ru-RU" dirty="0" err="1">
                <a:hlinkClick r:id="rId16" tooltip="Підорлик малий"/>
              </a:rPr>
              <a:t>малий</a:t>
            </a:r>
            <a:r>
              <a:rPr lang="ru-RU" dirty="0"/>
              <a:t> та </a:t>
            </a:r>
            <a:r>
              <a:rPr lang="ru-RU" dirty="0">
                <a:hlinkClick r:id="rId17" tooltip="Підорлик великий"/>
              </a:rPr>
              <a:t>великий</a:t>
            </a:r>
            <a:r>
              <a:rPr lang="ru-RU" dirty="0"/>
              <a:t>, </a:t>
            </a:r>
            <a:r>
              <a:rPr lang="ru-RU" dirty="0">
                <a:hlinkClick r:id="rId18" tooltip="Лунь польовий"/>
              </a:rPr>
              <a:t>лунь </a:t>
            </a:r>
            <a:r>
              <a:rPr lang="ru-RU" dirty="0" err="1">
                <a:hlinkClick r:id="rId18" tooltip="Лунь польовий"/>
              </a:rPr>
              <a:t>польовий</a:t>
            </a:r>
            <a:r>
              <a:rPr lang="ru-RU" dirty="0"/>
              <a:t>, </a:t>
            </a:r>
            <a:r>
              <a:rPr lang="ru-RU" dirty="0" err="1">
                <a:hlinkClick r:id="rId19" tooltip="Кам'яний дрізд"/>
              </a:rPr>
              <a:t>кам'яний</a:t>
            </a:r>
            <a:r>
              <a:rPr lang="ru-RU" dirty="0">
                <a:hlinkClick r:id="rId19" tooltip="Кам'яний дрізд"/>
              </a:rPr>
              <a:t> </a:t>
            </a:r>
            <a:r>
              <a:rPr lang="ru-RU" dirty="0" err="1">
                <a:hlinkClick r:id="rId19" tooltip="Кам'яний дрізд"/>
              </a:rPr>
              <a:t>дрізд</a:t>
            </a:r>
            <a:r>
              <a:rPr lang="ru-RU" dirty="0"/>
              <a:t>, </a:t>
            </a:r>
            <a:r>
              <a:rPr lang="ru-RU" dirty="0">
                <a:hlinkClick r:id="rId20" tooltip="Сипуха"/>
              </a:rPr>
              <a:t>сипуха</a:t>
            </a:r>
            <a:r>
              <a:rPr lang="ru-RU" dirty="0"/>
              <a:t>, </a:t>
            </a:r>
            <a:r>
              <a:rPr lang="ru-RU" dirty="0">
                <a:hlinkClick r:id="rId21" tooltip="Сова довгохвоста"/>
              </a:rPr>
              <a:t>сова </a:t>
            </a:r>
            <a:r>
              <a:rPr lang="ru-RU" dirty="0" err="1">
                <a:hlinkClick r:id="rId21" tooltip="Сова довгохвоста"/>
              </a:rPr>
              <a:t>довгохвоста</a:t>
            </a:r>
            <a:r>
              <a:rPr lang="ru-RU" dirty="0"/>
              <a:t>, </a:t>
            </a:r>
            <a:r>
              <a:rPr lang="ru-RU" dirty="0" err="1">
                <a:hlinkClick r:id="rId22" tooltip="Сорокопуд сірий"/>
              </a:rPr>
              <a:t>сорокопуд</a:t>
            </a:r>
            <a:r>
              <a:rPr lang="ru-RU" dirty="0">
                <a:hlinkClick r:id="rId22" tooltip="Сорокопуд сірий"/>
              </a:rPr>
              <a:t> </a:t>
            </a:r>
            <a:r>
              <a:rPr lang="ru-RU" dirty="0" err="1">
                <a:hlinkClick r:id="rId22" tooltip="Сорокопуд сірий"/>
              </a:rPr>
              <a:t>сірий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r>
              <a:rPr lang="ru-RU" dirty="0" err="1"/>
              <a:t>Ссавці</a:t>
            </a:r>
            <a:r>
              <a:rPr lang="ru-RU" dirty="0"/>
              <a:t> у </a:t>
            </a:r>
            <a:r>
              <a:rPr lang="ru-RU" dirty="0" err="1"/>
              <a:t>заповіднику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47 видами.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представлена </a:t>
            </a:r>
            <a:r>
              <a:rPr lang="ru-RU" dirty="0" err="1">
                <a:hlinkClick r:id="rId23" tooltip="Нічниця велика"/>
              </a:rPr>
              <a:t>нічниця</a:t>
            </a:r>
            <a:r>
              <a:rPr lang="ru-RU" dirty="0">
                <a:hlinkClick r:id="rId23" tooltip="Нічниця велика"/>
              </a:rPr>
              <a:t> велика</a:t>
            </a:r>
            <a:r>
              <a:rPr lang="ru-RU" dirty="0"/>
              <a:t> — вид, занесений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списку.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D:\Downloads\Medobory_cvitka_2008_102_0099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Bohyt_kunyci_2008_102_1892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2491755" cy="33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61</TotalTime>
  <Words>1162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Природні заповідники України</vt:lpstr>
      <vt:lpstr>Ґорґани </vt:lpstr>
      <vt:lpstr>Презентация PowerPoint</vt:lpstr>
      <vt:lpstr>Дніпровсько-Орільский природний заповідник</vt:lpstr>
      <vt:lpstr>Презентация PowerPoint</vt:lpstr>
      <vt:lpstr>Казантипський природний заповідник </vt:lpstr>
      <vt:lpstr>Презентация PowerPoint</vt:lpstr>
      <vt:lpstr>Природний заповідник «Медобори»</vt:lpstr>
      <vt:lpstr>Презентация PowerPoint</vt:lpstr>
      <vt:lpstr>Асканія-Нова</vt:lpstr>
      <vt:lpstr>Презентация PowerPoint</vt:lpstr>
      <vt:lpstr>Природний заповідник                         «Розточчя»</vt:lpstr>
      <vt:lpstr>Презентация PowerPoint</vt:lpstr>
      <vt:lpstr>Черемський природний         заповідник</vt:lpstr>
      <vt:lpstr>Поліський природний                          заповідник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заповідники України</dc:title>
  <dc:creator>Bodster</dc:creator>
  <cp:lastModifiedBy>Sasha</cp:lastModifiedBy>
  <cp:revision>9</cp:revision>
  <dcterms:created xsi:type="dcterms:W3CDTF">2013-12-08T13:20:46Z</dcterms:created>
  <dcterms:modified xsi:type="dcterms:W3CDTF">2013-12-09T01:06:18Z</dcterms:modified>
</cp:coreProperties>
</file>