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-612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7276D8FA-D272-4826-9AFB-1766414AAAF7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1BBFBB-C7AF-4B0B-B812-3F18207DC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2736009"/>
      </p:ext>
    </p:extLst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8FA-D272-4826-9AFB-1766414AAAF7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BFBB-C7AF-4B0B-B812-3F18207DC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0832081"/>
      </p:ext>
    </p:extLst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8FA-D272-4826-9AFB-1766414AAAF7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BFBB-C7AF-4B0B-B812-3F18207DC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5982717"/>
      </p:ext>
    </p:extLst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8FA-D272-4826-9AFB-1766414AAAF7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BFBB-C7AF-4B0B-B812-3F18207DC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34075087"/>
      </p:ext>
    </p:extLst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 cstate="print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7276D8FA-D272-4826-9AFB-1766414AAAF7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3B1BBFBB-C7AF-4B0B-B812-3F18207DC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55766115"/>
      </p:ext>
    </p:extLst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8FA-D272-4826-9AFB-1766414AAAF7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BFBB-C7AF-4B0B-B812-3F18207DC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2578874"/>
      </p:ext>
    </p:extLst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8FA-D272-4826-9AFB-1766414AAAF7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BFBB-C7AF-4B0B-B812-3F18207DC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44775725"/>
      </p:ext>
    </p:extLst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8FA-D272-4826-9AFB-1766414AAAF7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BFBB-C7AF-4B0B-B812-3F18207DC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112506008"/>
      </p:ext>
    </p:extLst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8FA-D272-4826-9AFB-1766414AAAF7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1BBFBB-C7AF-4B0B-B812-3F18207DC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0052879"/>
      </p:ext>
    </p:extLst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76D8FA-D272-4826-9AFB-1766414AAAF7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1BBFBB-C7AF-4B0B-B812-3F18207DC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2362340806"/>
      </p:ext>
    </p:extLst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7276D8FA-D272-4826-9AFB-1766414AAAF7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B1BBFBB-C7AF-4B0B-B812-3F18207DC1A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xmlns="" val="4224720082"/>
      </p:ext>
    </p:extLst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276D8FA-D272-4826-9AFB-1766414AAAF7}" type="datetimeFigureOut">
              <a:rPr lang="ru-RU" smtClean="0"/>
              <a:pPr/>
              <a:t>12.09.2014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B1BBFBB-C7AF-4B0B-B812-3F18207DC1A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604093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 spd="slow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26857" y="3078051"/>
            <a:ext cx="6461830" cy="2257614"/>
          </a:xfrm>
        </p:spPr>
        <p:txBody>
          <a:bodyPr/>
          <a:lstStyle/>
          <a:p>
            <a:r>
              <a:rPr lang="uk-UA" sz="3600" dirty="0"/>
              <a:t>3. Відомий мандрівник середньовіччя Марко Поло є автором </a:t>
            </a:r>
            <a:r>
              <a:rPr lang="uk-UA" sz="3600" b="1" dirty="0">
                <a:solidFill>
                  <a:srgbClr val="C00000"/>
                </a:solidFill>
              </a:rPr>
              <a:t>«Книги про різноманіття світу». </a:t>
            </a:r>
            <a:r>
              <a:rPr lang="uk-UA" sz="3600" dirty="0"/>
              <a:t>Про що йдеться в цій </a:t>
            </a:r>
            <a:r>
              <a:rPr lang="uk-UA" sz="3600" dirty="0" smtClean="0"/>
              <a:t>праці? </a:t>
            </a:r>
            <a:r>
              <a:rPr lang="uk-UA" sz="3600" dirty="0"/>
              <a:t>Чому й досі її зміст є актуальним?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rot="10800000" flipV="1">
            <a:off x="7688685" y="1352282"/>
            <a:ext cx="2975019" cy="4134118"/>
          </a:xfrm>
        </p:spPr>
        <p:txBody>
          <a:bodyPr>
            <a:normAutofit lnSpcReduction="10000"/>
          </a:bodyPr>
          <a:lstStyle/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dirty="0"/>
          </a:p>
          <a:p>
            <a:endParaRPr lang="uk-UA" dirty="0" smtClean="0"/>
          </a:p>
          <a:p>
            <a:endParaRPr lang="uk-UA" sz="1900" b="1" i="1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uk-UA" sz="1900" b="1" i="1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endParaRPr lang="uk-UA" sz="1900" b="1" i="1" spc="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uk-UA" sz="1900" b="1" i="1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Доповідач : Олена Юрченко, учениця 8 класу</a:t>
            </a:r>
            <a:endParaRPr lang="ru-RU" sz="1900" b="1" i="1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133007" y="1584103"/>
            <a:ext cx="2086374" cy="29878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4280592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1331803" y="2120066"/>
            <a:ext cx="4528084" cy="2864057"/>
          </a:xfrm>
        </p:spPr>
        <p:txBody>
          <a:bodyPr/>
          <a:lstStyle/>
          <a:p>
            <a:r>
              <a:rPr lang="uk-UA" sz="6000" dirty="0" smtClean="0"/>
              <a:t>Чи їздив насправді марко поло до </a:t>
            </a:r>
            <a:r>
              <a:rPr lang="uk-UA" sz="6000" dirty="0" err="1" smtClean="0"/>
              <a:t>китаю</a:t>
            </a:r>
            <a:r>
              <a:rPr lang="uk-UA" sz="6000" dirty="0" smtClean="0"/>
              <a:t>?</a:t>
            </a:r>
            <a:endParaRPr lang="ru-RU" sz="6000" dirty="0"/>
          </a:p>
        </p:txBody>
      </p:sp>
      <p:pic>
        <p:nvPicPr>
          <p:cNvPr id="5122" name="Picture 2" descr="http://static.akipress.org/127/.storage/limon/images/2014neww/a175ecfd74236b6abfca56b3abfdf44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998445" y="1493949"/>
            <a:ext cx="3481426" cy="38117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550831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83521" y="4607894"/>
            <a:ext cx="2430780" cy="1645920"/>
          </a:xfrm>
        </p:spPr>
        <p:txBody>
          <a:bodyPr>
            <a:normAutofit fontScale="90000"/>
          </a:bodyPr>
          <a:lstStyle/>
          <a:p>
            <a:r>
              <a:rPr lang="uk-UA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Герберт</a:t>
            </a:r>
            <a:r>
              <a:rPr lang="uk-UA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Франке – </a:t>
            </a:r>
            <a:r>
              <a:rPr lang="uk-UA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професор, який поставив під сумнів подорож Марка Поло</a:t>
            </a:r>
            <a:endParaRPr lang="ru-RU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4098" name="Picture 2" descr="http://upload.wikimedia.org/wikipedia/commons/a/ac/Prof_Dr_Herbert_W_Frank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8791">
            <a:off x="2882874" y="235902"/>
            <a:ext cx="4207673" cy="6335692"/>
          </a:xfrm>
          <a:prstGeom prst="roundRect">
            <a:avLst>
              <a:gd name="adj" fmla="val 1230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upload.wikimedia.org/wikipedia/commons/thumb/d/d2/Question_mark.svg/120px-Question_mark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1" y="108509"/>
            <a:ext cx="1143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2" name="Picture 6" descr="http://upload.wikimedia.org/wikipedia/commons/thumb/d/d2/Question_mark.svg/120px-Question_mark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1" y="2253312"/>
            <a:ext cx="1143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104" name="Picture 8" descr="http://upload.wikimedia.org/wikipedia/commons/thumb/d/d2/Question_mark.svg/120px-Question_mark.sv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7621" y="4253563"/>
            <a:ext cx="1143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5679896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442434" y="2094310"/>
            <a:ext cx="9436736" cy="2587752"/>
          </a:xfrm>
        </p:spPr>
        <p:txBody>
          <a:bodyPr/>
          <a:lstStyle/>
          <a:p>
            <a:r>
              <a:rPr lang="en-US" b="1" i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Chunam</a:t>
            </a:r>
            <a:r>
              <a:rPr lang="uk-UA" i="1" dirty="0" smtClean="0"/>
              <a:t> – з перської «смола»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33653865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9206246" y="4724744"/>
            <a:ext cx="2577921" cy="1645920"/>
          </a:xfrm>
        </p:spPr>
        <p:txBody>
          <a:bodyPr/>
          <a:lstStyle/>
          <a:p>
            <a:r>
              <a:rPr lang="uk-UA" sz="3600" b="1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«Марко Поло в Китаї», </a:t>
            </a:r>
            <a:r>
              <a:rPr lang="uk-UA" sz="3200" b="1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ілюстарція</a:t>
            </a:r>
            <a:endParaRPr lang="ru-RU" sz="3200" b="1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5439" r="543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xmlns="" val="187132750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206248" y="4612721"/>
            <a:ext cx="2655194" cy="1645920"/>
          </a:xfrm>
        </p:spPr>
        <p:txBody>
          <a:bodyPr>
            <a:normAutofit fontScale="90000"/>
          </a:bodyPr>
          <a:lstStyle/>
          <a:p>
            <a:r>
              <a:rPr lang="uk-UA" sz="31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Національна бібліотека Парижа, </a:t>
            </a:r>
            <a:r>
              <a:rPr lang="uk-UA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місце де зберігається найбільш точний екземпляр книги Марка Поло</a:t>
            </a:r>
            <a:endParaRPr lang="ru-RU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8194" name="Picture 2" descr="http://parisgid.ru/wp-content/uploads/2012/02/b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7243" y="295276"/>
            <a:ext cx="4442182" cy="291936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upload.wikimedia.org/wikipedia/commons/thumb/5/59/France,_Paris,_Biblioth%C3%A8que_nationale_de_France,_site_Richelieu,_salle_ovale.jpg/800px-France,_Paris,_Biblioth%C3%A8que_nationale_de_France,_site_Richelieu,_salle_ovale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52152">
            <a:off x="2885896" y="2692496"/>
            <a:ext cx="5619750" cy="374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698075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1407161" y="2350576"/>
            <a:ext cx="5315610" cy="2590800"/>
          </a:xfrm>
        </p:spPr>
        <p:txBody>
          <a:bodyPr/>
          <a:lstStyle/>
          <a:p>
            <a:pPr algn="l"/>
            <a:r>
              <a:rPr lang="uk-UA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Висновки :</a:t>
            </a:r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3200" i="1" dirty="0" smtClean="0"/>
              <a:t>книга марка поло не лише відкрила для Європи незнані досі звичаї, історію і культуру Сходу, а і значним чином вплинула на перебіг подій у історії Європи.</a:t>
            </a:r>
            <a:r>
              <a:rPr lang="uk-UA" sz="4800" dirty="0" smtClean="0"/>
              <a:t/>
            </a:r>
            <a:br>
              <a:rPr lang="uk-UA" sz="4800" dirty="0" smtClean="0"/>
            </a:br>
            <a:r>
              <a:rPr lang="uk-UA" sz="4800" dirty="0" smtClean="0"/>
              <a:t> </a:t>
            </a:r>
            <a:endParaRPr lang="ru-RU" sz="4800" dirty="0"/>
          </a:p>
        </p:txBody>
      </p:sp>
      <p:pic>
        <p:nvPicPr>
          <p:cNvPr id="9220" name="Picture 4" descr="http://2.bp.blogspot.com/-WQr5wP9--08/Tf0awIR6IMI/AAAAAAAAFkM/ueOJAtIcqOY/s1600/288-the-seasoning-ingredients-hd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98809" y="1461523"/>
            <a:ext cx="2664898" cy="17781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travel1707.com.ua/china-wallpapers-megapack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972382" y="3496194"/>
            <a:ext cx="2691325" cy="17762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8157131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 smtClean="0"/>
              <a:t>Дякую за увагу ! </a:t>
            </a:r>
            <a:r>
              <a:rPr lang="uk-UA" dirty="0" smtClean="0">
                <a:sym typeface="Wingdings" panose="05000000000000000000" pitchFamily="2" charset="2"/>
              </a:rPr>
              <a:t>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14093414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7188" y="5289998"/>
            <a:ext cx="4767330" cy="1371600"/>
          </a:xfrm>
        </p:spPr>
        <p:txBody>
          <a:bodyPr/>
          <a:lstStyle/>
          <a:p>
            <a:r>
              <a:rPr lang="uk-UA" b="1" dirty="0" smtClean="0">
                <a:ln w="12700" cmpd="sng">
                  <a:solidFill>
                    <a:schemeClr val="accent4"/>
                  </a:solidFill>
                  <a:prstDash val="solid"/>
                </a:ln>
                <a:solidFill>
                  <a:schemeClr val="accent1">
                    <a:lumMod val="50000"/>
                  </a:schemeClr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МАРКО ПОЛО</a:t>
            </a:r>
            <a:endParaRPr lang="ru-RU" b="1" dirty="0">
              <a:ln w="12700" cmpd="sng">
                <a:solidFill>
                  <a:schemeClr val="accent4"/>
                </a:solidFill>
                <a:prstDash val="solid"/>
              </a:ln>
              <a:solidFill>
                <a:schemeClr val="accent1">
                  <a:lumMod val="50000"/>
                </a:schemeClr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7188" y="674075"/>
            <a:ext cx="4482357" cy="51341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45772" y="149553"/>
            <a:ext cx="3461124" cy="26537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369850" y="4135836"/>
            <a:ext cx="614322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i="1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Є</a:t>
            </a:r>
            <a:r>
              <a:rPr lang="ru-RU" sz="36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вропейський</a:t>
            </a:r>
            <a:r>
              <a:rPr lang="ru-RU" sz="3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мандрівник</a:t>
            </a:r>
            <a:r>
              <a:rPr lang="ru-RU" sz="3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до </a:t>
            </a:r>
            <a:r>
              <a:rPr lang="ru-RU" sz="36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епохи</a:t>
            </a:r>
            <a:r>
              <a:rPr lang="ru-RU" sz="3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Великих </a:t>
            </a:r>
            <a:r>
              <a:rPr lang="ru-RU" sz="36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географічних</a:t>
            </a:r>
            <a:r>
              <a:rPr lang="ru-RU" sz="3600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ru-RU" sz="3600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відкриттів</a:t>
            </a:r>
            <a:endParaRPr lang="ru-RU" sz="3600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561500">
            <a:off x="5116828" y="1705728"/>
            <a:ext cx="2857048" cy="189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5537593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8394" y="5293217"/>
            <a:ext cx="3928056" cy="721216"/>
          </a:xfrm>
        </p:spPr>
        <p:txBody>
          <a:bodyPr>
            <a:normAutofit fontScale="90000"/>
          </a:bodyPr>
          <a:lstStyle/>
          <a:p>
            <a:r>
              <a:rPr lang="uk-UA" b="1" i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«Книга про різноманіття світу»</a:t>
            </a:r>
            <a:endParaRPr lang="ru-RU" b="1" i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5" b="4143"/>
          <a:stretch/>
        </p:blipFill>
        <p:spPr>
          <a:xfrm>
            <a:off x="4456090" y="1187775"/>
            <a:ext cx="3757869" cy="50971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6333" b="4038"/>
          <a:stretch/>
        </p:blipFill>
        <p:spPr>
          <a:xfrm>
            <a:off x="7904866" y="420827"/>
            <a:ext cx="3866423" cy="559360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http://museumshevchenko.org.ua/flash-point/uploads/gallery/241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1067429">
            <a:off x="288394" y="261533"/>
            <a:ext cx="3347960" cy="32028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562202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6444" y="0"/>
            <a:ext cx="10058400" cy="1371600"/>
          </a:xfrm>
        </p:spPr>
        <p:txBody>
          <a:bodyPr>
            <a:normAutofit fontScale="90000"/>
          </a:bodyPr>
          <a:lstStyle/>
          <a:p>
            <a:r>
              <a:rPr lang="uk-UA" sz="60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Дві версії походження Марка Поло</a:t>
            </a:r>
            <a:endParaRPr lang="ru-RU" sz="6000" b="1" i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46444" y="2425092"/>
            <a:ext cx="4754880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40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Венеція</a:t>
            </a:r>
          </a:p>
          <a:p>
            <a:pPr marL="0" indent="0">
              <a:buNone/>
            </a:pPr>
            <a:endParaRPr lang="ru-RU" sz="40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6370320" y="1371600"/>
            <a:ext cx="4754880" cy="374904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3200" b="1" i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Корцула</a:t>
            </a:r>
            <a:r>
              <a:rPr lang="uk-UA" sz="3200" b="1" i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, Хорватія</a:t>
            </a:r>
            <a:endParaRPr lang="ru-RU" sz="3200" b="1" i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1030" name="Picture 6" descr="http://selena-tour.com.ua/online/useruploads/tours_images/venice11_4be3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46444" y="3252432"/>
            <a:ext cx="5214200" cy="32578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usingpeople.net/wp-content/uploads/2014/05/Korchul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370320" y="2264670"/>
            <a:ext cx="4991100" cy="374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7369209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9182637" y="4802016"/>
            <a:ext cx="2546067" cy="1645920"/>
          </a:xfrm>
        </p:spPr>
        <p:txBody>
          <a:bodyPr/>
          <a:lstStyle/>
          <a:p>
            <a:r>
              <a:rPr lang="uk-UA" sz="3600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Карта Близького Сходу</a:t>
            </a:r>
            <a:endParaRPr lang="ru-RU" sz="3600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3074" name="Picture 2" descr="http://edu.cirs.kiev.ua/images/stories/conflict_maps/middle_east_pol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4680" y="281533"/>
            <a:ext cx="5381456" cy="6351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47409709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86957" y="1095501"/>
            <a:ext cx="8402255" cy="494469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0" name="Picture 2" descr="http://www.e-allmoney.ru/voyager/images/Marco_Pol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6146" y="476495"/>
            <a:ext cx="2625144" cy="2614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icture06.narod.ru/kor/korab/1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 xmlns="">
                  <a14:imgLayer r:embed="rId5">
                    <a14:imgEffect>
                      <a14:backgroundRemoval t="1788" b="95794" l="0" r="9646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18" t="3799" r="4804" b="5716"/>
          <a:stretch/>
        </p:blipFill>
        <p:spPr bwMode="auto">
          <a:xfrm rot="20214108">
            <a:off x="9293179" y="3412414"/>
            <a:ext cx="2331076" cy="3387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97698718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9259910" y="4765183"/>
            <a:ext cx="2454391" cy="1635126"/>
          </a:xfrm>
        </p:spPr>
        <p:txBody>
          <a:bodyPr/>
          <a:lstStyle/>
          <a:p>
            <a:r>
              <a:rPr lang="uk-UA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Карта </a:t>
            </a:r>
            <a:r>
              <a:rPr lang="uk-UA" b="1" i="1" dirty="0" err="1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Фра</a:t>
            </a:r>
            <a:r>
              <a:rPr lang="uk-UA" b="1" i="1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Мауро,1459р.</a:t>
            </a:r>
            <a:endParaRPr lang="ru-RU" b="1" i="1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13" name="Объект 12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81751" y="136443"/>
            <a:ext cx="6503906" cy="6475064"/>
          </a:xfrm>
        </p:spPr>
      </p:pic>
    </p:spTree>
    <p:extLst>
      <p:ext uri="{BB962C8B-B14F-4D97-AF65-F5344CB8AC3E}">
        <p14:creationId xmlns:p14="http://schemas.microsoft.com/office/powerpoint/2010/main" xmlns="" val="1432031037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326172" y="309093"/>
            <a:ext cx="7336758" cy="1151309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</a:rPr>
              <a:t>Ілюстрації із книги Марка Поло</a:t>
            </a:r>
            <a:endParaRPr lang="ru-RU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pic>
        <p:nvPicPr>
          <p:cNvPr id="2050" name="Picture 2" descr="http://www.ufostation.net/images/articles/2012/kinokefaly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12611" y="3282506"/>
            <a:ext cx="4938781" cy="33580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dragons-nest.ru/dragons/books-and-articles/knigi_o_drakonakh/img/m_polo_mada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6823" y="1236372"/>
            <a:ext cx="3337728" cy="4476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http://dragons-nest.ru/dragons/books-and-articles/knigi_o_drakonakh/img/m_polo_kubl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51392" y="309093"/>
            <a:ext cx="3290011" cy="44432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3872578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93369" y="4754389"/>
            <a:ext cx="2430780" cy="1645920"/>
          </a:xfrm>
        </p:spPr>
        <p:txBody>
          <a:bodyPr>
            <a:normAutofit fontScale="90000"/>
          </a:bodyPr>
          <a:lstStyle/>
          <a:p>
            <a:r>
              <a:rPr lang="uk-UA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Хан </a:t>
            </a:r>
            <a:r>
              <a:rPr lang="uk-UA" i="1" dirty="0" err="1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Хубілай</a:t>
            </a:r>
            <a:r>
              <a:rPr lang="uk-UA" i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з династії Юань, який посів чільне місце у книзі Марка Поло</a:t>
            </a:r>
            <a:endParaRPr lang="ru-RU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074" name="Picture 2" descr="http://upload.wikimedia.org/wikipedia/commons/thumb/1/1b/YuanEmperorAlbumKhubilaiPortrait.jpg/280px-YuanEmperorAlbumKhubilaiPortrait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992194" y="231819"/>
            <a:ext cx="5092076" cy="634690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321971"/>
            <a:ext cx="1936106" cy="194471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6388" y="2348419"/>
            <a:ext cx="1891712" cy="1850094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29979" y="4617780"/>
            <a:ext cx="2113075" cy="2141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6708786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164</TotalTime>
  <Words>142</Words>
  <Application>Microsoft Office PowerPoint</Application>
  <PresentationFormat>Произвольный</PresentationFormat>
  <Paragraphs>33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Savon</vt:lpstr>
      <vt:lpstr>3. Відомий мандрівник середньовіччя Марко Поло є автором «Книги про різноманіття світу». Про що йдеться в цій праці? Чому й досі її зміст є актуальним? </vt:lpstr>
      <vt:lpstr>МАРКО ПОЛО</vt:lpstr>
      <vt:lpstr>«Книга про різноманіття світу»</vt:lpstr>
      <vt:lpstr>Дві версії походження Марка Поло</vt:lpstr>
      <vt:lpstr>Карта Близького Сходу</vt:lpstr>
      <vt:lpstr>Слайд 6</vt:lpstr>
      <vt:lpstr>Карта Фра Мауро,1459р.</vt:lpstr>
      <vt:lpstr>Ілюстрації із книги Марка Поло</vt:lpstr>
      <vt:lpstr>Хан Хубілай з династії Юань, який посів чільне місце у книзі Марка Поло</vt:lpstr>
      <vt:lpstr>Чи їздив насправді марко поло до китаю?</vt:lpstr>
      <vt:lpstr>Герберт Франке – професор, який поставив під сумнів подорож Марка Поло</vt:lpstr>
      <vt:lpstr>Chunam – з перської «смола»</vt:lpstr>
      <vt:lpstr>«Марко Поло в Китаї», ілюстарція</vt:lpstr>
      <vt:lpstr>Національна бібліотека Парижа, місце де зберігається найбільш точний екземпляр книги Марка Поло</vt:lpstr>
      <vt:lpstr>Висновки : книга марка поло не лише відкрила для Європи незнані досі звичаї, історію і культуру Сходу, а і значним чином вплинула на перебіг подій у історії Європи.  </vt:lpstr>
      <vt:lpstr>Дякую за увагу ! 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3. Відомий мандрівник середньовіччя Марко Поло є автором «Книги про різноманіття світу». Про що йдеться в цій пращ? Чому й досі її зміст є актуальним?</dc:title>
  <dc:creator>Ольчік</dc:creator>
  <cp:lastModifiedBy>user</cp:lastModifiedBy>
  <cp:revision>18</cp:revision>
  <dcterms:created xsi:type="dcterms:W3CDTF">2014-07-01T11:25:21Z</dcterms:created>
  <dcterms:modified xsi:type="dcterms:W3CDTF">2014-09-12T06:03:37Z</dcterms:modified>
</cp:coreProperties>
</file>