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Столиці Європейських країн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38704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Підготували:учениці 9-А</a:t>
            </a:r>
          </a:p>
          <a:p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Амінєва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Тетяна, Колпакчі Яна,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Нагорічна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вгенія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ky_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3996b6dee9152ffd04e953e5c0e59a6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1-012-Videovopro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42918"/>
          </a:xfrm>
        </p:spPr>
        <p:txBody>
          <a:bodyPr>
            <a:no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Берлін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7500958" cy="6215082"/>
          </a:xfrm>
        </p:spPr>
        <p:txBody>
          <a:bodyPr>
            <a:normAutofit fontScale="92500"/>
          </a:bodyPr>
          <a:lstStyle/>
          <a:p>
            <a:r>
              <a:rPr lang="vi-VN" dirty="0" smtClean="0">
                <a:solidFill>
                  <a:schemeClr val="bg2">
                    <a:lumMod val="75000"/>
                  </a:schemeClr>
                </a:solidFill>
              </a:rPr>
              <a:t>— 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столиця Федеративної Республіки Німеччина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,. 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Маючи 3,4 мільйони населення, Берлін є найбільшим за кількістю мешканців й площею містом 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Німеччини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vi-VN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Із плином історії, Берлін неодноразово був головним містом німецьких державних утворень, зокрема Маркграфства Бранденбург,Королівства Пруссія, Німецької Імперії, Східної Німеччини. З часу возз'єднання Німеччини у 1990-му році Берлін — 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загальнонімецька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столиця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Берлін 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є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важливим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політичним, інформаційним, культурним та науковим центром Європи. </a:t>
            </a:r>
            <a:endParaRPr lang="uk-UA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Місто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— важливий осередок діячів мистецтва і культури з усього 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світу </a:t>
            </a:r>
            <a:r>
              <a:rPr lang="vi-V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Історична спадщина Берліна, нічне життя міста, розмаїття архітектури широко відомі й поза межами Німеччини.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rmany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2857497"/>
            <a:ext cx="5286412" cy="4000504"/>
          </a:xfrm>
        </p:spPr>
      </p:pic>
      <p:pic>
        <p:nvPicPr>
          <p:cNvPr id="5" name="Рисунок 4" descr="0_17cfa_353d4f09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4810" cy="3161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mota_ru_1051629-1024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03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560406"/>
          </a:xfrm>
        </p:spPr>
        <p:txBody>
          <a:bodyPr/>
          <a:lstStyle/>
          <a:p>
            <a:r>
              <a:rPr lang="uk-UA" dirty="0" smtClean="0"/>
              <a:t>Стокгольм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6215074" cy="635795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— </a:t>
            </a:r>
            <a:r>
              <a:rPr lang="ru-RU" b="1" dirty="0" err="1" smtClean="0">
                <a:solidFill>
                  <a:srgbClr val="00B0F0"/>
                </a:solidFill>
              </a:rPr>
              <a:t>столиця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найбільше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місто</a:t>
            </a:r>
            <a:r>
              <a:rPr lang="ru-RU" b="1" dirty="0" smtClean="0">
                <a:solidFill>
                  <a:srgbClr val="00B0F0"/>
                </a:solidFill>
              </a:rPr>
              <a:t> </a:t>
            </a:r>
            <a:r>
              <a:rPr lang="ru-RU" b="1" dirty="0" err="1" smtClean="0">
                <a:solidFill>
                  <a:srgbClr val="00B0F0"/>
                </a:solidFill>
              </a:rPr>
              <a:t>Швеції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Розташований</a:t>
            </a:r>
            <a:r>
              <a:rPr lang="ru-RU" b="1" dirty="0" smtClean="0">
                <a:solidFill>
                  <a:srgbClr val="00B0F0"/>
                </a:solidFill>
              </a:rPr>
              <a:t> на </a:t>
            </a:r>
            <a:r>
              <a:rPr lang="ru-RU" b="1" dirty="0" err="1" smtClean="0">
                <a:solidFill>
                  <a:srgbClr val="00B0F0"/>
                </a:solidFill>
              </a:rPr>
              <a:t>східному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узбережжі</a:t>
            </a:r>
            <a:r>
              <a:rPr lang="ru-RU" b="1" dirty="0" smtClean="0">
                <a:solidFill>
                  <a:srgbClr val="00B0F0"/>
                </a:solidFill>
              </a:rPr>
              <a:t> озера </a:t>
            </a:r>
            <a:r>
              <a:rPr lang="ru-RU" b="1" dirty="0" err="1" smtClean="0">
                <a:solidFill>
                  <a:srgbClr val="00B0F0"/>
                </a:solidFill>
              </a:rPr>
              <a:t>Меларен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Населення</a:t>
            </a:r>
            <a:r>
              <a:rPr lang="ru-RU" b="1" dirty="0" smtClean="0">
                <a:solidFill>
                  <a:srgbClr val="00B0F0"/>
                </a:solidFill>
              </a:rPr>
              <a:t> 810 120 </a:t>
            </a:r>
            <a:r>
              <a:rPr lang="ru-RU" b="1" dirty="0" err="1" smtClean="0">
                <a:solidFill>
                  <a:srgbClr val="00B0F0"/>
                </a:solidFill>
              </a:rPr>
              <a:t>мешканців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smtClean="0">
                <a:solidFill>
                  <a:srgbClr val="00B0F0"/>
                </a:solidFill>
              </a:rPr>
              <a:t>У </a:t>
            </a:r>
            <a:r>
              <a:rPr lang="ru-RU" b="1" dirty="0" err="1" smtClean="0">
                <a:solidFill>
                  <a:srgbClr val="00B0F0"/>
                </a:solidFill>
              </a:rPr>
              <a:t>Стокгольмі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знаходяться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головна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резиденція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шведського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короля, </a:t>
            </a:r>
            <a:r>
              <a:rPr lang="ru-RU" b="1" dirty="0" err="1" smtClean="0">
                <a:solidFill>
                  <a:srgbClr val="00B0F0"/>
                </a:solidFill>
              </a:rPr>
              <a:t>міжнародний</a:t>
            </a:r>
            <a:r>
              <a:rPr lang="ru-RU" b="1" dirty="0" smtClean="0">
                <a:solidFill>
                  <a:srgbClr val="00B0F0"/>
                </a:solidFill>
              </a:rPr>
              <a:t> </a:t>
            </a:r>
            <a:r>
              <a:rPr lang="ru-RU" b="1" dirty="0" err="1" smtClean="0">
                <a:solidFill>
                  <a:srgbClr val="00B0F0"/>
                </a:solidFill>
              </a:rPr>
              <a:t>аеропорт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Арланда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засідають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шведський</a:t>
            </a:r>
            <a:r>
              <a:rPr lang="ru-RU" b="1" dirty="0" smtClean="0">
                <a:solidFill>
                  <a:srgbClr val="00B0F0"/>
                </a:solidFill>
              </a:rPr>
              <a:t> уряд та риксдаг.</a:t>
            </a:r>
          </a:p>
          <a:p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Історично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дана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територія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важлива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Швеції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Місто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побудоване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чотирнадцяти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невеликих, не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пов'язаних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один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одним островах,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звідки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можна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перекрити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вихід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суден в озеро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Меларен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Перша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частина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назви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— 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сток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означає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колода, друга — </a:t>
            </a:r>
            <a:r>
              <a:rPr lang="ru-RU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гольм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маленький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острів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133056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429000"/>
            <a:ext cx="4572000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tockho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429000"/>
          </a:xfrm>
          <a:prstGeom prst="rect">
            <a:avLst/>
          </a:prstGeom>
        </p:spPr>
      </p:pic>
      <p:pic>
        <p:nvPicPr>
          <p:cNvPr id="6" name="Рисунок 5" descr="664498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1851"/>
            <a:ext cx="4572000" cy="3486149"/>
          </a:xfrm>
          <a:prstGeom prst="rect">
            <a:avLst/>
          </a:prstGeom>
        </p:spPr>
      </p:pic>
      <p:pic>
        <p:nvPicPr>
          <p:cNvPr id="4" name="Содержимое 3" descr="Sweden_main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-1" y="-1"/>
            <a:ext cx="4558139" cy="335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_zVdVxzfYOAW86T9J0xcDLG1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0328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Варшава</a:t>
            </a: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7858148" cy="60007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—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vi-VN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столиця Польщі з 1596 року, порт на річці </a:t>
            </a:r>
            <a:r>
              <a:rPr lang="vi-VN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Вісла </a:t>
            </a:r>
            <a:r>
              <a:rPr lang="vi-VN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адміністративний центр Мазовецького воєводства. Місто є місцем розташування центральних органів влади Республіки Польща, іноземних місій, штаб-квартир значної кількості підприємств та громадських об'єднань, що працюють в Польщі.</a:t>
            </a:r>
          </a:p>
          <a:p>
            <a:r>
              <a:rPr lang="vi-VN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Варшава є найбільшим містом Польщі, населення міста становить 1,7 млн жителів.</a:t>
            </a:r>
          </a:p>
          <a:p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Перші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поселення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території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сучасної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Варшави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відносять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 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століття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На початку 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XV-XVI 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століть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столиця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Мазовецького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князівства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в 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XVI —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початку 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XIX 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століть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всієї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Польщі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в 1807-13 роках —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Варшавського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князівства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1815 р. —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Королівства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Польського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(у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складі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Російської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імперії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).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Після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сильних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руйнацій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час 2-ої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світової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відновлені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Старе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місто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 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королівський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замок 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XVI-XVII 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століть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багато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костелів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палаци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парки; ансамбль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Маршалковської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вулиці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hoto-9-krakow-polan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0"/>
            <a:ext cx="6572296" cy="4041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polsha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3"/>
            <a:ext cx="5238753" cy="3929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7823364178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03282"/>
          </a:xfrm>
        </p:spPr>
        <p:txBody>
          <a:bodyPr>
            <a:normAutofit/>
          </a:bodyPr>
          <a:lstStyle/>
          <a:p>
            <a:r>
              <a:rPr lang="uk-UA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Копенгаген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7215206" cy="60722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Копенгаген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столиця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Данії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розташована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півострові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Зеландія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острові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Амагер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. Копенгаген —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історичний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центр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країни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Перші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згадки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про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місто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датовані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1043 роком.</a:t>
            </a:r>
          </a:p>
          <a:p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Населення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: 501 158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осіб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1,362 млн.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осіб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передмістями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).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Кожен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четвертий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громадянин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Данії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мешкає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Копенгагені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Площа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території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міста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: 88 кв. км.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Копенгаген — культурна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столиця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Європи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'96 (1996)</a:t>
            </a:r>
          </a:p>
          <a:p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Стадіон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Паркен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Аеропорт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Аеропорт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Копенгаген 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Каструп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;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Аеропорт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Копенгаген 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Роскілле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854" y="2500306"/>
            <a:ext cx="6699146" cy="4357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kazochnyiy-kopengagen-6993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6218955" cy="4143379"/>
          </a:xfr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0364" cy="10001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Зміст: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5500726"/>
          </a:xfrm>
        </p:spPr>
        <p:txBody>
          <a:bodyPr/>
          <a:lstStyle/>
          <a:p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Париж(Франція)</a:t>
            </a:r>
            <a:endParaRPr lang="uk-U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dirty="0" smtClean="0">
                <a:hlinkClick r:id="rId3" action="ppaction://hlinksldjump"/>
              </a:rPr>
              <a:t>Лондон(Велика Британія)</a:t>
            </a:r>
            <a:endParaRPr lang="uk-UA" sz="3200" dirty="0" smtClean="0"/>
          </a:p>
          <a:p>
            <a:r>
              <a:rPr lang="uk-UA" sz="3200" dirty="0" smtClean="0">
                <a:hlinkClick r:id="rId4" action="ppaction://hlinksldjump"/>
              </a:rPr>
              <a:t>Рим(Італія)</a:t>
            </a:r>
            <a:endParaRPr lang="uk-UA" sz="3200" dirty="0" smtClean="0"/>
          </a:p>
          <a:p>
            <a:r>
              <a:rPr lang="uk-UA" sz="3200" dirty="0" smtClean="0">
                <a:hlinkClick r:id="rId5" action="ppaction://hlinksldjump"/>
              </a:rPr>
              <a:t>Мадрид(Іспанія)</a:t>
            </a:r>
            <a:endParaRPr lang="uk-UA" sz="3200" dirty="0" smtClean="0"/>
          </a:p>
          <a:p>
            <a:r>
              <a:rPr lang="uk-UA" sz="3200" dirty="0" smtClean="0">
                <a:hlinkClick r:id="rId6" action="ppaction://hlinksldjump"/>
              </a:rPr>
              <a:t>Берлін(Германія)</a:t>
            </a:r>
            <a:endParaRPr lang="uk-UA" sz="3200" dirty="0" smtClean="0"/>
          </a:p>
          <a:p>
            <a:r>
              <a:rPr lang="uk-UA" sz="3200" dirty="0" smtClean="0">
                <a:hlinkClick r:id="rId7" action="ppaction://hlinksldjump"/>
              </a:rPr>
              <a:t>Стокгольм(Швеція)</a:t>
            </a:r>
            <a:endParaRPr lang="uk-UA" sz="3200" dirty="0" smtClean="0"/>
          </a:p>
          <a:p>
            <a:r>
              <a:rPr lang="uk-UA" sz="3200" dirty="0" smtClean="0">
                <a:hlinkClick r:id="rId8" action="ppaction://hlinksldjump"/>
              </a:rPr>
              <a:t>Варшава(Польща)</a:t>
            </a:r>
            <a:endParaRPr lang="uk-UA" sz="3200" dirty="0" smtClean="0"/>
          </a:p>
          <a:p>
            <a:r>
              <a:rPr lang="uk-UA" sz="3200" dirty="0" smtClean="0">
                <a:hlinkClick r:id="rId9" action="ppaction://hlinksldjump"/>
              </a:rPr>
              <a:t>Копенгаген(Данія)</a:t>
            </a:r>
            <a:endParaRPr lang="uk-UA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на\реферат\Cтолицы Евромейских сран\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37147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86304" cy="774720"/>
          </a:xfrm>
        </p:spPr>
        <p:txBody>
          <a:bodyPr/>
          <a:lstStyle/>
          <a:p>
            <a:r>
              <a:rPr lang="uk-UA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Париж</a:t>
            </a:r>
            <a:endParaRPr lang="ru-RU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6858016" cy="6072206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толиця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Франції, адміністративний центр регіону Іль-де-Франс. Окремий департамент Франції. Розташований на річці Сена. Населення — 2 233 818 осіб 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міська агломерація — 10 млн.</a:t>
            </a:r>
          </a:p>
          <a:p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Штаб-квартири низки міжнародних організацій: ЮНЕСКО, 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Організаці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економічног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співробітництв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розвитку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Міжнародна торгова палата та ін.</a:t>
            </a:r>
          </a:p>
          <a:p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світової торгівлі (автомобілі, літаки, канцелярські товари й туристичне спорядження); головний національний промисловий округ (засоби транспорту, енергетичне обладнання, електроніка, одяг, косметика), фінансово-банківська столиця; великий транспортний вузол (2 міжнародні аеропорти).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ur_eiffel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f_12713345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9529"/>
            <a:ext cx="4000496" cy="44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31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85723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Лондон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7143768" cy="6072206"/>
          </a:xfrm>
        </p:spPr>
        <p:txBody>
          <a:bodyPr>
            <a:normAutofit fontScale="92500"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Ло́ндон </a:t>
            </a:r>
            <a:r>
              <a:rPr lang="uk-UA" b="1" dirty="0" smtClean="0">
                <a:solidFill>
                  <a:schemeClr val="bg1"/>
                </a:solidFill>
              </a:rPr>
              <a:t>-</a:t>
            </a:r>
            <a:r>
              <a:rPr lang="vi-VN" b="1" dirty="0" smtClean="0">
                <a:solidFill>
                  <a:schemeClr val="bg1"/>
                </a:solidFill>
              </a:rPr>
              <a:t>столиця</a:t>
            </a:r>
            <a:r>
              <a:rPr lang="vi-VN" b="1" dirty="0" smtClean="0">
                <a:solidFill>
                  <a:schemeClr val="bg1"/>
                </a:solidFill>
              </a:rPr>
              <a:t> Англії і Великої Британії, розташована на річці Темза; площа 1580 км²; населення 7 825 200 (2010), з передмістями понад 9 млн.</a:t>
            </a:r>
          </a:p>
          <a:p>
            <a:r>
              <a:rPr lang="vi-VN" b="1" dirty="0" smtClean="0">
                <a:solidFill>
                  <a:schemeClr val="bg1"/>
                </a:solidFill>
              </a:rPr>
              <a:t>Середмістя Лондона є фінансовим і комерційним центром Сполученого Королівства Великої Британії та Північної Ірландії. Великий Лондон з 1965 складається з 32 округів. Важливе джерело доходу — туризм. Найбільш відвідуваними місцями є: Лондонський Тауер, Собор Святого Павла, Букінгемський палац, Вестмінстерське абатство. Лондонський університет є найбільшим в країні. Фахові корпорації юристів Судові Інни існують з </a:t>
            </a:r>
            <a:r>
              <a:rPr lang="en-US" b="1" dirty="0" smtClean="0">
                <a:solidFill>
                  <a:schemeClr val="bg1"/>
                </a:solidFill>
              </a:rPr>
              <a:t>XIII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vi-VN" b="1" dirty="0" smtClean="0">
                <a:solidFill>
                  <a:schemeClr val="bg1"/>
                </a:solidFill>
              </a:rPr>
              <a:t>століття</a:t>
            </a:r>
            <a:r>
              <a:rPr lang="vi-VN" b="1" dirty="0" smtClean="0">
                <a:solidFill>
                  <a:schemeClr val="bg1"/>
                </a:solidFill>
              </a:rPr>
              <a:t>. Лондон — центр англійської театральної діяльності з моменту будівництва першого театру Джеймсом Бербіджем в </a:t>
            </a:r>
            <a:r>
              <a:rPr lang="vi-VN" b="1" dirty="0" smtClean="0">
                <a:solidFill>
                  <a:schemeClr val="bg1"/>
                </a:solidFill>
              </a:rPr>
              <a:t>1576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vi-VN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nastol.com.ua-4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786710" cy="4000480"/>
          </a:xfrm>
          <a:prstGeom prst="rect">
            <a:avLst/>
          </a:prstGeom>
        </p:spPr>
      </p:pic>
      <p:pic>
        <p:nvPicPr>
          <p:cNvPr id="6" name="Рисунок 5" descr="85b97f0ea6529bd23997d6b5a0dcd560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5116145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43706984_1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5214940" y="3714752"/>
            <a:ext cx="3929059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618770_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143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6715140" cy="621508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—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столиця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Італії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адміністративний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центр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провінції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Рим та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області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Лаціо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Населення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становить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понад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2,76 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млн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осіб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найбільша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територією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кількістю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жителів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комуна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країни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 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Рим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розташований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центральній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частині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Апеннінського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півострова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на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річці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Тибр,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поблизу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узбережжя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Тірренського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моря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ru-RU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одне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найстаріших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міст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 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Тому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Рим часто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називають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вічним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містом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». </a:t>
            </a:r>
          </a:p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Рим —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метрополія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старовинного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починаючи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седини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1-го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століття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головний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осередок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західногохристиянства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1870 —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столиця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Італії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3,4 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млн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мешканців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(1970).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180d0b8d0bc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2625299"/>
            <a:ext cx="5643602" cy="4232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46492444_italiy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-214338"/>
            <a:ext cx="4643438" cy="3482580"/>
          </a:xfrm>
          <a:prstGeom prst="roundRect">
            <a:avLst>
              <a:gd name="adj" fmla="val 174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9486146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4357678" cy="3420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drid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4291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Мадрид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6215074" cy="6143644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Мадри́д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— 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столиця та найбільше місто 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Іспанії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адміністративний центр автономної 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спільнот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Мадрид.</a:t>
            </a:r>
          </a:p>
          <a:p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Населення міста — 3 273 049 мешканців (2010 рік), а включаючи передмістя — понад 7 млн.</a:t>
            </a:r>
          </a:p>
          <a:p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Місто знаходиться в центральній частині Піренейського півострова. Великий Мадрид є найбільшою міською агломерацією Південної Європи та займає агломерацію площею 1,2 тисячі км². Безпосередньо місто знаходиться на території завбільшки у 607 км² та включає 21 адміністративний район.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57</Words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Аспект</vt:lpstr>
      <vt:lpstr>Столиці Європейських країн</vt:lpstr>
      <vt:lpstr>Зміст:</vt:lpstr>
      <vt:lpstr>   Париж</vt:lpstr>
      <vt:lpstr>Слайд 4</vt:lpstr>
      <vt:lpstr>Лондон</vt:lpstr>
      <vt:lpstr>Слайд 6</vt:lpstr>
      <vt:lpstr>Рим</vt:lpstr>
      <vt:lpstr>Слайд 8</vt:lpstr>
      <vt:lpstr>Мадрид</vt:lpstr>
      <vt:lpstr>Слайд 10</vt:lpstr>
      <vt:lpstr>Берлін</vt:lpstr>
      <vt:lpstr>Слайд 12</vt:lpstr>
      <vt:lpstr>Стокгольм</vt:lpstr>
      <vt:lpstr>Слайд 14</vt:lpstr>
      <vt:lpstr>Варшава</vt:lpstr>
      <vt:lpstr>Слайд 16</vt:lpstr>
      <vt:lpstr>Копенгаген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2012-10-11T20:22:43Z</dcterms:modified>
</cp:coreProperties>
</file>