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5" r:id="rId8"/>
    <p:sldId id="264" r:id="rId9"/>
    <p:sldId id="267" r:id="rId10"/>
    <p:sldId id="266" r:id="rId11"/>
    <p:sldId id="268" r:id="rId12"/>
    <p:sldId id="262" r:id="rId13"/>
    <p:sldId id="261" r:id="rId14"/>
    <p:sldId id="278" r:id="rId15"/>
    <p:sldId id="279" r:id="rId16"/>
    <p:sldId id="280" r:id="rId17"/>
    <p:sldId id="269" r:id="rId18"/>
    <p:sldId id="270" r:id="rId19"/>
    <p:sldId id="271" r:id="rId20"/>
    <p:sldId id="275" r:id="rId21"/>
    <p:sldId id="277" r:id="rId22"/>
    <p:sldId id="272" r:id="rId23"/>
    <p:sldId id="273" r:id="rId24"/>
    <p:sldId id="274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7" autoAdjust="0"/>
  </p:normalViewPr>
  <p:slideViewPr>
    <p:cSldViewPr>
      <p:cViewPr varScale="1">
        <p:scale>
          <a:sx n="112" d="100"/>
          <a:sy n="112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4104456" cy="36004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Black" pitchFamily="34" charset="0"/>
              </a:rPr>
              <a:t>Я</a:t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latin typeface="Arial Black" pitchFamily="34" charset="0"/>
              </a:rPr>
              <a:t>п</a:t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latin typeface="Arial Black" pitchFamily="34" charset="0"/>
              </a:rPr>
              <a:t>о</a:t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latin typeface="Arial Black" pitchFamily="34" charset="0"/>
              </a:rPr>
              <a:t>н</a:t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latin typeface="Arial Black" pitchFamily="34" charset="0"/>
              </a:rPr>
              <a:t>і</a:t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latin typeface="Arial Black" pitchFamily="34" charset="0"/>
              </a:rPr>
              <a:t>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http://www.krugosvet.ru/images/1006544_jap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715" y="0"/>
            <a:ext cx="6259286" cy="68580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1/11/Miyajima_Alex.jpg/250px-Miyajima_Al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55" y="4365104"/>
            <a:ext cx="2585923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Фудзіяма </a:t>
            </a:r>
            <a:r>
              <a:rPr lang="ru-RU" dirty="0" smtClean="0"/>
              <a:t>3 776 м</a:t>
            </a:r>
            <a:endParaRPr lang="ru-RU" dirty="0"/>
          </a:p>
        </p:txBody>
      </p:sp>
      <p:pic>
        <p:nvPicPr>
          <p:cNvPr id="30722" name="Picture 2" descr="http://travelexp.me/wp-content/uploads/2013/03/Fuji-at-Autumn-Ja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5376597" cy="4032448"/>
          </a:xfrm>
          <a:prstGeom prst="rect">
            <a:avLst/>
          </a:prstGeom>
          <a:noFill/>
        </p:spPr>
      </p:pic>
      <p:pic>
        <p:nvPicPr>
          <p:cNvPr id="30724" name="Picture 4" descr="https://encrypted-tbn0.gstatic.com/images?q=tbn:ANd9GcQX2aR2r9z3XlXeKCmNCWOMDErj_evyLRGyUpL4ce81xBZxmN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869159"/>
            <a:ext cx="2952328" cy="1840009"/>
          </a:xfrm>
          <a:prstGeom prst="rect">
            <a:avLst/>
          </a:prstGeom>
          <a:noFill/>
        </p:spPr>
      </p:pic>
      <p:pic>
        <p:nvPicPr>
          <p:cNvPr id="30726" name="Picture 6" descr="http://dreamworlds.ru/uploads/posts/2008-11/1227736448_planetearth1162937845i8yq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060848"/>
            <a:ext cx="3456384" cy="2595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938368"/>
          </a:xfrm>
        </p:spPr>
        <p:txBody>
          <a:bodyPr/>
          <a:lstStyle/>
          <a:p>
            <a:pPr algn="ctr"/>
            <a:r>
              <a:rPr lang="uk-UA" dirty="0" smtClean="0"/>
              <a:t>Населення</a:t>
            </a:r>
            <a:endParaRPr lang="ru-RU" dirty="0"/>
          </a:p>
        </p:txBody>
      </p:sp>
      <p:pic>
        <p:nvPicPr>
          <p:cNvPr id="36866" name="Picture 2" descr="C:\Documents and Settings\admin\Рабочий стол\картинки\0_226be_fcbafda6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3096344" cy="3615865"/>
          </a:xfrm>
          <a:prstGeom prst="rect">
            <a:avLst/>
          </a:prstGeom>
          <a:noFill/>
        </p:spPr>
      </p:pic>
      <p:pic>
        <p:nvPicPr>
          <p:cNvPr id="36868" name="Picture 4" descr="C:\Documents and Settings\admin\Рабочий стол\картинки\0_226dc_b6708bf4_X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2088232" cy="4057446"/>
          </a:xfrm>
          <a:prstGeom prst="rect">
            <a:avLst/>
          </a:prstGeom>
          <a:noFill/>
        </p:spPr>
      </p:pic>
      <p:pic>
        <p:nvPicPr>
          <p:cNvPr id="36870" name="Picture 6" descr="C:\Documents and Settings\admin\Рабочий стол\картинки\0_226c8_47103c20_X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2784308" cy="2088232"/>
          </a:xfrm>
          <a:prstGeom prst="rect">
            <a:avLst/>
          </a:prstGeom>
          <a:noFill/>
        </p:spPr>
      </p:pic>
      <p:pic>
        <p:nvPicPr>
          <p:cNvPr id="36872" name="Picture 8" descr="C:\Documents and Settings\admin\Рабочий стол\картинки\1214660837KJT4c2y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4664"/>
            <a:ext cx="2664296" cy="3459170"/>
          </a:xfrm>
          <a:prstGeom prst="rect">
            <a:avLst/>
          </a:prstGeom>
          <a:noFill/>
        </p:spPr>
      </p:pic>
      <p:pic>
        <p:nvPicPr>
          <p:cNvPr id="36874" name="Picture 10" descr="C:\Documents and Settings\admin\Рабочий стол\картинки\0_226e0_526c1e20_XL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76700"/>
            <a:ext cx="1895475" cy="27813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43808" y="4509120"/>
            <a:ext cx="36724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Густота – 338,8 особи на/км кв.</a:t>
            </a:r>
          </a:p>
          <a:p>
            <a:r>
              <a:rPr lang="uk-UA" sz="1600" dirty="0" smtClean="0"/>
              <a:t>Природний приріст – 1.8 проміле</a:t>
            </a:r>
          </a:p>
          <a:p>
            <a:r>
              <a:rPr lang="uk-UA" sz="1600" dirty="0" smtClean="0"/>
              <a:t>Тривалість життя: жінки – 84.1 року</a:t>
            </a:r>
          </a:p>
          <a:p>
            <a:r>
              <a:rPr lang="uk-UA" sz="1600" dirty="0" smtClean="0"/>
              <a:t>Чоловіки – 77.5 року</a:t>
            </a:r>
          </a:p>
          <a:p>
            <a:r>
              <a:rPr lang="uk-UA" sz="1600" dirty="0" smtClean="0"/>
              <a:t>Міське населення - 78 %</a:t>
            </a:r>
          </a:p>
          <a:p>
            <a:r>
              <a:rPr lang="uk-UA" sz="1600" dirty="0" smtClean="0"/>
              <a:t>Національний склад – 99.% - японці,</a:t>
            </a:r>
          </a:p>
          <a:p>
            <a:r>
              <a:rPr lang="ru-RU" sz="1600" dirty="0" smtClean="0"/>
              <a:t>5</a:t>
            </a:r>
            <a:r>
              <a:rPr lang="ru-RU" sz="1600" dirty="0" smtClean="0"/>
              <a:t>% — </a:t>
            </a:r>
            <a:r>
              <a:rPr lang="ru-RU" sz="1600" dirty="0" err="1" smtClean="0"/>
              <a:t>корейці</a:t>
            </a:r>
            <a:r>
              <a:rPr lang="ru-RU" sz="1600" dirty="0" smtClean="0"/>
              <a:t>, 0,5% – </a:t>
            </a:r>
            <a:r>
              <a:rPr lang="ru-RU" sz="1600" dirty="0" err="1" smtClean="0"/>
              <a:t>китайці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айны</a:t>
            </a:r>
            <a:r>
              <a:rPr lang="ru-RU" sz="1600" dirty="0" smtClean="0"/>
              <a:t> (</a:t>
            </a:r>
            <a:r>
              <a:rPr lang="ru-RU" sz="1600" dirty="0" err="1" smtClean="0"/>
              <a:t>залишки</a:t>
            </a:r>
            <a:r>
              <a:rPr lang="ru-RU" sz="1600" dirty="0" smtClean="0"/>
              <a:t> </a:t>
            </a:r>
            <a:r>
              <a:rPr lang="ru-RU" sz="1600" dirty="0" err="1" smtClean="0"/>
              <a:t>корінного</a:t>
            </a:r>
            <a:r>
              <a:rPr lang="ru-RU" sz="1600" dirty="0" smtClean="0"/>
              <a:t> 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)</a:t>
            </a:r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Природні умови</a:t>
            </a:r>
            <a:endParaRPr lang="ru-RU" dirty="0"/>
          </a:p>
        </p:txBody>
      </p:sp>
      <p:pic>
        <p:nvPicPr>
          <p:cNvPr id="34818" name="Picture 2" descr="Рельєф:&#10;¾ території островів займають&#10; гори;&#10;Середня висота гірських масивів становить&#10;1600-1700 м; схили дуже круті. Острови розташовані в зоні землетрусів,&#10;Мають понад 200 вулканів (40- діючих).&#10;Клімат:&#10;Характерна нестабільна погода:&#10; влітку -  мусони,&#10; а взимку – снігопади.&#10;Пересічні температури у  Токіо&#10; :січня - +4; липня - +24.&#10;Опади – 1000мм/рі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2371542" cy="3528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581128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Характерною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особливістю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природних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умов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Японії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висока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сейсмічність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Інколи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землетруси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спричиняють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появу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величезних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хвиль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цунамі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822" name="Picture 6" descr="http://www.w-t.com.ua/storage/gallery/images/excursions/444/4443131f811b8f7b93dd3faa817c9e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387225"/>
            <a:ext cx="4392488" cy="2470775"/>
          </a:xfrm>
          <a:prstGeom prst="rect">
            <a:avLst/>
          </a:prstGeom>
          <a:noFill/>
        </p:spPr>
      </p:pic>
      <p:pic>
        <p:nvPicPr>
          <p:cNvPr id="34820" name="Picture 4" descr="http://turoboz.ru/cmsdb/article_images/images/Mount_Fuji_Japan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980728"/>
            <a:ext cx="5725144" cy="3578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Природні ресурси</a:t>
            </a:r>
            <a:endParaRPr lang="ru-RU" dirty="0"/>
          </a:p>
        </p:txBody>
      </p:sp>
      <p:pic>
        <p:nvPicPr>
          <p:cNvPr id="35842" name="Picture 2" descr="Мінеральні: низькокалорійне камяне вугілля, незначні запаси газу та нафти, сірка, вапняки.&#10;Водні: численні гірські річки, найбільша – Сінано, багато озер, найбільше – Товада.&#10;Лісові: ліси займають 2/3 території, але задовольняють лише 1/3 потреб країни.&#10;Земельні: переважають слабопідзолисті, торфянисті, бурі лісові грунти, червоноземи.&#10;Рекреаційні: 1) історико-культурного напрямку (храми, палаци, замки, 8 обєктів у переліку ЮНЕСКО); 2) екологічного напрямку; 3) гірськолижного напрямку (Нагано, Саппоро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71525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Флора</a:t>
            </a:r>
            <a:endParaRPr lang="ru-RU" dirty="0"/>
          </a:p>
        </p:txBody>
      </p:sp>
      <p:pic>
        <p:nvPicPr>
          <p:cNvPr id="48130" name="Picture 2" descr="http://i.sunhome.ru/foto/146/yaponskii-ke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5024"/>
            <a:ext cx="3096344" cy="23222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87616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Японський кедр</a:t>
            </a:r>
            <a:endParaRPr lang="ru-RU" dirty="0"/>
          </a:p>
        </p:txBody>
      </p:sp>
      <p:pic>
        <p:nvPicPr>
          <p:cNvPr id="48132" name="Picture 4" descr="http://flora.dobro-est.com/images/flora/enciklopedia_rasteniy/sadovye_rasteniya/lavr/cinnamomum_camphor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555467" cy="26220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0152" y="33569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Камфорний лавр</a:t>
            </a:r>
            <a:endParaRPr lang="ru-RU" dirty="0"/>
          </a:p>
        </p:txBody>
      </p:sp>
      <p:sp>
        <p:nvSpPr>
          <p:cNvPr id="48134" name="AutoShape 6" descr="data:image/jpeg;base64,/9j/4AAQSkZJRgABAQAAAQABAAD/2wCEAAkGBxQTEhUUExQWFhUWGBobGRgXGCAcHBwfGx8bHSAYHhkbHSggHh0lHRwaJDEhJikrLy4uHB8zODMtNygtLysBCgoKDg0OGxAQGywkICQsLCwsLCwsLCwsLCwsLCwsLCwsLCwsLCwsLCwsLCwsLCwsLCwsLCwsLCwsLCwsLCwsLP/AABEIAMIBAwMBIgACEQEDEQH/xAAbAAACAwEBAQAAAAAAAAAAAAAEBQADBgIBB//EAEIQAAIBAgQEBAQDBQYGAQUAAAECEQMhAAQSMQUiQVETYXGBBjKRoSNCsRRSYsHwcoKSotHhBxUzQ8LxsiQ0g5PS/8QAGAEAAwEBAAAAAAAAAAAAAAAAAAECAwT/xAAlEQACAgICAgIBBQAAAAAAAAAAAQIRITESQQMiUWETMjNxgaH/2gAMAwEAAhEDEQA/AM/l6Ck6geu/6gj+WKquXaizaPzA6DMQSOhFxv8Abzx2KyieV1BAK3jmC3EqLjV1tI7EyD8tW8ZZYKqg6VIJJDbkElRFtPvqtEYzSxkisZFmRp09ajTpaRAYmLNYCBpMg3Jj5bdi04hUTUfEvCt1O8QDa9pn2vacSjlwxA/ODP8AuPcYmey9QEVKY5hNpNxBEWOxB/TD/grjSpCNs14TK+jw76kIt6AFugjz/TGrf4lY06js4qalWmfxDqAKq0kdRqHNFzzCd8KOH1qbuFWi7KhDMjGaigRqKwApSNX5ZnTcY3PAshkWos4L1AC58NoFWyzpERIhSbm2rFePxRaeTDikxZk80cxTDmmjs8jxD/22BMRI0kMD8s7yQJBwryaAQqknUYKhehi4nmva0bT640vCqFWorU8uwWkUHiBQfDgmDOqSajKGEDTsL9cA8Q4SBpZlZWlZqfOrFdRUKwAESp68vn1mXiapNDSEvFswBUHXt0I8/X+eLi6PRrBqYJCBlYTqUrAIg8u1zYbkgyBinIUxWqVvlGlSeY2hbm3Xt0AkEkY7ytY09UaxKEiVsQZAN7QRIwuEo+70XKuQGmRBp06lQA0yYH4i6wWJA1ItwCQR/ViKPB1Qh6LbG4Itbv1HXHDUgWLqBqYNIYCDIi4PUG9u3bAlLXN28K/zzy80sSSDI3F2J3ibXqLBrBp+KfEyVqHgeCKbUZjS2pY2IBIsZKmL7HAOTqKqkgaYEX+rH31ffA3yIgDK61SRKRFpI1Anuqn6Y7ShyLvcEk3/AHmH/jheSTsuKO6PFNGliCx1E2OmLA3F2I5fI9uuPRxWrDqdLmtURo0AhdO0MQdMmIUyWAN7EFZxnUEbRYSoJgGCRIJB73jrI6xgOnTqNTYrzMChZXKyJka5BUxIH9nvynGak02Z+Ru6NTwTiVCnUcslJ6R0BoUkhb8x5ZNwJgbkEk9db8Q8S10lVFP4g/DhWtTOkEhVKkGLTMiY6nHyKlm9JLXUfKyqeWCzM4kWUatgF/7hPTGi+GOL6KNRKmtlYMVC/MY/IGhiBAFlluURHXSL6bwQN+McNEU1ojxalEa2ZABdy7B2ZgdQnVI0iCTcWAzPDc2tGtqq0TUU8xUGxVlkyFgcy7gyCCd8ajL8MzeXdq1MlKEeHJKnWATpVEElZAUwwYsWIkE3znxHxRa1SZBhQAqro5lO+kCLSLnSbntfbyQiocu/olllHIJWBHitRR6gKk3OioVtJk7Qxk/lvNjhzS4HlaWXUVKop1Nek6fxCYWNVllT2OwJi+Mw9YtQUvUgIwCgTqjmJYXMGYUxc28zhrw/gFbMU2r1HalSkQWEBgZuXcWJOmCbGZmYBI+SUlbQ4xrYHx/NePWGYFNaayAx1Ey8yWiSBuBAttMSMAnLajUIGrRLkdhqA1SfKN7c22HK8GFKk/4qQAuoMsEB4lxpqCR8typM26HCas40KXJUx5x2DAAeQ9xGOaebLeVglHPtSJ8MahU3WD0JAEqQ1u4jcxthjwPiz0/EpjkcSsG8D2MyDEGZHeMK0ygXmZuRdSAi4J6ido0ySRO6/vDHdPLoK6AsCzxAVyApLARs0iC3RRebxdRly0TH7L89QVNb2ln1gQDAAawCACACw73wkpZGpUqVNKXA1ECLAQJ1Bo/NeN+0babjuRrUG0VFGogAwTDL8pdGtINxcXE4F4HRYKJF1Ylm6kMFAU+SwY/tYSi1L2L/ABZPaPDioJ3Y7n+Q8sFGo40kgKFkmDsLmZOwGD3aZjZVJMAmwEkkAdAMI2zi5gsjKfB8NtNwOa0VWEiwII0zF5uQMVdtJGjqKGnw3m6WZzLUmV2p+Ex1LZi8gKFnYXNzEbyACcDfFtfLB6vg0g9eoJqeI4qCmsAGIaGYNEMZIOom2jBeSr8No+Ir89RXmjVagWc6QCqKJKQCoBLFVYFh3wjpBazmoqLSpwJRSSIAiW7m0nznHTCb8cMbM6csgOX4Tlyo11tLdRCf+VVTt5DHuK8xlw7FjaegG3YfTriY5vb5CpGo4hlmo1PCqpDA7D1IBHdTBgj7XwvrZVGJvpcRHQiDYyI2PbrjrLVUqVguZqGkWLEsVLMx6EwbSxie0Ha+CuA06VVzSqumhvmqXJpMAW0sDAAEHmiBYn5SMQnKwU32A6WpxI1hbgDrHmIP0i2C8vxwM34kKGYgBVJCg3EEksdyL3sN74s+JMnUytY0g6VtpgaQIA5NomCJIB9jIx6eGVHprUNMBSQCARqUkwBBAvPTe4kQRL5Vg0WQbOZOlUhkcahBXSbqRcQdwfPyxX8OUwuap+NJG8gBpIBYKVYQxY29SOu/T8OTUQVKlbENIM9oPriitw9h8rkeUk9cbQ8nF2glCzeP8ZOVd0oEJo5FkMFIXoIIiASBtZt+i6tx+rWpqXIAmqCiEaOQKBHMfzPqAuI0wbQEGQzz01qBkVmbUQ8kQxg6it1IkTACmTIIOKX4g2lVamqABgdABDazqJnfeBB2AF8LnLtijFp5GHCM3mcugqUIIfWWTTIIlgdVjaFP0PcY0NN0zjPmGDU6gp0xVSAVg31o86iCsCY2Fthg/wCFeOUhlqapUDNTpsrpEOglTOm5I0hjqBIJ6C4CCnmKhqtTryV1EBS06AQXHPADqToYNfr5RU1xwS37FfxDwumtQrQkQqmx+Vo5lVo2BI9NUYLyPw81eitWkyspVtUzYruth/6NrxOE2W4e9U1mV1BYKEK6mjnDAFdNp0qJMWYk7GZl+MPReqgZqdB6jMwE8qtMERcgAgHyHWBhQbS0O3VgWcyL02aNSkBgIMAi4IBFipuLWwTUzWsIbQAAI8i0nbuZ98NfiTKsg5nDsjAMbhdIoowMkgTciJkkr+9jMLm9f0MHtERHlsN+gxlNy5UNSd1Rospl1qLUXapYq2rZTpDQIMtqFK1t9xE4Dr16Su6sy61rz4ihmZ1EjUUNpHMdxE72wNTphwJvyxv3j/QjANTh7I+teaGuDvHaZkiMVFusCnC2XCmiuw0vVS+kMUQDYDlRSLKOkXAIjqRwqnX0rTDAIzBVAEmV5oDNJGogEgb2HliZHO6fEANR1rLpARVDwWZQmkC7m10BOkE2JIxfkeH1KjUwywupxUCkVLl3AL6aiyQRpgMpBEgEyDTaTbZKwtC/M5PW2ghakTeQw+XVA6QFja0ekYEzmQq0FV6i6UaSoUSjFZ5T0v72MXnGsyHDa9dTUCVNVMgIByErUc7CQVHMQCYOkfwkF3mOAPTpIcytWogqqrATVJUnzhlQNpkkk8vXfGfK0LJ8+RlKKRzQAQDInUrC8NNmvIIuAbC2NGvHadBKVLL1dKxzabstRI1NpP7zAQRK6e9gFnG8kFzDrTXQx1jSw8OZM8oKhRptJFtiJ+YiZ/InUp8QM7cunnk2F6YVCzkTpIaCCF9MS/I3hEyHHDiXoODmEAYBKlSo/wCQ/l0b2I3ueYgG+CeO/EWTq0vDVdJyrKqMAAtRCYNx3I1Qf1LDGVyNdVovSk6mqAwBJkDSIN1kkj/B9asxYKvhyxaSxJOsdhEWn3sCDfGqdJIuKa0OqQpaedyXOrSvQi/MZBG5Ftregw98KgqFUValR1ZaSqAVISaeskgCzKwLAcwDzvgPhXwZVrUqU1FAdWcACQEJsDN7gEj0wTTopQpppP4gJ9YiL+pn64cfRGijk44hkUNNRPOoQ+utASgnoptfCrK1G2gRoViZ2BExfrv9sTivFVXlsWiAJ+WBcselunWPcJ+L5o/h3OlgABJChlBXvEyCJO2MZztlWkX8c4wTQfLhB+JoYH5XAAJE2kqxi0gqQOswFlnZV1DVrUnlBENveZB2JkTivM5PWw0vyBfxJabiQSD2P2PUzjt82tOEpgOSInVImdyw3PkPtil0Y1yywrjvFK2acOyKjETpQWnTpLMTdmIm5JIDEdbrxUrqrUli8cwG0Hph5w3KNzFrkkHa5uP9MMf2FVY40cr2aKKRlKfBq5EglfKT77mZnExqwW/KBp6f164mDkgozoyjoASAdgD1gTyg9AQT0OwFoxWmdqLUJXcqtMAAQVBEKbc09TuQW742bcPBWJsfr3/lgLMcDWIJBWZHS8RPT/X+WMshKFjLhuXXMBHrVIYgn5jLMgUJrjnki0obx2WCNw/O6msKaswbTrIKNDGTDiNUbMxN1iec4U/8sqU9Qp1DpmdLXF7SRB6dunrgxM3SqZNqTVDTreIakVIRYVStql1Jv8pgna12wqbaXRDi0TiHCKniGm6hHUlnqMdIg8xbSLQZJ27xOFIQiqmqShA5li4Y6FYA9CWUe2w2xZUbMFQQ9Sq8Eaaq6jI1SFIclxJBiBeLCMaV/h2aNOutbXVrIpWkKQDTC6iCvNpGnSCbSYJvOHVu49Cz0Z7OZSpyVEaFYCQ0fN1F+0rseoxWrwSaoG6qCNjIY+xthh8RZsqiMSC7tLWiLCRJNuu1xqO8WCyR1pTuBNS+qTB1GBaTa3fFM3jK8MrY1KFQVqLEE2tv3H0IB9sOOHfEtIoP2hfxFkCRNJlLbBSSKWkEiwIK2wvzlPTWqobqryIMkDaDc36x54vqcOVwe0n+WLh5XHDFKC2izhPFk1haBNJfEpMAdM6LSJEWOo3vBUWF464xXp1dAAcVkUU/lGh1AOxB3BPXpjM8RynhESuoKQVIN16x5i/kRaDvgleLNpYsCZm4Nhv3BO5mPXvgyRVD74y4qcw3gofw6ZOoqbM4i/ooCgeYJwqp5XQrSOYhR9p/U4P4ZTpggSGUAM3nI2I6Gf5d8DZ+vrqmBGrUQP8AfsJGHP8A0tK2U8Xdct4QUkyilhBMlhMi28H0gDzk7h2ZWpY2P9dP6nCriOaL1WQCNOiXa8ACmggRIsW1C5JCREXbZSgjs5pjSUWJkkTJsVMkEQZveZgDfLTFeaZZUptQqCtSJDCVkXsdxfr2PkMZ1KlZajlSSa0kBuZtMluZTqBFx3PUeery7+JSBsZHt3xluJ0bkggHS1rSIIIbSbSSSLkAgH2uVURNBnw5xyqlUsS19ca4Mm2rUGbYcx9SPMC/inxHXzFUUa9Tw6RICsE5ChBEaVsZlT1vFumBmyIrRcK8LrbVYsUkLK0wIMbsVEaZJMkk5ugjvoopyrsRYeYAk3Lc5uYJjviIx+CFGxU2YLNqli8yCbzpsdp8xE/u4bUOFNVqeLWbmCyIESZHLboJ+2GFHgi0SwNypiT5Xxbmc8BYDadvIXH0H2xp6wyaqJ7meGU10wF5UQA+iL97Y8q5ZLdPP+vLCzinFqiA6Skg6SCDY36ix2Gx6jzjOVeMViGDQyuIUjlgm0r1IBHWes9ITmDkj6hT+Jlo0XCLcIg1dF0ggi3qY9cYjM55qrhKZClgTqYwBMxf8o1QNRBielsVcCrtVymbpASwCmSTJsw/0v5YV1AG8NVJaFEgWiAevWZBtP2xnKTcqY28Ki98oEzPguzTKKAsMYZlMNpJ03diRvN4E46zgUKjORqCrYDuahG1iYb/AF7mvh2SqeLTZRpCsp/Qm/2w7fgw5F30qv133v3xVK7QRgJsrlzWkFdK9ATcnf6DfDbhXBFXmI2i59v98F06lNKmkEF3nSCyiZ6SxAG25MY5yOfPi0zmKNRaFXl1BgrLMDUSbAgMGi6kFebcY0Sb0DaQRmeK06RWmLu5AHva/Qbi57Ys4Xkv2hxqdYBn8QQohVaJ6HVYTchiRIIwr4quWerFBKhpjUzbAt82hhT5iAiMTrbmbVsPmH074Oo0wG00npqiokMwNN2AHNP5mm09I6GwOGcszbbFtH4XUKJ8IHeIR4m8a3Gpt9/oAIGJh8/FqCHTUFMONw7Lq99TTtiYrjAzx8nyrhOTrQGoM1aQSUWSRDXMGejL8pNot1w0p5ioseLSgkalAILEEwCF3JMkwJMAnC7hn/0OY1MXKapISNwYDXZZGxO/yrY4Nz3xNlczmqhs66W0saVQlbcrmkp5gptI0kTPljJ+No0TaD6ecRgShUzYjzHQ9j5YAzWRkTF9x9R9P9xhhwx8vrrNmKpQBR4JkMFJ1CFDclRZY6SwmI74ZUOAuUqVKVZa6osrpU6m0/lsYLtEwABJAGCvg0UkzCVcq6kwXIO4BInT+XfqBGF9TPvS1NTLrqIEm45TOnSbaSCvup36bOpR1ANcKwswmD2M2I98Lc5w4aSWv/t/qcQq0VxVCjOKlQIr1IkAgLdb3YCD80sBG1gCQAYbfsIyyUkcCAyECrcnWAYIWYOo2vZgOmF2b4JaVsLGPbePqMDlaiUxSA0rqBDrdhB6dCLCPTrjeMopaJrJoeN5uoM2aKoGlqZ2jUNd1kAtaXuLgObG0e5/LlagKEhCVgGDMsALi27BbW5ThTxbj1T9qZ6SIQ6aQtZJBlkJFrhSB0INje+G+YzRdyPyqKUGZBIqIT7gmTHf6zOnFDjhsEr0g4amxBJuD1giQfoRjM1VNMMpMMpG3b+eHD0SWo1FYBlQAidwI372qAD+eDamVVler1HhhZG+okH6cuJi80N0cGn4NJZN2VSZ/wBvL9cdVkWpn6P7OPw/CDAAyIVQzT5iHU+YxXxLmbMLNqSU/q0sT9Av3wu+EagFdCpI1IhF+jokj31H64q/kaL8/lmWpWqU2PyUzUMboWTUAIu0le1jexw14JT1I7MSPEqQWIO2mNU3JuZBv2wlNVkc1PEVYgC5DG5WLA/LAM7WHW2GuW45+AKyAjTUVCCIkKpIkDe8X3bT9Ipozr2DGADFAZFgCbauVTrAAFmmR5RvvgTh/A3zlXQiroJ5mJ+RQTLNFxfYbncdThdQzRYPBQjUzDw00CJZBaTH/TJ3PzbnfGg+HarLTzGhijOtJhFpVWOoE9JDdI2jGlXhhWMiHMcNHiMlMsKanSC0am02JMAdQSBAidhh5SppllKkjlLC1xKkgx7g4DzFYaSqbrYnz/1iMU/EuSPgHwjLCmy3IA1bsZm0S20/L7iXKtFKIw49XqLQ8YsIY2EGTIEGegM4ztXOsiAtTYz4gJA2BUbAG0mInqL9sb2vQVabGo4SmjU6asVLQQkyB1MgCOhAOMLxXjOpg6Ulpo0wmkgMoMaxzGCbi1pXbec6bywm1oGfMalkaZEHYbfvNF5OqZPNMegGqZVWZGDQsEQo1E2Z5UAjdzEnqesGLFDPKogVTa9+szNgT02NidsOqPCxlvnUhhNtO3+/b2OKUc2Qo0T4cosTUBVU1ikgAUAWYCLbkrMnzPnijh3Dwqqy233897+2G9fMDwajqrAckEgi87A9774zmZeVtUcbCAoAWwPzTqknqAImPVXk0bSjYyzPEUowCpLMAVtAINpBNowRSq1q8imis/hpUljyIFkksZ2IgGYi/tlchw92OoVAoB6gEEm8Ebr6xt7jGj4b8TPRqk3So1NVaoiqW5bmQYJ1Nckkm+1runtmH5LsWcar0y70yj1qCK41qtMgVGKgvTZQG8PlAuTIBA0gWF4Vn6nis7kFahdfFdKhVdUEsoXmViABy80HpvjU8e4XkazB4zNE1BrqkrUqdVJ0q4sGUnQxhYG3Q57itWnoWkBVNJDJSpCEvpKzCs1pEm89JvONedCZ9I+ARl8xk1cUKKvRqBFraZ16QvOC0H5bXPQ+mEvxD8d1LKqxK6dViYk3EGASJGoEyCCCAboeF/EWlPDbxKY5oFGxJIhVZagYWJJBXSbm5wkfMEzpAI1FV1T107QBBlibRBNsZuV7EsoIzHxHW1Hl1X3O5n3x7hWuai2hDvdpJ+ogf1eTfExPAjivg3OVRqgFN4dtJNOFAaQL0yot5giLHzwiyHFSJoVj4ahjDAb6oUq5BjYQGNlBPSCOskKlMMEazKRcAnyuQbfyJ9QJmcxJ/EpwZHMNv5Hae+NMvDOjizUZ+quY5yWLJKQdJ5Z3UADS4kASb3iIjDz4O4gmXaqpLKWXl1/NqW0CJXoYHftOPm+TqsrzQqmmfIxJIi4Njudwd8EZvNV6LjxpqbOpsshuthEkSLgwR5RiODTtE8KyfRszxD9nzaKulqLFnK9aZaQV3ACkktBmAWFgJF/xFwtQQ1NOVhshA78xSB3XmFiJsN8fNM/8WVazy8iBA0mSN4A1Wi5ET16xhtkPi7xKKUqhaU5UCDncRuxJiALQJtO4PI2pUVkb5qi4W0EFbtERFyCDcEW8sBvQHQbQe9+u3rgh+J1qENQqCnquGYKxMRI0mQJ1+u57AKq+cqeIrBtRbSXvuIYkyOoAEemBwqvkuNvYRmcgDCkAkj3v/RwBllamxYkVKRlGWSJ3vIMhpWQw697zoaeUJkgw0ggm9u3oROM/kqAq6yHIIsVJsSphjtvrgmOjWjDQwSqjqFCQApDeZiLG+xAiB0wdkM6wCo9hYaoNuxMSTft9ML3FXxRTBEmroIMco06j2kgB47xgrMK6ACqhBKBoG4DKGFuh0kGN7xhq9ioIy+XIqZusYNKoEGoMCNSBlMwZAukE2M2nCfgNQLmqf7opKSR2CqP1A+owZSr0yGg3YAHodwekdtu3tiqnw8iWQy0N9NzftAB9hgdMa2VZ/wAEIpqajUY1Cqqs6oYyLHeWHTucdZbnyDkDSTWWRewWe83InfucL+NgMirLBkaoRaI1FWtHYje3TbHfCXjI1hMEsI6zpU/SThdBXsW8JqqrEC4dT120nb7nGj4W5CqCY8QqoHZRtP1nGCy1Q+JSAndyfSCP5/XGvo55taMElEgwetiLx0OLokN4EDa0szs1/JmM+yj7YtOQaqKYVhoJDw0iR4iqQDe5W47x54N+F6HhUK9SoIqGhUeiI3FRWBbUZJ5tIAmBJgYrqqaTU0sBTcIARNg6gnyhVYX7HfETVFInG8w9WiaRcoBnKjBgJIVRUAAA6koI23mRjO0eHpT/AOp6/p/IYa8SzhRZ3nMsPb8U37dPrjrP5PmRmaFGoVJGxhWH0v64mL9RtZATWQAQPToMP+E5xq2apnMc4CzdCwYwAo0qLwSlh5b4yHEDorUQHcKGnSyaNtESgJO+q7HqdhjW1cv4eTplyoLlijQWhEFEKI3+aR5b3jDV9ibxgaZF6uaWrRpkU0R4phiQwcQzTC6QpYWBE9IEGMDV0+KEh2ARRIWDqGoAEAnUT8tj2IFowRwvjr6qrGsxenTA5eUgLBlSBEyWud5HnNZzWpGUsxLVGZTIN2EyQfMbxMNuIGolPBlTcRbnKOaZW00XVCvRWA5YkTGqefrc6rEzB9XOGgUqNT1BkQmWID2UTaIUwo84O4Ihlw+pXTS6tAkErCwACDAEW777474pTeuAXVNQ0yWGomwJALSRBmwiZvMk4FJk/jsUJ8UZo1ab670+SmFAGgDaBcQLH2HSMXZ3ibMviDSqtOtA0wRyhoa4EGPzSNW04NyfDaPht4lOqKmylGAF7cwaflPRQJBN5AOJw6h+zO1TQhNMgQ12JgjWjhTpAkMQTfzGBRsF4y/4T4H+1O1bMPopUwrOTyu+r90QbE6iWHcR/D2MlTr1KuhD4fhuafNABswv+YCGXzMemD8rw8hKms6/HId+gLSTqtv12gc2PMqJbwwYtFrxftfqdvM4q4o0jBFFHhJKiEm3Rbe0DExUaWRNzVRiepeSceYOX2GDY/F3CcpS8PwpRmMQCWBmDqGrcCYsfzL5xk6nDiWcLpaCRcgbdbmBseu0HYzjanJJmqCeFVIYoskJqCsIIpmbreJIjlTzvnstxXmrqtNjUqKi0wpupQMjydJEkCWMCZNrYHF7JuRl8zkCI1oVnbUpE+nTFGYpNFmJG2kmwB7TtucfUX4CwKmoVq03VnKomnSvKdXMRIJ7xJuBY4V5/wCE5qKApp02klxLwscp0Ksk9Dts225PYdnzqglIkipKECxFwfM+WKc9lgjKZLJIIKmJEzZrwfPGq4z8LugLmGQkgVE2MHTzKbrPY4y+Yo6TpsDvHRv9D/rhpjDMzV5qajmpzTZTJ1LYz8xN9pnqJ2xruG5nJftNV6hiiKRKCpYlzNgOjHn29sZOnUBgWW3XsRET/XTHnEAQsj+GO0G36TgZaRueFV9dP+JCEb2VWB9wwxn0OhwOgzNUEfw1Aj/qcG/DGYE107Gk3+Kmo/kMLfiappRnBupDe5FRV/8AinsMNIT2clB+2IrfIHR2nsiZpj7Qv3wfnM61aoz1hD6KIef3xTCPP94H6DC/iu6uD/1KTiexdTSj6VWA9cU0qxPhhmlqgLMT5W/r0w8aAroqLCLeMqkxMDQb+xcfbAreLQzNZVaaa01N+gqgiP19MHBCBS/tLPr+ID9gn0wTUyM+JUmzUNLA7WqMQ3qsEej4Tyhw2J+IgRcamH8//WAvDAytR1OoJUT0BOoR63np0w4z1PWSvVqMA9jL39bL9u+M9w2uBkayuDJdHsb/ADMhEG35RiaDsJ+HstJLt0gD0Ylv/EY12TQNSVhsdJbyBiI89/ocZP4XeaZk3JJ+mlR/PDnJkrQQmxCAkdi3+mLsgbf83qeFUUMIoUglOOzMIJPWDAHphnnailmL7itm2cfwJUrC31T2xm+DJqy9bX8zGgp8izaSPUH9Mbb4j4cGYsOVjQrKw7E1klj5ksT6AYzejRGLzjCxZdSiuQQL83hgHYjZid/W+HvCC9Y8Qe58JkrL5aajlv8AKp+mFGZ4czJUKx/92zA9x+AZ/wA36Y0HwnmFRssxAHj13LRsdf4Wk9wC726GcEFgGY/inFRXpAhQNAdgQOa7JynsBqa3p2w/4lm1/Z0DKYSjBje9WoSe0zDQd9u+AeP5mjR0fsnItKl4QXXqa5YMG6B51yokCfUA3jWWXkIBKNaPIVlYk+lJ9vP0wcaElSMf8P0AFrAD/t79Sf8ATDrKBUEkTYxa8mNu8Wt74GoZTwg4EyUPrcwLe0+2IeP1atEU3+WlTgDTJlnIjU8sLGIDaY6CAMJ/YpSSWBgvELKqrJcqqg2JZjAEdPU4oHEwHAb/AKc8xVZYDuATBPuLj6iZrKVWZNNMrTcHTpB6kBtFwCAdIueom5u9rfDQrKukVCCegkQxstgTaDcD819hjNunRk5vIq4jmGWq406UUmJgtt8pjl1Dyta0gg4acGXTXp3koFDRcaqm6+chh7A494jk2daIJ5RVKoAoAAAUmAqhdUt2mKZmepXB8mDXCggN4zFvKQdPqdOgf3cdEFixptq2ZrivGXY1EQaUUsoAMW1wL9BEW7d8XfCVQgqT0Yb9ASRv/eOPq/Ev+HmWqBvDmnqM/vAdbA338+piLYxud4GMtmfCQs8afyqsnUtli3WJPWZxnwleQjyvJj2+FKg+ZqaHfSz0gRN7hmBBjoRj3H3Khms8VU/s1EyAb1ipEiY0hGiNtztjzGn40RxMh8Q/tGX11HV6NVqkipTg0GU20uAI1CfmZSTe22Dv+G3DadWlVaqJq6lDKGIgASGIBuSdRxvKDklg3TyMGfM74yHhfsvFV0ctLMrzAbBrgQP7QH+I41WcGhrctw2lTUqiKAd7b+pNz74IKi2Ohj3EFCzi/Dqb06jFAW0MJFibbEjceuPkvxf8ImlUID6o0Fbc5lWJaAI0jTU9ABO+Pq3F87pWpBHIh1XsJjfz3wo+JXhqjs2lAlNWUmNWr9pp6ZjYlgZkWHsXwsD4q9MB1DbyBIHaB7XxfmXlwNp8KJ8i89rSZ/8AWOkcM7nfSf1Ag/rgPUTpJGy9enl6zFvP6ZmiNB8OhRVrMCSStJCptEgX3uOVADa7kdL88bypqU8wFvyIw9vEsO/L+uOvhOmjVsyW2U0DIvZWUn7L9zgniFZlpGoLSk+fSBPbDbohiVGnLUX3HiKPaVI+hAGKHTU6zsqqtv45/kMH1aIpZSoog/jwvfQ+kBfKC0j+yD1wBSqA1jf8oHlYof8AUe+BCGLEh01ECalKfIliCT2Gq/oMF8TyfhCiuoHx8vaP4yjAeoCEH1wg4s4aq9zc0B7ByP5k4dcTqnw8t1KVAR5Ssx5iAPfEjjsz+YqsKtMDf8Vf8IeP1GF1YBcvmz5lR6ePqP8Alvg7MpBVhdg6x2hjSnp2wJmjyVB0ZkJ/vyh+5OAOxh8LpY0QPnUAHuyMq/dtf0xdRr/LqBCuoCk2kDcyegvfAPCKp2FitIVJmDzszzPnI+uGrVWzFWjT1kjL5OFEC3yLpXT2Zxczthkl2Qq6csWb5quZog+urUfpOPqPxTFWj4iwC9Gott5IRoPoZ+uPk+YcmjQWInOUyfqD/LG3pcXY0qiNBCrKb2JGmB5FlP8ARwPRSAeGFYr6zyitWeR2L5fp5LpwFxxv2amgZShptlqpU7qKlY6h6gADrj2jUanTzFU6SrZl1UeStQDkjtNMj0ntj341zC1qbO66lq0csD5nmBE+TVAR5xiUsFMyXxBauyD81eo0G27F49y+NTmGLIU1f9uoVMX1WM+llA9cZv4upnx6DqbvpM+Yhf8Axw8z2ZASnpOwZZ6wxFTp2mPbFAhvxBR+y5ZklmKOzAA8vOI222OC8l8PLVrGkGpkrSMckHVvpIsfz2m3L6jGh+BmR8pq081N2DQok31Lv21YfqEXNInLOhm+WIkgTPXZrdsNxvJk0ZXhHw9Vy7AtT1woDoRI5rfh1JJBEm3UknrjU0ODoU/DL0pIPnbqQ3Ux128sOSJGIF88JQ+RcUfHs9QC1AquXId3cC5WdLHVAt8kHtJGE3wvXNVw4F3anY9dYEj0E474rnj+1VxTga/HLMNoZ2VV7QdIJPl6494Aw0QqjUH1KewQMIj/APHHv541egZ9tRWU3aVA9+kX67fU4y/xGtP9qoVXm6wATFhJ23B1FTh7Uzul0QqGSopIIvtH13GPnvx/nC2ZCksaemmyC6gm5b0lT27Wtidji80fUgkgGeg2NsTHOUYlAdun0tPvE++JhjsD4fwvw9XO7TA5nLWExv174QfGdPwTla/zGnUEnq2x6ehw4qcXmdJ6flvH1X9cK+I5VMyoWsWqAEkANEE23pgfQzhLy+1mXOOkaTN5rSgZRMxAvefbFzObWEdb7fa+M+ujw0pFnhI0hmj5flloBt0nfHZzIUsxLcxBJFSdrRYwBA2GDlEf5EAfEXBalUsyVgFqEQvQi0kANeAJgdsC+EjZ+nSZjWKUT4hPykg1NMjpGpxJJ3XscNM7VpVaRViCs6vmUmT636xHYxthDwTOqcyGYgLUZ0BiCfwxrB6wKinST+8f3ji1O8FwaeUfM6zzWrQNAYSoJFlepUj5exWNp26nCg5ghoItef8AT6EH2GGmcoac9m1WF8MkwbT4S3j1K6gPPCWqbm0SBbsTEfYfrjJmsTVfCqkVa8CRoiO5AY4YVU15ZgdiGUfY3xzwaiUybVhd/EkR1Lnwwp8gNTT6dMMBTBUqCCCzix84/wBsEkTIzpIejXIk6K6fVWCD2Ig4z/Cq0w8m7VJ/xqR9v0w84HSL084otLI3vMgeuqMZThzDwgB0YGP7xGCJI8zTfiCdyl4/hOqcaniGWpvl8nXRgDVNBmp/ul6arA6wCrE+o2xjOJ1/lJ6a1+otPuR7n66rI1QuXpI1M60SiVYGwgQEIi5JK/QYXQ0ZzMcukjZFa3fSFKn1j9MLOIEqdPmv2b9ASPri6pWuwMiyAA9JAS3urT64G4iYqXIgj3g/7/pgSAL4ZnQVokiX8JEPSQhZFHsoUe2HHw5xj9nzFdgJRaBbSYuZUJ6/M1us+hGf4Wy6aOraW6bTqMfUIB6jDHi1JKDKdQY1bso/KgOkJf8ANJn/AA9sAg3ilWMllnUk6q9GZFw+gM393XMeWNSxu82ANMDvAZ5JJ87R5YQV8sHyFFTHIUYttGpxJI/sMfS2D+IVSadWZGnQ8jslQFh9AxM9PTDeh9g3FkZaIpz87ZiqT0AZnKkD0K49z2cBo0oFtIaN+YMTH2+x7XszmYWpTmDqGXuPMIxI84en/mwr4kZooqGTpqBZ6srsJ8hGr64Qy7j6h8vl2O6FII3IgFvWzIZ/3wC+fAFNY/OYjciAD9yBHpjvilYeHo3UQPUadJPlaD2wi4fTZ6wBN9LEdZKqW/8AH74Cj6v/AMNM89KuaegulYBrEEwzQG0idtV5jlDG9sfT6uQBqLUECAQQBE9rjtJ+2Pi3wjxnwswKigakK0yIiU0aT5SANU7wDj6Sfi8ASQB5wY+uLbMnKno1k4U/EruuVrtTY6tB0x0tcj2k3wqp/GSnoCe2Mz8e/FHiU0poQAZZtJBNoiew+b1jAmrJXkTdZMIXAosomXU7dJJ6+n8vPDLhR8MhwbQxjyatEdtpPtjoZZGrcqhFqCmqoDIAI0kSdzLKAfLzwHmdXhrFtCUtV/3uc/dP8x74ZR904KdWXokH/trfziD98Acf+GlzOgtpBBMtEkjt9Z6jfCb4R48io6aeVSDPm0yI6CwO0Xwx+IvjBctSV1TxSzadIbTFiZkjy2w0n0SvJG6OcxwjOajorIV6SBMdvlOJhEP+KBO2Wt51RP6YmNeU/r/Bev2Yqhn2Xn8WiovylmIuIiFU7iLNMxMm+LTxRSAV8N46jMLSBHSEOiSNoIP2wrrZT8I1PDYSSAGqAxF5UU9J+v3xP+e1lQQqAGFJJ+gLVJAg3JvffGVHR/I/y9YusmpTF4ZTm6jEeopqwAsLX2GKPw1aDmcuSTIg1iBvbW7jYzaJHpbGcOaciXzdAncr8w72NOmyz3GLFr0GV2d8uZFlRNLDtzNRBmewtvgaHg0HBXp+LHjI8A3Spy2ErzMBB8yR7zZjl8/4ORqV6i+GXICav+5UL1GcqdjCqo6CAdgDj5tQZ50rUIG8BmgfQRO1/THfE1rBR4lXWrRANXV0/dLEiMIV4GedzPjVjWp03DJlzSrMF1J4izTUlptqQrvJkAXFwjqrsw62PsWAP0J+mKaGYIadXy3id9uUXjeMUUcwdLSYvO9vptu1vfESu7COz6Jkak5CLnw9bkd2CHSvu1rnp54u4BVF9JLjxWjoTHS/cgm8WIwgyfEm/YkXVC63G+8MGE+Y1n6DDX4SzYWmrt+WoLEX5qdMgfUsZwSZMgPh7GmudcH5MzS+i1QbfTCjiuSNHMOnRqupf7LsXj7xPlg6n8uaE2qGr7llVh/mRh74C+Ms8TmksLKht/eP88NMmgLPDxTTU211VUx0BCk/QX9vXGppZtvErmITxAgPbQygD6Ff6GM1wkgOHZC4RXhRYsxRlUCxvLMZj8uNHxp/DSoIEhix9TUn/S/8MYGCEXxLTUV5U/PpePIO+o+QZhPlfCniVWXpja8/QEz9zGDOOqHpLVkCHAA6lWRT9mUx6nvhE9aQbidMAnp0P1FsIBhl7aUFioU7X5paCfLV9vpaympXFMyNTwfclm94H1xRSHIjRvctMiJ0j0+Q/bBnB3WpnkNRiENUAkWI1ErqB8gZ9sKsi7NVw6suZyr6jALSYkAKlRH0WuBpqhRbYCcMjl2ZqzFPwqw8FRvJRawfruWIPSNQHQ4yXCMq9JWpuNJDMyhrAqRTCuJ2B0SPIb4e5HPMxp0y2kePUdZH5EU1HMdNQJHny4oZRlXmgtUyoeiFP9rxXU281IMYCzbMKdIdRTqPPUB2eCf8h/vHHdDNK1NEE6XrMyidwsHba7oBfYjywP8AELEVabAyppkexL2PYFGH+HywigTjL2VRfUqsb9bj2BANvLA3DKeo1SYDKFsQZ+ZdRA3BAkfXEz1ZlcEBraBtNkLMJG03ntgLMUlDR4jncszJBLE3HzEnpzHczbbAijRUq7K9UANIY8ovq1oqxsesAd7Dtjpc9X1PoRiFJE6SR1gmO46+eKMnQp1abP44WoWGpKxVZIghg7OJEqs2tfCzPUmPKKpcMdWgNqCz2hiuwjvAAxRNGoyqV6h0a6VM2jXWFPV7VCD9r+mLeLoaSFGhqigy0gi6yFBUkFQQeYbnVjJvk1CqVFUT3Aj2bvPkLW88a/8A5C2YytP9ny+aaCs1CKellVQukAVdQ/MdUESTYbAChx8QZD/6kIsL4T5dVk2ASrTOox3W/wBPbOZqrqFVd5RXEdhUC+g5RPti7Ptm1d6j06iF2AZndGJiLQpmJC77ARPddnWq0nL1Bqd1vFRXBBablGNz19dsUKhzRdNTM7hFYK3M1jKJJFrQWiDYwbgwMLuM10FP8OpqcMOXSwEXuCQJG3TrgA5q6aAQPDRLlTdV0ltLdxv30j0x0/EK8aJ5ASdOim0TuR1HoCAcF9CSA14kRY4mHC5bOwNOXquIEMKVS/0t9MTBSEAjjCBCoObIPQZoIv8Ag8Fhv2jFIzgQgqqG0tqvM92R5nysRgmkcqaYBrOrdYQmDa4IiRFrnzwuzK0ZbwzUI/LqVZ850sRh2W7GmXqmvzeJk6TATqrM5JkmFAcVDI7bQe8xaeEZzSSlM1ka5bL0da+ukU1/l1xngmH/AAnhVNyBUevSJG/gSoPS/ignpeFGGADQySzOZXNKOyUwvvqqN/44LA4cCJXPPtOqpSA+oQn9MF5ujQpkGnSzFZabHxGdBoIH5oV2H1MYrr/ElBhAyGVUbBlTmA7nUSGPkRfABUwyTKRRy1TXuAalSoT/AAlVpqo9dRG15xbRq+HVIOTy1NAByZjLB2UfKSdqjEtMSRMjCPNVlZgVAAP5V+YbCCQiiTvyiBOPM1BAiiUKjm+Y79TO1zvbcYkLGnxDmVLKKa0kQBiFoiF5iLgTadM+RMdBPvBqlQ03psQoB1EdLAuxPfSiIvkSB3wqemPlApfKeaJmek3M+WO8rULNEM5CkBVUNH90ggCZJt37ziXGwsK4ajMHH8DMewDMiyx6fu+uBuKuGFOqQS0aWPWBzA79NRH93ttZlMlmHDBCwRjz30ra95hbWtPbFxy40lGp05QlWcOUJuDJLSkewiN8LiAmy2adLoWETBi46/W09YgbYYpmg6g+LUNZmg0VQlSlpVmMsGN/lRh6E4N4XwUNUhCzsBJWnovP5fEaoF/vLP8ALBWez6D8CnQqCJBDuHaeoAUQf1xVDoUUMnVclUpizCZOkEhQApFUg2iLIDMyYgASpTqI8PT8NiRZ6ce4DCfPDqpmqenw6lN0JI5mDW2E6NXQfXHVZMtTpNoqu5awFOKai35leXI9I9cHECUuOVKVKpQltDElwpKEk76+RtUzfsYg49z/ABOi60/Dy5R00qWepqDAC5hrrJvNwL+yZGVdJW56gqIBta5Mjztg2rxt3QI1KgY/MKKKwiPzKokWFjvGFQcgimtM6XfxFtDcyMuobHSw1aT2ZrRY4FqZpVcil8hn5yWgsIYSIIBEAcxPKJJxT4js2lQSSeVUvBN4VVEeUAd8FnhlZ6qivqpnTq1VpHLeCdfSbYKB5OEroXTUSAototHUWMCAf577Y1FbLcOqUQKIqVH8NfEOisSrKsGYIRQBERIF95xmuI8FCR4VQV5mTTUkL5atifTHBzJCKralIETE26ASZUAfrgoNHoy1Mm9VF5YGqoxFrAGKM9r4O4dwrKGkWzNWtTbVy1FpM9PYW1jYgyDYx7RhIwGwi030wfe04KydifDKrNi06QesSxjtgoA2tkKOslczlaiD5Q6ujECY1DwkaT5T6nAVXK0oaXQC5XR4kE+QZIiLXZSI646qUWEFmBUzGhwZBsdjcQCPtifsyqRDG9xoNx64H9AU5TMqsq1Km0xEhh7wGAkzN/KCMWU8iNBqjUEmCQEgnyU1NbDzggdcc1aA1LHMNzuCfIkiJPcTi1yZDKhpBbSvX1br0wxAwcRpk6ZmOkxGrr+hwyo8KRo0ZmgzHddVSlb+3WpIn1PXC1KdwZ27ifsRB98W023kxb8sAfa2GILHCqobSuhzI5UrU6k735XM/wC+JmKFWSppEmSOVSdv3QOntgKQbdPP/bBiZpAioqeG2zOH3B/hIEf4unngApp1EAgq8js4H20GMTHnKbhWj+1P30jEwxC6uaZgU3q1G/ipBfoRUYnp2++LqvDq9NNb0nVT1caZ9NUT7YARxPICI7mT9QBhrWzM6fFr1XiOVZBA8i1tj264dAdcF4otGqtSrQXMAD5KrGPXqPYgjGqT/ipmk5aNLLUac2RaZt/mAPeYGMNVdD8ob1ZpP2AwXkFoFSHWqX6EVqdNPcvTMfXDC2H8b+Lc5m10V6zun7gAVfcKAG73nC2opL6YUtAFtIUn1WFJvv5Xvt6chALF6cCeUVFLewBv6xGB6wW8TH8W/pIwAXUc3oZWCpK7alDCe5BEH74JTM+JU116jXPMKa87DsBAQdhe3bFAKnTyadtTKzEkddyRPtg6h4Csp8CrUW9neCTawKrEDtF53wqGjUcPzXC6CgvkM0zgXaqVPlOgkIR/c++EnxHnFlVoMTSG16Zv2Bp0UYRtct6nFfxEKh0a8oMspPKvhFCdt3KgN/LC2trBC1C0DYFtX+Hp/wCsA7O6XEag0B+ZU/KAKZM2guihzMbknD3OfFaMgK5QNVXapXrVKgTayJaP8R98K+IcPQqHoVGKNaKrUw+ob8quZAtuBEjHWfoZcoGUqlT81MOz/dgR5/McJP6DKDaHxNnhApFEL9RRpgn++6SfqdjhPxChWpvL6lqGSXlgzT7gR6D3OBi1oHX+vPFlShCg3B7GBPoJk4dCsJyC0XADLXLsd10tP1AIk+treeNOf+HFTSGGZyrbcpdqbEf/AKmIbyg4xtOqgBlFeerFhH+FgD7zh3kfi7OIvhjMvojTDXAG0CVJHtgoaaCq2WSiuqpk10AwDUZgdV5UA0l1XvdSD0thPns+lZ9S0qdJR8tKmQBPcgyzT6RawF8Htxs1KtIZgU6lCm4YoiKgP0STvex640nxN8T5fw1TIt4SwQyLTEX/AIpDAb9MFDwzI/t4v4tOmX2BYMrLbcaCknaAxI8sA0yGaW57ECTBmIBvMxYx1x1XzGp9Rh7GQ09e5BU29cd5DLIWHiVRTXeYLE3iISYPkYwqFZ0lak0LUL7HmC6tN5hU8RVI3M29Md5/JZcD8DMeKN+am1NgY2IY6IsLqSZO3dtxvjiVKC0A1VtBnXVNvKEV9I6i6zHnhBREGZYditj1/r64KBsHoBZ5gxH8JAP3U/pg5MrSJPh6mUROsIkC+0vzX3IHtj1qi84K+IWHzNOoEdRf6zjylXY/hqinVYiPrubHz3wUSM8pxTLlGX9mTWbKweBP8Qq6p9QRg6tq8EKlP8M2cJrPnLVdWnc7mYwoFSgpAqpXUixRShH9pS6kr0sQfXAOqnzaVYGbTBt0vbm9r+WHRVmoy3wdmK+kJlzRk/M5bTt+8Sd7dI2wbmOBZXJqo4hRrVGk81CsrIPJhyMpvsfqcIstnalGnqQB7DUK1E2H9pmMie0YZZ3LJXo+IlDKq53NLMMSBG7U3kL7NgoMB/E8rwSqqihmP2ZzuWp1n26RqAB874xfE8j4LlFq0qq7h6bWI2uN1aBdf1w/o8Orqk5almqtM2qKrhka200CWG/W+EmecT4ZyxpOD3Ib+yVZZ7b4KEwNMqxuoBH9oD9SJ67YqcKBeQY9p8r4Lo8Lrka1XY7llkf3CdRHmBeMC5mvVB/E1SR+df8A+hb2w6JOlztRRC1aoA6K7gew1YmA2qX3jynbyxMMCinSkCHW/SSI9ZEffGn4XwbIaWatnXMActKkFM9QGrNzey4RpmwZAQux2LMSQPJQI/XEp0qjloQkqJbSpkAWJKgQPoMTaWxoLzqUy2qjo0qTYm9tiQ7ksT5CPLpi7McequAH8ExsP2aiB9kH6YAQMwtJWdun1xfTruiMgYhXjUO4uL/X0wwPaGTq1jKU2Y/wU7D2UQB6AYMp518tamQpIh9QpuSfdSVHlO+AEPQEgeR/lOIlM9fU/wBb4AHVPiKIdaZuqrOIcLSBjynUgPpGFdasZISo5U7kjRPflDHrNp+uOPDUdTPbaPqDgyiiW0q2oXk1B+mifvgGLXYnck+v9bYvytJHYhnFPaDEidr6TI7kwcMcxXRoAy5NRTdmd3+qzA+2POH5+kr6q1FDGyoum+/QgH3nAHYfnuAhaCFM9QqQG5S7KqklTCBwLHcm3yixwDR+HMxUTXToVKg6MsEEC1h8xt2xXxbPeOwYQIJC0wtgPbfbri6jxPN0mQh3SJ0qx0rHfS0CPPbCQYGdP4HzxXVUoFQBtFzb+BSe1jHX3zmZimzo1IEg9S4I8oLAD3H0wxz3xFm6rHxMxUsIOh4H+Vo9xhMQew9cOgdDbMfs6vIPjLERSTwwDvfxA5beNVjIawsStzCjUwUML/KzAsCO/KPpvjzK13ptqQ6W6GBae0ix8/XHLEsSzXLEknuSbn6zgoVlcY60iJm/aP5xjwrj3THUX7EEXnt0wCPQCB/X/vEXe/8AXlfEqCNiD5jb6448/wCremABhw3PVaTaqYgixOkMPQhgRt5Yccb+Lq2apinWSgQuzrTKuPRpMAiSQBHljOpmmUQrMoO4BPTvGO8rmSCDpVokw6hgfUHfDodnVGromQDPWJGD+CcLbMEimaKRM66miQRsNRi9xYRgbiXFWrABkpJHRKYT/wCIn64HekJ5XVp6BTb6r+mCgDc8zUSyI6FZEjkqCf7agj9MA03G5JF/yqPsBAH6Y6DRuRI2MfzP9Wx7mM09UjUSY2/9DBQmzzx+YGzAbTY/5TM379MMKXEKRpsr5fW02cMoK9fn8PXvJuxwqjocMKPBa7J4i0iy9xB+wM4YWEcN4o4001rjLqSAWGsGAZhisyL/ALsY12U+H8pWUr+2owG/h5Zn87tFj+uPntNQTFx7E/pgynxavTTww7BAZiI33vExvaYwUCfyNfibgeWoiKFapV7lUVk36kVZU+UfTC2j8QotM0/2TLMRtUKv4g89Rqm++2BzxG40F0vzRUMH2gRfGlpfFGXKaczSJeOVlVKwIHcVahg+n2wUHeDMs9dr+KgnpqXExXmc2hYlaNOJtFMi3prMemJgD+zT/EuWRMipRFUu/NpUDVzAXje3fGKWqyGpoJW7fKY2Ntu2JiYx8v6Way/UcZViSCbkmTPfvg/MiNMef88TExojMqIsf664jWFu+PMTDEE5tiRTkm9NSfMyRPrGNTwlQMmSBBIaSNzt1x5iYTLgZY1mAgMQDuJ3ud8Uvv8A13xMTDEy3hubqU69Hw3dNTAHQxWRexg3GC/iLMM+YqF2ZiIALEmBExfpJP1OPMTGL/c/oOhYDjs48xMbMkh/r7Y6axt2H6DHmJgAO+H3IzdAgkHxaYsYsTBHuCR6HGj/AOKahalDSAurXqi0wRExviYmMJfuoaMQ+31/XFuo6RfsffviYmN2I8O4/rqcdkcv9eeJiYALG3UdIH64lJjqibSuJiYYHOYH6n+WCuC5upTqhqbujXEoxUx2kHExMMS2TimcqVajGrUeoZiXYsYjaSdsD183UZQGd2HYsSPocTExQ5bKNZFwSCOoxGqloLEk+Zn9cTExJJQ+2K6mJiYBHZYjYnYfpiYmJh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6" name="Picture 8" descr="http://bm.img.com.ua/img/prikol/images/large/2/0/183402_401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20688"/>
            <a:ext cx="3528392" cy="2646294"/>
          </a:xfrm>
          <a:prstGeom prst="rect">
            <a:avLst/>
          </a:prstGeom>
          <a:noFill/>
        </p:spPr>
      </p:pic>
      <p:pic>
        <p:nvPicPr>
          <p:cNvPr id="48138" name="Picture 10" descr="http://bigpicture.ru/wp-content/uploads/2012/01/5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284984"/>
            <a:ext cx="3552394" cy="26642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63688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Баньян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3058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Фауна</a:t>
            </a:r>
            <a:endParaRPr lang="ru-RU" dirty="0"/>
          </a:p>
        </p:txBody>
      </p:sp>
      <p:pic>
        <p:nvPicPr>
          <p:cNvPr id="49154" name="Picture 2" descr="http://i.sakh.name/b/6/2/625e19a0d4e84834666484c2cd8d5b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3168352" cy="2279528"/>
          </a:xfrm>
          <a:prstGeom prst="rect">
            <a:avLst/>
          </a:prstGeom>
          <a:noFill/>
        </p:spPr>
      </p:pic>
      <p:pic>
        <p:nvPicPr>
          <p:cNvPr id="49156" name="Picture 4" descr="http://image.tsn.ua/media/images2/original/Sep2009/09d3f0de4e_161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3144631" cy="2088232"/>
          </a:xfrm>
          <a:prstGeom prst="rect">
            <a:avLst/>
          </a:prstGeom>
          <a:noFill/>
        </p:spPr>
      </p:pic>
      <p:pic>
        <p:nvPicPr>
          <p:cNvPr id="49158" name="Picture 6" descr="http://ecoportal.su/images/news/53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922424"/>
            <a:ext cx="2304256" cy="1935576"/>
          </a:xfrm>
          <a:prstGeom prst="rect">
            <a:avLst/>
          </a:prstGeom>
          <a:noFill/>
        </p:spPr>
      </p:pic>
      <p:pic>
        <p:nvPicPr>
          <p:cNvPr id="49160" name="Picture 8" descr="http://ptici.info/foto_max/bek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764704"/>
            <a:ext cx="2770713" cy="18457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9912" y="27089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Бекас</a:t>
            </a:r>
            <a:endParaRPr lang="ru-RU" dirty="0"/>
          </a:p>
        </p:txBody>
      </p:sp>
      <p:pic>
        <p:nvPicPr>
          <p:cNvPr id="49162" name="Picture 10" descr="http://upload.wikimedia.org/wikipedia/commons/0/0e/070226_southern_royal_albatross_off_Kaikoura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501008"/>
            <a:ext cx="2840932" cy="20486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23928" y="58772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Альбатрос</a:t>
            </a:r>
            <a:endParaRPr lang="ru-RU" dirty="0"/>
          </a:p>
        </p:txBody>
      </p:sp>
      <p:pic>
        <p:nvPicPr>
          <p:cNvPr id="49164" name="Picture 12" descr="http://grandhotelpylypets.com/sites/default/files/%D0%9E%D0%BB%D0%B5%D0%BD%D1%8C%D1%8F%20%D1%84%D0%B5%D1%80%D0%BC%D0%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764704"/>
            <a:ext cx="2524125" cy="1905000"/>
          </a:xfrm>
          <a:prstGeom prst="rect">
            <a:avLst/>
          </a:prstGeom>
          <a:noFill/>
        </p:spPr>
      </p:pic>
      <p:pic>
        <p:nvPicPr>
          <p:cNvPr id="49166" name="Picture 14" descr="http://promenag-tour.ru/d/223359/d/696912001_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1434" y="2780928"/>
            <a:ext cx="2702566" cy="1724051"/>
          </a:xfrm>
          <a:prstGeom prst="rect">
            <a:avLst/>
          </a:prstGeom>
          <a:noFill/>
        </p:spPr>
      </p:pic>
      <p:pic>
        <p:nvPicPr>
          <p:cNvPr id="49168" name="Picture 16" descr="http://ecosalinon.com/wp-content/uploads/2012/08/%D0%A1%D0%B5%D0%B2%D0%B5%D1%80%D0%BD%D1%8B%D0%B9-%D0%BF%D1%8F%D1%82%D0%BD%D0%B8%D1%81%D1%82%D1%8B%D0%B9-%D0%BE%D0%BB%D0%B5%D0%BD%D1%8C-300x2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4509120"/>
            <a:ext cx="2857500" cy="19145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436096" y="64533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Японський плямистий олень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459432"/>
            <a:ext cx="4978896" cy="1154392"/>
          </a:xfrm>
        </p:spPr>
        <p:txBody>
          <a:bodyPr/>
          <a:lstStyle/>
          <a:p>
            <a:pPr algn="ctr"/>
            <a:r>
              <a:rPr lang="uk-UA" dirty="0" smtClean="0"/>
              <a:t>Японський макак</a:t>
            </a:r>
            <a:endParaRPr lang="ru-RU" dirty="0"/>
          </a:p>
        </p:txBody>
      </p:sp>
      <p:pic>
        <p:nvPicPr>
          <p:cNvPr id="50178" name="Picture 2" descr="http://japanimals.ru/wp-content/uploads/2011/03/japMaka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149080"/>
            <a:ext cx="3473053" cy="2160240"/>
          </a:xfrm>
          <a:prstGeom prst="rect">
            <a:avLst/>
          </a:prstGeom>
          <a:noFill/>
        </p:spPr>
      </p:pic>
      <p:pic>
        <p:nvPicPr>
          <p:cNvPr id="50180" name="Picture 4" descr="http://zateevo.ru/userfiles/image/Strani/Japan/Japan_makak/Japan_makak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497" y="1484784"/>
            <a:ext cx="3709503" cy="2448272"/>
          </a:xfrm>
          <a:prstGeom prst="rect">
            <a:avLst/>
          </a:prstGeom>
          <a:noFill/>
        </p:spPr>
      </p:pic>
      <p:pic>
        <p:nvPicPr>
          <p:cNvPr id="50182" name="Picture 6" descr="http://stat11.privet.ru/lr/082f136aa6c2cbde770a8863ed12e6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2304256" cy="3451264"/>
          </a:xfrm>
          <a:prstGeom prst="rect">
            <a:avLst/>
          </a:prstGeom>
          <a:noFill/>
        </p:spPr>
      </p:pic>
      <p:pic>
        <p:nvPicPr>
          <p:cNvPr id="50184" name="Picture 8" descr="http://funzoo.ru/uploads/posts/2010-12/1292521258_macacas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740" y="4258718"/>
            <a:ext cx="3122260" cy="2599282"/>
          </a:xfrm>
          <a:prstGeom prst="rect">
            <a:avLst/>
          </a:prstGeom>
          <a:noFill/>
        </p:spPr>
      </p:pic>
      <p:pic>
        <p:nvPicPr>
          <p:cNvPr id="50186" name="Picture 10" descr="http://animalpicture.ru/wp-content/uploads/2010/03/12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17802"/>
            <a:ext cx="2088232" cy="3140198"/>
          </a:xfrm>
          <a:prstGeom prst="rect">
            <a:avLst/>
          </a:prstGeom>
          <a:noFill/>
        </p:spPr>
      </p:pic>
      <p:pic>
        <p:nvPicPr>
          <p:cNvPr id="50188" name="Picture 12" descr="http://img-fotki.yandex.ru/get/9299/137106206.3e4/0_d9178_78627c75_or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980728"/>
            <a:ext cx="302197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143000"/>
          </a:xfrm>
        </p:spPr>
        <p:txBody>
          <a:bodyPr/>
          <a:lstStyle/>
          <a:p>
            <a:pPr algn="ctr"/>
            <a:r>
              <a:rPr lang="uk-UA" dirty="0" smtClean="0"/>
              <a:t>Господарство</a:t>
            </a:r>
            <a:endParaRPr lang="ru-RU" dirty="0"/>
          </a:p>
        </p:txBody>
      </p:sp>
      <p:pic>
        <p:nvPicPr>
          <p:cNvPr id="38914" name="Picture 2" descr="C:\Documents and Settings\admin\Рабочий стол\картинки\4515.image_midd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276" y="1340768"/>
            <a:ext cx="3065820" cy="6080373"/>
          </a:xfrm>
          <a:prstGeom prst="rect">
            <a:avLst/>
          </a:prstGeom>
          <a:noFill/>
        </p:spPr>
      </p:pic>
      <p:pic>
        <p:nvPicPr>
          <p:cNvPr id="38916" name="Picture 4" descr="Японія — одна з найрозвиненіших індустріально-аграрних країн світу. За розміром ВВП і обсягом промислового виробництва Японія займає 4-е місце серед країн світу після США, ЄС і КНР. Вона випереджає інші азіатські держави за рівнем розвитку промисловості, основні галузі якої: чорна та кольорова металургія, силове електричне обладнання, суднобудівна та автомобільна промисловість, електронне та електрокомунікаційне обладнання, приладобудування, нафтохімічна, харчова, текстильна та легка промисловість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28109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305800" cy="1143000"/>
          </a:xfrm>
        </p:spPr>
        <p:txBody>
          <a:bodyPr/>
          <a:lstStyle/>
          <a:p>
            <a:pPr algn="ctr"/>
            <a:r>
              <a:rPr lang="uk-UA" dirty="0" smtClean="0"/>
              <a:t>Транспорт</a:t>
            </a:r>
            <a:endParaRPr lang="ru-RU" dirty="0"/>
          </a:p>
        </p:txBody>
      </p:sp>
      <p:pic>
        <p:nvPicPr>
          <p:cNvPr id="39940" name="Picture 4" descr="C:\Documents and Settings\admin\Рабочий стол\картинки\21_big_foto_turizminfo_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3124200" cy="2057401"/>
          </a:xfrm>
          <a:prstGeom prst="rect">
            <a:avLst/>
          </a:prstGeom>
          <a:noFill/>
        </p:spPr>
      </p:pic>
      <p:pic>
        <p:nvPicPr>
          <p:cNvPr id="39942" name="Picture 6" descr="C:\Documents and Settings\admin\Рабочий стол\картинки\1236332014de0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3124200" cy="2057401"/>
          </a:xfrm>
          <a:prstGeom prst="rect">
            <a:avLst/>
          </a:prstGeom>
          <a:noFill/>
        </p:spPr>
      </p:pic>
      <p:pic>
        <p:nvPicPr>
          <p:cNvPr id="39944" name="Picture 8" descr="C:\Documents and Settings\admin\Рабочий стол\картинки\39570007_240pxShinkansen_S500_kyoutei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695824"/>
            <a:ext cx="3143250" cy="2162176"/>
          </a:xfrm>
          <a:prstGeom prst="rect">
            <a:avLst/>
          </a:prstGeom>
          <a:noFill/>
        </p:spPr>
      </p:pic>
      <p:pic>
        <p:nvPicPr>
          <p:cNvPr id="39946" name="Picture 10" descr="Транспортна&#10;розвяз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556792"/>
            <a:ext cx="1844103" cy="720080"/>
          </a:xfrm>
          <a:prstGeom prst="rect">
            <a:avLst/>
          </a:prstGeom>
          <a:noFill/>
        </p:spPr>
      </p:pic>
      <p:pic>
        <p:nvPicPr>
          <p:cNvPr id="39948" name="Picture 12" descr="Монорельсова дорога в Осаці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56992"/>
            <a:ext cx="2414896" cy="792088"/>
          </a:xfrm>
          <a:prstGeom prst="rect">
            <a:avLst/>
          </a:prstGeom>
          <a:noFill/>
        </p:spPr>
      </p:pic>
      <p:pic>
        <p:nvPicPr>
          <p:cNvPr id="39950" name="Picture 14" descr="Японська залізнична система  надшвидкісних  експресів  Сінкансе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157192"/>
            <a:ext cx="257703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1143000"/>
          </a:xfrm>
        </p:spPr>
        <p:txBody>
          <a:bodyPr/>
          <a:lstStyle/>
          <a:p>
            <a:r>
              <a:rPr lang="uk-UA" dirty="0" smtClean="0"/>
              <a:t>Символи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12776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Сакура -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не просто дерево.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дерево символ. Символ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Японії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символ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краси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юності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Цвітіння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сакури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японців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національне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свято.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62" name="Picture 2" descr="http://www.meteoprog.ua/thumbnails/newsweather/cropr_681x280/big_29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7355617" cy="3024336"/>
          </a:xfrm>
          <a:prstGeom prst="rect">
            <a:avLst/>
          </a:prstGeom>
          <a:noFill/>
        </p:spPr>
      </p:pic>
      <p:pic>
        <p:nvPicPr>
          <p:cNvPr id="40964" name="Picture 4" descr="http://svit24.net/images/stories/articles/Curiosities/11-2011/sak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00050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vit.ukrinform.ua/Japan/img/prap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804196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11967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2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Д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ержавний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прапор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Біле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поле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означає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чистоту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цілісність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червоне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коло - тепло,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яскравість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щирість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. </a:t>
            </a:r>
            <a:endParaRPr lang="ru-RU" dirty="0"/>
          </a:p>
        </p:txBody>
      </p:sp>
      <p:pic>
        <p:nvPicPr>
          <p:cNvPr id="6" name="Picture 3" descr="Державний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2880320" cy="2880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4077072"/>
            <a:ext cx="48600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Д</a:t>
            </a:r>
            <a:r>
              <a:rPr lang="ru-RU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ержавний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герб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Золота хризантема 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-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емблема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імператорської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династії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36712"/>
            <a:ext cx="3456384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Орігамі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паперовий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фонарик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журавлик Стали символами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Японії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Вміння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складати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фігурки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паперу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стало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ознакою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хорошого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тону та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вишуканих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манер.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058" name="Picture 2" descr="http://www.tvoyrebenok.ru/images/origami/photo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414652" cy="2808312"/>
          </a:xfrm>
          <a:prstGeom prst="rect">
            <a:avLst/>
          </a:prstGeom>
          <a:noFill/>
        </p:spPr>
      </p:pic>
      <p:pic>
        <p:nvPicPr>
          <p:cNvPr id="45060" name="Picture 4" descr="http://t0.gstatic.com/images?q=tbn:ANd9GcQDJyvGNqP7V-hMQZCvqEFLqzgs48mughDlw-FKL2sCN4Vui1h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4372726" cy="3456384"/>
          </a:xfrm>
          <a:prstGeom prst="rect">
            <a:avLst/>
          </a:prstGeom>
          <a:noFill/>
        </p:spPr>
      </p:pic>
      <p:pic>
        <p:nvPicPr>
          <p:cNvPr id="45064" name="Picture 8" descr="http://origami.in.ua/system/files/origami_cr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356235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/>
          <a:lstStyle/>
          <a:p>
            <a:pPr algn="ctr"/>
            <a:r>
              <a:rPr lang="uk-UA" dirty="0" smtClean="0"/>
              <a:t>Традиційний одяг</a:t>
            </a:r>
            <a:endParaRPr lang="ru-RU" dirty="0"/>
          </a:p>
        </p:txBody>
      </p:sp>
      <p:pic>
        <p:nvPicPr>
          <p:cNvPr id="46082" name="Picture 2" descr="http://1.bp.blogspot.com/-aQnHdA5HR8U/UGH9hCuKIvI/AAAAAAAAAcE/5Sn7DS15UmU/s320/4312612.5503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542782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9411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Весільне кімоно</a:t>
            </a:r>
            <a:endParaRPr lang="ru-RU" dirty="0"/>
          </a:p>
        </p:txBody>
      </p:sp>
      <p:pic>
        <p:nvPicPr>
          <p:cNvPr id="46084" name="Picture 4" descr="Файл:Maiko-henshin-fullhe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52524"/>
            <a:ext cx="3209925" cy="5705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229200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Кімоно́</a:t>
            </a:r>
            <a:r>
              <a:rPr lang="vi-V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vi-V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— </a:t>
            </a:r>
            <a:r>
              <a:rPr lang="vi-V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традиційний одяг в Японії. З середини 19 століття вважається японським національним костюмом.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6086" name="Picture 6" descr="http://s56.radikal.ru/i152/1206/03/c263c09cef6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664" y="1268760"/>
            <a:ext cx="3024336" cy="4912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143000"/>
          </a:xfrm>
        </p:spPr>
        <p:txBody>
          <a:bodyPr/>
          <a:lstStyle/>
          <a:p>
            <a:pPr algn="ctr"/>
            <a:r>
              <a:rPr lang="ru-RU" dirty="0" err="1" smtClean="0"/>
              <a:t>Визначні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endParaRPr lang="ru-RU" dirty="0"/>
          </a:p>
        </p:txBody>
      </p:sp>
      <p:pic>
        <p:nvPicPr>
          <p:cNvPr id="44034" name="Picture 2" descr="http://i99.beon.ru/s002.radikal.ru/i199/1001/64/45eefb2ad3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248472" cy="2827889"/>
          </a:xfrm>
          <a:prstGeom prst="rect">
            <a:avLst/>
          </a:prstGeom>
          <a:noFill/>
        </p:spPr>
      </p:pic>
      <p:pic>
        <p:nvPicPr>
          <p:cNvPr id="44036" name="Picture 4" descr="https://encrypted-tbn3.gstatic.com/images?q=tbn:ANd9GcSg3ISbbE-asI2xUSyP3fJR6vQCz1xqzAOzGWJHgtpEblIILM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3949360" cy="2232248"/>
          </a:xfrm>
          <a:prstGeom prst="rect">
            <a:avLst/>
          </a:prstGeom>
          <a:noFill/>
        </p:spPr>
      </p:pic>
      <p:pic>
        <p:nvPicPr>
          <p:cNvPr id="44038" name="Picture 6" descr="http://cs7009.vk.me/c322827/v322827622/63d0/EdPFv5MHgh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20" y="3717032"/>
            <a:ext cx="4320480" cy="28827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1484784"/>
            <a:ext cx="52132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Імператорський</a:t>
            </a:r>
          </a:p>
          <a:p>
            <a:pPr algn="ctr"/>
            <a:r>
              <a:rPr lang="uk-UA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Палац</a:t>
            </a:r>
          </a:p>
          <a:p>
            <a:pPr algn="ctr"/>
            <a:r>
              <a:rPr lang="uk-UA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Кіото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zoomex.ru/sites/default/files/users/user1/chodesa/kiyomizu03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2420888"/>
            <a:ext cx="4704523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44421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Храм </a:t>
            </a:r>
            <a:r>
              <a:rPr lang="uk-UA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Кіоміцу-</a:t>
            </a:r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храм чистої води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3012" name="Picture 4" descr="http://www.travels.md/pr/2/jap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2592288" cy="38884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1196752"/>
            <a:ext cx="28316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Сад в храмі</a:t>
            </a:r>
          </a:p>
          <a:p>
            <a:pPr algn="ctr"/>
            <a:r>
              <a:rPr lang="uk-UA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Кіоміцу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Сад камней Рёандзи. Фот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456384" cy="2592288"/>
          </a:xfrm>
          <a:prstGeom prst="rect">
            <a:avLst/>
          </a:prstGeom>
          <a:noFill/>
        </p:spPr>
      </p:pic>
      <p:pic>
        <p:nvPicPr>
          <p:cNvPr id="41988" name="Picture 4" descr="Сад камней Рёандз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53744"/>
            <a:ext cx="3696665" cy="2304256"/>
          </a:xfrm>
          <a:prstGeom prst="rect">
            <a:avLst/>
          </a:prstGeom>
          <a:noFill/>
        </p:spPr>
      </p:pic>
      <p:pic>
        <p:nvPicPr>
          <p:cNvPr id="41990" name="Picture 6" descr="Сад камней Рёандзи. Фото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4032448" cy="3024336"/>
          </a:xfrm>
          <a:prstGeom prst="rect">
            <a:avLst/>
          </a:prstGeom>
          <a:noFill/>
        </p:spPr>
      </p:pic>
      <p:pic>
        <p:nvPicPr>
          <p:cNvPr id="41992" name="Picture 8" descr="Сад камней Рёандзи. Фото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16632"/>
            <a:ext cx="3528392" cy="2352261"/>
          </a:xfrm>
          <a:prstGeom prst="rect">
            <a:avLst/>
          </a:prstGeom>
          <a:noFill/>
        </p:spPr>
      </p:pic>
      <p:pic>
        <p:nvPicPr>
          <p:cNvPr id="41994" name="Picture 10" descr="Сад камней Рёандзи. Фото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564904"/>
            <a:ext cx="2592288" cy="19442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3833" y="2564904"/>
            <a:ext cx="4437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Сад каменів </a:t>
            </a:r>
            <a:r>
              <a:rPr lang="uk-UA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Реандзі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58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36712"/>
            <a:ext cx="6912768" cy="554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Японці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трудоголіки</a:t>
            </a:r>
            <a:r>
              <a:rPr lang="ru-RU" dirty="0" smtClean="0"/>
              <a:t> 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фірмі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найнижчої</a:t>
            </a:r>
            <a:r>
              <a:rPr lang="ru-RU" dirty="0" smtClean="0"/>
              <a:t> посади ,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піднімаючись</a:t>
            </a:r>
            <a:r>
              <a:rPr lang="ru-RU" dirty="0" smtClean="0"/>
              <a:t> </a:t>
            </a:r>
            <a:r>
              <a:rPr lang="ru-RU" dirty="0" err="1" smtClean="0"/>
              <a:t>службовими</a:t>
            </a:r>
            <a:r>
              <a:rPr lang="ru-RU" dirty="0" smtClean="0"/>
              <a:t> сходами . І до </a:t>
            </a:r>
            <a:r>
              <a:rPr lang="ru-RU" dirty="0" err="1" smtClean="0"/>
              <a:t>пенсії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займаєш</a:t>
            </a:r>
            <a:r>
              <a:rPr lang="ru-RU" dirty="0" smtClean="0"/>
              <a:t> </a:t>
            </a:r>
            <a:r>
              <a:rPr lang="ru-RU" dirty="0" err="1" smtClean="0"/>
              <a:t>почесну</a:t>
            </a:r>
            <a:r>
              <a:rPr lang="ru-RU" dirty="0" smtClean="0"/>
              <a:t> посаду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пенсія</a:t>
            </a:r>
            <a:r>
              <a:rPr lang="ru-RU" dirty="0" smtClean="0"/>
              <a:t>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r>
              <a:rPr lang="ru-RU" dirty="0" err="1" smtClean="0"/>
              <a:t>забезпечена</a:t>
            </a:r>
            <a:r>
              <a:rPr lang="ru-RU" dirty="0" smtClean="0"/>
              <a:t>.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фірмі</a:t>
            </a:r>
            <a:r>
              <a:rPr lang="ru-RU" dirty="0" smtClean="0"/>
              <a:t> все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 </a:t>
            </a:r>
            <a:r>
              <a:rPr lang="ru-RU" dirty="0" err="1" smtClean="0"/>
              <a:t>японському</a:t>
            </a:r>
            <a:r>
              <a:rPr lang="ru-RU" dirty="0" smtClean="0"/>
              <a:t> метро в годину- </a:t>
            </a:r>
            <a:r>
              <a:rPr lang="ru-RU" dirty="0" err="1" smtClean="0"/>
              <a:t>пік</a:t>
            </a:r>
            <a:r>
              <a:rPr lang="ru-RU" dirty="0" smtClean="0"/>
              <a:t> </a:t>
            </a:r>
            <a:r>
              <a:rPr lang="ru-RU" dirty="0" err="1" smtClean="0"/>
              <a:t>приєднують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вагони</a:t>
            </a:r>
            <a:r>
              <a:rPr lang="ru-RU" dirty="0" smtClean="0"/>
              <a:t> для </a:t>
            </a:r>
            <a:r>
              <a:rPr lang="ru-RU" dirty="0" err="1" smtClean="0"/>
              <a:t>жінок</a:t>
            </a:r>
            <a:r>
              <a:rPr lang="ru-RU" dirty="0" smtClean="0"/>
              <a:t> 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чоловіки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не </a:t>
            </a:r>
            <a:r>
              <a:rPr lang="ru-RU" dirty="0" err="1" smtClean="0"/>
              <a:t>домагалися</a:t>
            </a:r>
            <a:r>
              <a:rPr lang="ru-RU" dirty="0" smtClean="0"/>
              <a:t> 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Токіо</a:t>
            </a:r>
            <a:r>
              <a:rPr lang="ru-RU" dirty="0" smtClean="0"/>
              <a:t> - </a:t>
            </a:r>
            <a:r>
              <a:rPr lang="ru-RU" dirty="0" err="1" smtClean="0"/>
              <a:t>найбезпечніше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Тут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маленькі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громадським</a:t>
            </a:r>
            <a:r>
              <a:rPr lang="ru-RU" dirty="0" smtClean="0"/>
              <a:t> транспортом </a:t>
            </a:r>
            <a:r>
              <a:rPr lang="ru-RU" dirty="0" err="1" smtClean="0"/>
              <a:t>одні</a:t>
            </a:r>
            <a:r>
              <a:rPr lang="ru-RU" dirty="0" smtClean="0"/>
              <a:t> , а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втратили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гаманець</a:t>
            </a:r>
            <a:r>
              <a:rPr lang="ru-RU" dirty="0" smtClean="0"/>
              <a:t> , то вам </a:t>
            </a:r>
            <a:r>
              <a:rPr lang="ru-RU" dirty="0" err="1" smtClean="0"/>
              <a:t>їх</a:t>
            </a:r>
            <a:r>
              <a:rPr lang="ru-RU" dirty="0" smtClean="0"/>
              <a:t> повернуть. </a:t>
            </a:r>
            <a:r>
              <a:rPr lang="ru-RU" dirty="0" err="1" smtClean="0"/>
              <a:t>Поліцейські</a:t>
            </a:r>
            <a:r>
              <a:rPr lang="ru-RU" dirty="0" smtClean="0"/>
              <a:t> не </a:t>
            </a:r>
            <a:r>
              <a:rPr lang="ru-RU" dirty="0" err="1" smtClean="0"/>
              <a:t>беруть</a:t>
            </a:r>
            <a:r>
              <a:rPr lang="ru-RU" dirty="0" smtClean="0"/>
              <a:t> </a:t>
            </a:r>
            <a:r>
              <a:rPr lang="ru-RU" dirty="0" err="1" smtClean="0"/>
              <a:t>хабарів</a:t>
            </a:r>
            <a:r>
              <a:rPr lang="ru-RU" dirty="0" smtClean="0"/>
              <a:t> 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хвороба " </a:t>
            </a:r>
            <a:r>
              <a:rPr lang="ru-RU" dirty="0" err="1" smtClean="0"/>
              <a:t>кароші</a:t>
            </a:r>
            <a:r>
              <a:rPr lang="ru-RU" dirty="0" smtClean="0"/>
              <a:t> " ,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перетружденіем</a:t>
            </a:r>
            <a:r>
              <a:rPr lang="ru-RU" dirty="0" smtClean="0"/>
              <a:t> на </a:t>
            </a:r>
            <a:r>
              <a:rPr lang="ru-RU" dirty="0" err="1" smtClean="0"/>
              <a:t>роботі</a:t>
            </a:r>
            <a:r>
              <a:rPr lang="ru-RU" dirty="0" smtClean="0"/>
              <a:t>.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до 18 годин на день , тому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помирає</a:t>
            </a:r>
            <a:r>
              <a:rPr lang="ru-RU" dirty="0" smtClean="0"/>
              <a:t> до 10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 роботу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приходити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</a:t>
            </a:r>
            <a:r>
              <a:rPr lang="ru-RU" dirty="0" err="1" smtClean="0"/>
              <a:t>вчасно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запізнився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поганий</a:t>
            </a:r>
            <a:r>
              <a:rPr lang="ru-RU" dirty="0" smtClean="0"/>
              <a:t> тон.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сміттєвих</a:t>
            </a:r>
            <a:r>
              <a:rPr lang="ru-RU" dirty="0" smtClean="0"/>
              <a:t> </a:t>
            </a:r>
            <a:r>
              <a:rPr lang="ru-RU" dirty="0" err="1" smtClean="0"/>
              <a:t>баків</a:t>
            </a:r>
            <a:r>
              <a:rPr lang="ru-RU" dirty="0" smtClean="0"/>
              <a:t> та урн . </a:t>
            </a:r>
            <a:r>
              <a:rPr lang="ru-RU" dirty="0" err="1" smtClean="0"/>
              <a:t>Городяни</a:t>
            </a:r>
            <a:r>
              <a:rPr lang="ru-RU" dirty="0" smtClean="0"/>
              <a:t> все </a:t>
            </a:r>
            <a:r>
              <a:rPr lang="ru-RU" dirty="0" err="1" smtClean="0"/>
              <a:t>сміття</a:t>
            </a:r>
            <a:r>
              <a:rPr lang="ru-RU" dirty="0" smtClean="0"/>
              <a:t> </a:t>
            </a:r>
            <a:r>
              <a:rPr lang="ru-RU" dirty="0" err="1" smtClean="0"/>
              <a:t>несуть</a:t>
            </a:r>
            <a:r>
              <a:rPr lang="ru-RU" dirty="0" smtClean="0"/>
              <a:t> </a:t>
            </a:r>
            <a:r>
              <a:rPr lang="ru-RU" dirty="0" err="1" smtClean="0"/>
              <a:t>додому</a:t>
            </a:r>
            <a:r>
              <a:rPr lang="ru-RU" dirty="0" smtClean="0"/>
              <a:t> , а там </a:t>
            </a:r>
            <a:r>
              <a:rPr lang="ru-RU" dirty="0" err="1" smtClean="0"/>
              <a:t>сортують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на </a:t>
            </a:r>
            <a:r>
              <a:rPr lang="ru-RU" dirty="0" err="1" smtClean="0"/>
              <a:t>скло</a:t>
            </a:r>
            <a:r>
              <a:rPr lang="ru-RU" dirty="0" smtClean="0"/>
              <a:t> , метал , </a:t>
            </a:r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2636912"/>
            <a:ext cx="568863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населення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128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млн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370 тис.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осіб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(2013).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Столиця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-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Токіо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Tokyo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 - 13,159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млн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осіб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передмістями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(2010).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еликі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міста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-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Йокогама (3,484 млн.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мешканців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), Осака (2,603 млн.),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Нагоя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(2,186 млн.), Саппоро (1,842 млн.),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Кобе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(1,518 млн.),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Кіото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(1,472 млн.),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Фукуока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(1,361 млн.).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Членство 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міжнародних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організаціях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"Велика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сімка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", ООН, СОТ, АТЕС, МБРР, МВФ,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МФЧХіЧП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ОЕСР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інші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Межує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з: Китай,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Росія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Корея, КНДР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Географічне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положення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 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розташована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західній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частині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Тихого океану,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біля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східного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узбережжя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Азії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групі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островів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головні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яких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Хонсю,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Хоккайдо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Кюсю,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Сікоку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8"/>
            <a:ext cx="3472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14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Площа</a:t>
            </a: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території</a:t>
            </a: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- </a:t>
            </a:r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377 815 кв. км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Arial Black" pitchFamily="34" charset="0"/>
              </a:rPr>
              <a:t>Загальні відомості</a:t>
            </a:r>
          </a:p>
          <a:p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628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устрій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Конституційна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монархія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 descr="http://school.xvatit.com/images/e/e3/Pict12.1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315" y="1268760"/>
            <a:ext cx="3139685" cy="33123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19888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Глава </a:t>
            </a:r>
            <a:r>
              <a:rPr lang="ru-RU" sz="1600" b="1" dirty="0" err="1" smtClean="0"/>
              <a:t>держави</a:t>
            </a:r>
            <a:r>
              <a:rPr lang="ru-RU" sz="1600" b="1" dirty="0" smtClean="0"/>
              <a:t>.</a:t>
            </a:r>
            <a:r>
              <a:rPr lang="ru-RU" sz="1600" dirty="0" smtClean="0"/>
              <a:t> </a:t>
            </a:r>
            <a:r>
              <a:rPr lang="ru-RU" sz="1600" dirty="0" err="1" smtClean="0"/>
              <a:t>Імператор</a:t>
            </a:r>
            <a:r>
              <a:rPr lang="ru-RU" sz="1600" dirty="0" smtClean="0"/>
              <a:t> — символ </a:t>
            </a:r>
            <a:r>
              <a:rPr lang="ru-RU" sz="1600" dirty="0" err="1" smtClean="0"/>
              <a:t>єдності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нації</a:t>
            </a:r>
            <a:r>
              <a:rPr lang="ru-RU" sz="1600" dirty="0" smtClean="0"/>
              <a:t>, реальною </a:t>
            </a:r>
            <a:r>
              <a:rPr lang="ru-RU" sz="1600" dirty="0" err="1" smtClean="0"/>
              <a:t>владою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володіє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836712"/>
            <a:ext cx="5550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Грошова</a:t>
            </a: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одиниця</a:t>
            </a: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 </a:t>
            </a:r>
            <a:r>
              <a:rPr lang="ru-RU" sz="3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ієна</a:t>
            </a:r>
            <a:endParaRPr lang="ru-RU" sz="3600" dirty="0"/>
          </a:p>
        </p:txBody>
      </p:sp>
      <p:pic>
        <p:nvPicPr>
          <p:cNvPr id="27650" name="Picture 2" descr="http://allmoney.in.ua/images/japonskaja-jena-valjuta-japoni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70588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2376264"/>
          </a:xfrm>
        </p:spPr>
        <p:txBody>
          <a:bodyPr>
            <a:normAutofit fontScale="90000"/>
          </a:bodyPr>
          <a:lstStyle/>
          <a:p>
            <a:r>
              <a:rPr lang="ru-RU" sz="5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Релігія</a:t>
            </a: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 </a:t>
            </a:r>
            <a:r>
              <a:rPr lang="ru-RU" sz="5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основна</a:t>
            </a:r>
            <a:r>
              <a:rPr lang="ru-RU" sz="5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частина</a:t>
            </a:r>
            <a:r>
              <a:rPr lang="ru-RU" sz="5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віруючих</a:t>
            </a:r>
            <a:r>
              <a:rPr lang="ru-RU" sz="5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сповідують</a:t>
            </a:r>
            <a:r>
              <a:rPr lang="ru-RU" sz="5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синтоїзм</a:t>
            </a:r>
            <a:r>
              <a:rPr lang="ru-RU" sz="5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5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буддизм.</a:t>
            </a:r>
            <a:br>
              <a:rPr lang="ru-RU" sz="5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29698" name="Picture 2" descr="http://upload.wikimedia.org/wikipedia/commons/thumb/a/a2/KamakuraDaibutsu3947.jpg/250px-KamakuraDaibutsu3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311856" cy="2880320"/>
          </a:xfrm>
          <a:prstGeom prst="rect">
            <a:avLst/>
          </a:prstGeom>
          <a:noFill/>
        </p:spPr>
      </p:pic>
      <p:pic>
        <p:nvPicPr>
          <p:cNvPr id="29700" name="Picture 4" descr="http://upload.wikimedia.org/wikipedia/commons/thumb/2/21/Meiji-Jingu-Shrine-01.jpg/250px-Meiji-Jingu-Shrin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830211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95528" y="5733256"/>
            <a:ext cx="4248472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Торії</a:t>
            </a:r>
            <a:r>
              <a:rPr lang="ru-RU" dirty="0" smtClean="0"/>
              <a:t> — ворота до </a:t>
            </a:r>
            <a:r>
              <a:rPr lang="ru-RU" dirty="0" err="1" smtClean="0"/>
              <a:t>синтоїстького</a:t>
            </a:r>
            <a:r>
              <a:rPr lang="ru-RU" dirty="0" smtClean="0"/>
              <a:t> святилища (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Святилище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Мейдзі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 </a:t>
            </a:r>
            <a:r>
              <a:rPr lang="ru-RU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Сібуя</a:t>
            </a:r>
            <a:r>
              <a:rPr lang="ru-RU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Токіо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733256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Велика статуя </a:t>
            </a:r>
            <a:r>
              <a:rPr lang="ru-RU" dirty="0" err="1" smtClean="0"/>
              <a:t>будди</a:t>
            </a:r>
            <a:r>
              <a:rPr lang="ru-RU" dirty="0" smtClean="0"/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Аміди</a:t>
            </a:r>
            <a:r>
              <a:rPr lang="ru-RU" dirty="0" smtClean="0"/>
              <a:t> (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монастирКотокуїн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 </a:t>
            </a:r>
            <a:r>
              <a:rPr lang="ru-RU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Камакура</a:t>
            </a:r>
            <a:r>
              <a:rPr lang="ru-RU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Канаґава</a:t>
            </a:r>
            <a:r>
              <a:rPr lang="ru-RU" dirty="0" smtClean="0"/>
              <a:t>).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732240" y="764704"/>
            <a:ext cx="2160240" cy="1800200"/>
            <a:chOff x="1259632" y="1988840"/>
            <a:chExt cx="3096344" cy="2736304"/>
          </a:xfrm>
        </p:grpSpPr>
        <p:sp>
          <p:nvSpPr>
            <p:cNvPr id="8" name="Овал 7"/>
            <p:cNvSpPr/>
            <p:nvPr/>
          </p:nvSpPr>
          <p:spPr>
            <a:xfrm>
              <a:off x="1979712" y="1988840"/>
              <a:ext cx="1656184" cy="1656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39,5 синтоїсти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699792" y="3068960"/>
              <a:ext cx="1656184" cy="1656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18,3% християни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259632" y="3068960"/>
              <a:ext cx="1656184" cy="1656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38,3%</a:t>
              </a:r>
            </a:p>
            <a:p>
              <a:pPr algn="ctr"/>
              <a:r>
                <a:rPr lang="uk-UA" dirty="0" smtClean="0">
                  <a:solidFill>
                    <a:schemeClr val="tx1"/>
                  </a:solidFill>
                </a:rPr>
                <a:t>буддисти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59216" cy="65033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Адміністративний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поділ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47 префектур (у тому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числі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столична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префектура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Токіо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префектура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Окінави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1972 р.)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дві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міські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префектури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Кіото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Осака.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Префектури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поділяються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повіти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Хоккайдо -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особлива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адміністративна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область, яка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поділяється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14 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округів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/>
          </a:p>
        </p:txBody>
      </p:sp>
      <p:pic>
        <p:nvPicPr>
          <p:cNvPr id="33794" name="Picture 2" descr="Файл:PortalPrefectu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762500" cy="5715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39952" y="1772816"/>
          <a:ext cx="2664297" cy="2438409"/>
        </p:xfrm>
        <a:graphic>
          <a:graphicData uri="http://schemas.openxmlformats.org/drawingml/2006/table">
            <a:tbl>
              <a:tblPr/>
              <a:tblGrid>
                <a:gridCol w="697793"/>
                <a:gridCol w="697792"/>
                <a:gridCol w="1268712"/>
              </a:tblGrid>
              <a:tr h="9300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3094" marR="43094" marT="21547" marB="215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3094" marR="43094" marT="21547" marB="21547">
                    <a:lnL>
                      <a:noFill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3094" marR="43094" marT="21547" marB="21547"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3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01. </a:t>
                      </a:r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Хоккайдо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02. 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Аоморі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03. 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Івате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04. 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Міяґі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05. 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Акіта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06. 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Ямаґата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07. 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Фукусіма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Ібаракі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09. 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Тотіґі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10. </a:t>
                      </a:r>
                      <a:r>
                        <a:rPr lang="ru-RU" sz="8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Ґумм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Сайтама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Тіба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Токіо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Канаґава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Ніїґата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16. </a:t>
                      </a:r>
                      <a:r>
                        <a:rPr lang="ru-RU" sz="8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Тояма</a:t>
                      </a:r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3094" marR="43094" marT="21547" marB="2154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Ісікава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Фукуй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Яманасі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Наґано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Ґіфу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Сідзуока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Айті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Міє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Сіґа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Кіото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27. </a:t>
                      </a:r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Осака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Хьоґо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29. </a:t>
                      </a:r>
                      <a:r>
                        <a:rPr lang="ru-RU" sz="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Нара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Вакаяма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Тотторі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Сімане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3094" marR="43094" marT="21547" marB="2154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Окаяма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34. 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Хіросіма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35. 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Ямаґуті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36. 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Токусіма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37. 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Каґава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38. 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Ехіме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39. 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Коті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Фукуока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41. 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Саґа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42. 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Наґасакі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43. 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Кумамото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44. 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Ойта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45. </a:t>
                      </a:r>
                      <a:r>
                        <a:rPr lang="ru-RU" sz="8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Міядзакі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46. </a:t>
                      </a:r>
                      <a:r>
                        <a:rPr lang="ru-RU" sz="800" u="sng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Каґосіма</a:t>
                      </a: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47. </a:t>
                      </a:r>
                      <a:r>
                        <a:rPr lang="ru-RU" sz="8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Окінав</a:t>
                      </a:r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3094" marR="43094" marT="21547" marB="2154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2204864"/>
          <a:ext cx="3672408" cy="4264160"/>
        </p:xfrm>
        <a:graphic>
          <a:graphicData uri="http://schemas.openxmlformats.org/drawingml/2006/table">
            <a:tbl>
              <a:tblPr/>
              <a:tblGrid>
                <a:gridCol w="1836204"/>
                <a:gridCol w="1836204"/>
              </a:tblGrid>
              <a:tr h="187677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Регіон</a:t>
                      </a: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Префектури</a:t>
                      </a: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677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Хоккайдо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Хоккайдо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11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Тохоку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Акіта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Аоморі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Фукусіма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Івате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Міяґі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Ямаґата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11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Канто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Тіба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Ґумма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Ібаракі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</a:t>
                      </a:r>
                      <a:r>
                        <a:rPr lang="ru-RU" sz="12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Канаґава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Сайтама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Тотіґі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Токіо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69545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Тюбу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Айті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Фукуй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Ґіфу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Ісікава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Наґано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Ніїґата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Сідзуока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Тояма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Яманасі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11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Кінкі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Хьоґо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Кіото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Міє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Нара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Осака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Сіґа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Вакаяма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11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Тюґоку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Хіросіма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Окаяма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Сімане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Тотторі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Ямаґуті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11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Шікоку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Ехіме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Каґава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Кочі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Токушіма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69545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Кюсю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Фукуока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</a:t>
                      </a:r>
                      <a:r>
                        <a:rPr lang="ru-RU" sz="12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Каґошіма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</a:t>
                      </a:r>
                      <a:r>
                        <a:rPr lang="ru-RU" sz="12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Кумамото</a:t>
                      </a:r>
                      <a:r>
                        <a:rPr lang="ru-RU" sz="12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</a:t>
                      </a:r>
                      <a:r>
                        <a:rPr lang="ru-RU" sz="120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Міядзакі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Наґасакі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Ойта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 </a:t>
                      </a:r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Саґа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7677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Окінава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Окінава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0657" marR="60657" marT="30328" marB="303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3448" cy="81034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Найбільші міста</a:t>
            </a:r>
            <a:endParaRPr lang="ru-RU" dirty="0"/>
          </a:p>
        </p:txBody>
      </p:sp>
      <p:pic>
        <p:nvPicPr>
          <p:cNvPr id="31769" name="Picture 25" descr="TokyoMetropolitanGovernmentOff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484276" cy="1656184"/>
          </a:xfrm>
          <a:prstGeom prst="rect">
            <a:avLst/>
          </a:prstGeom>
          <a:noFill/>
        </p:spPr>
      </p:pic>
      <p:pic>
        <p:nvPicPr>
          <p:cNvPr id="31770" name="Picture 26" descr="Kobe Mosaic06s4s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052736"/>
            <a:ext cx="2592288" cy="1728192"/>
          </a:xfrm>
          <a:prstGeom prst="rect">
            <a:avLst/>
          </a:prstGeom>
          <a:noFill/>
        </p:spPr>
      </p:pic>
      <p:pic>
        <p:nvPicPr>
          <p:cNvPr id="31771" name="Picture 27" descr="HiroshimaN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24744"/>
            <a:ext cx="2238086" cy="1656184"/>
          </a:xfrm>
          <a:prstGeom prst="rect">
            <a:avLst/>
          </a:prstGeom>
          <a:noFill/>
        </p:spPr>
      </p:pic>
      <p:pic>
        <p:nvPicPr>
          <p:cNvPr id="31773" name="Picture 29" descr="Yokohama MinatoMirai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2771990" cy="2088232"/>
          </a:xfrm>
          <a:prstGeom prst="rect">
            <a:avLst/>
          </a:prstGeom>
          <a:noFill/>
        </p:spPr>
      </p:pic>
      <p:pic>
        <p:nvPicPr>
          <p:cNvPr id="31774" name="Picture 30" descr="Kinkaku3402CBcropp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501008"/>
            <a:ext cx="3188926" cy="2232248"/>
          </a:xfrm>
          <a:prstGeom prst="rect">
            <a:avLst/>
          </a:prstGeom>
          <a:noFill/>
        </p:spPr>
      </p:pic>
      <p:pic>
        <p:nvPicPr>
          <p:cNvPr id="31775" name="Picture 31" descr="Sendai city - Hirose river 2005 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8134" y="3645024"/>
            <a:ext cx="2615866" cy="1970619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0" y="2924944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Токіо 8 949 447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3203848" y="29969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Кобе 1 544 873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300192" y="30689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Хірошіма</a:t>
            </a:r>
            <a:r>
              <a:rPr lang="uk-UA" dirty="0" smtClean="0"/>
              <a:t>  1 147 209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39552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Йокогама 3 689 603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3491880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Кіото 1 474 473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6588224" y="5877272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Сендай</a:t>
            </a:r>
            <a:r>
              <a:rPr lang="uk-UA" dirty="0" smtClean="0"/>
              <a:t>  1 045 903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3" descr="Osaka Castle 03bs3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484276" cy="1656184"/>
          </a:xfrm>
          <a:prstGeom prst="rect">
            <a:avLst/>
          </a:prstGeom>
          <a:noFill/>
        </p:spPr>
      </p:pic>
      <p:pic>
        <p:nvPicPr>
          <p:cNvPr id="25" name="Picture 34" descr="20100720 Fukuoka 3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6632"/>
            <a:ext cx="2592288" cy="1728192"/>
          </a:xfrm>
          <a:prstGeom prst="rect">
            <a:avLst/>
          </a:prstGeom>
          <a:noFill/>
        </p:spPr>
      </p:pic>
      <p:pic>
        <p:nvPicPr>
          <p:cNvPr id="26" name="Picture 35" descr="門司港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2304256" cy="1735873"/>
          </a:xfrm>
          <a:prstGeom prst="rect">
            <a:avLst/>
          </a:prstGeom>
          <a:noFill/>
        </p:spPr>
      </p:pic>
      <p:pic>
        <p:nvPicPr>
          <p:cNvPr id="28" name="Picture 37" descr="Nagoya Castle Tower in Spr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2808313" cy="1872208"/>
          </a:xfrm>
          <a:prstGeom prst="rect">
            <a:avLst/>
          </a:prstGeom>
          <a:noFill/>
        </p:spPr>
      </p:pic>
      <p:pic>
        <p:nvPicPr>
          <p:cNvPr id="29" name="Picture 38" descr="Musashi-kosugi skyscrap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420888"/>
            <a:ext cx="2592288" cy="1728192"/>
          </a:xfrm>
          <a:prstGeom prst="rect">
            <a:avLst/>
          </a:prstGeom>
          <a:noFill/>
        </p:spPr>
      </p:pic>
      <p:pic>
        <p:nvPicPr>
          <p:cNvPr id="31" name="Picture 40" descr="Hashimoto, Sagamiha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653136"/>
            <a:ext cx="2376264" cy="1790119"/>
          </a:xfrm>
          <a:prstGeom prst="rect">
            <a:avLst/>
          </a:prstGeom>
          <a:noFill/>
        </p:spPr>
      </p:pic>
      <p:pic>
        <p:nvPicPr>
          <p:cNvPr id="32" name="Picture 41" descr="Hokkaido Prefectural Office02s5s42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25144"/>
            <a:ext cx="2484276" cy="1656184"/>
          </a:xfrm>
          <a:prstGeom prst="rect">
            <a:avLst/>
          </a:prstGeom>
          <a:noFill/>
        </p:spPr>
      </p:pic>
      <p:pic>
        <p:nvPicPr>
          <p:cNvPr id="33" name="Picture 42" descr="Japanese Saitama Shintoshin west build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653136"/>
            <a:ext cx="2592288" cy="1728192"/>
          </a:xfrm>
          <a:prstGeom prst="rect">
            <a:avLst/>
          </a:prstGeom>
          <a:noFill/>
        </p:spPr>
      </p:pic>
      <p:pic>
        <p:nvPicPr>
          <p:cNvPr id="36" name="Picture 28" descr="Niigata Station are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2420888"/>
            <a:ext cx="2232248" cy="1681627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23528" y="19888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Осака 2 666 371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347864" y="19888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Фукуока 1 463 826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516216" y="20608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Кіта-Кюшо</a:t>
            </a:r>
            <a:r>
              <a:rPr lang="uk-UA" dirty="0" smtClean="0"/>
              <a:t>  977 288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95536" y="43651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Нагоя 2 263 907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419872" y="42930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Кавасакі 1 425 678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51520" y="65253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Саппоро 1 914 434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419872" y="64533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Сайтама</a:t>
            </a:r>
            <a:r>
              <a:rPr lang="uk-UA" dirty="0" smtClean="0"/>
              <a:t> 1 222 910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588224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Ніїгата</a:t>
            </a:r>
            <a:r>
              <a:rPr lang="uk-UA" dirty="0" smtClean="0"/>
              <a:t> 812 192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516216" y="65253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Сагаміхара</a:t>
            </a:r>
            <a:r>
              <a:rPr lang="uk-UA" dirty="0" smtClean="0"/>
              <a:t> 717 561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Kumamoto Castle 13s5s3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780419" cy="2520280"/>
          </a:xfrm>
          <a:prstGeom prst="rect">
            <a:avLst/>
          </a:prstGeom>
          <a:noFill/>
        </p:spPr>
      </p:pic>
      <p:pic>
        <p:nvPicPr>
          <p:cNvPr id="4" name="Picture 39" descr="Makuhari, Chi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2808312" cy="2115595"/>
          </a:xfrm>
          <a:prstGeom prst="rect">
            <a:avLst/>
          </a:prstGeom>
          <a:noFill/>
        </p:spPr>
      </p:pic>
      <p:pic>
        <p:nvPicPr>
          <p:cNvPr id="5" name="Picture 43" descr="Senboku New-Town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0648"/>
            <a:ext cx="3240360" cy="2441072"/>
          </a:xfrm>
          <a:prstGeom prst="rect">
            <a:avLst/>
          </a:prstGeom>
          <a:noFill/>
        </p:spPr>
      </p:pic>
      <p:pic>
        <p:nvPicPr>
          <p:cNvPr id="6" name="Picture 44" descr="Mt Fuji at Nihondai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3672409" cy="2448272"/>
          </a:xfrm>
          <a:prstGeom prst="rect">
            <a:avLst/>
          </a:prstGeom>
          <a:noFill/>
        </p:spPr>
      </p:pic>
      <p:pic>
        <p:nvPicPr>
          <p:cNvPr id="7" name="Picture 32" descr="Hamamatsu cast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04664"/>
            <a:ext cx="2376264" cy="17901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23488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Чіба</a:t>
            </a:r>
            <a:r>
              <a:rPr lang="uk-UA" dirty="0" smtClean="0"/>
              <a:t> 962 130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23488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Хамамацу</a:t>
            </a:r>
            <a:r>
              <a:rPr lang="uk-UA" dirty="0" smtClean="0"/>
              <a:t> 800 912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Кумамото</a:t>
            </a:r>
            <a:r>
              <a:rPr lang="uk-UA" dirty="0" smtClean="0"/>
              <a:t> 734 294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Шідзуока</a:t>
            </a:r>
            <a:r>
              <a:rPr lang="uk-UA" dirty="0" smtClean="0"/>
              <a:t> 716 328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29249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Сакай</a:t>
            </a:r>
            <a:r>
              <a:rPr lang="uk-UA" dirty="0" smtClean="0"/>
              <a:t> 842 134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512</Words>
  <Application>Microsoft Office PowerPoint</Application>
  <PresentationFormat>Экран (4:3)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Я п о н і я</vt:lpstr>
      <vt:lpstr>Слайд 2</vt:lpstr>
      <vt:lpstr>Слайд 3</vt:lpstr>
      <vt:lpstr>Слайд 4</vt:lpstr>
      <vt:lpstr>Релігія - основна частина віруючих сповідують синтоїзм і буддизм. </vt:lpstr>
      <vt:lpstr>Адміністративний поділ</vt:lpstr>
      <vt:lpstr>Найбільші міста</vt:lpstr>
      <vt:lpstr>Слайд 8</vt:lpstr>
      <vt:lpstr>Слайд 9</vt:lpstr>
      <vt:lpstr>Фудзіяма 3 776 м</vt:lpstr>
      <vt:lpstr>Населення</vt:lpstr>
      <vt:lpstr>Природні умови</vt:lpstr>
      <vt:lpstr>Природні ресурси</vt:lpstr>
      <vt:lpstr>Флора</vt:lpstr>
      <vt:lpstr>Фауна</vt:lpstr>
      <vt:lpstr>Японський макак</vt:lpstr>
      <vt:lpstr>Господарство</vt:lpstr>
      <vt:lpstr>Транспорт</vt:lpstr>
      <vt:lpstr>Символи</vt:lpstr>
      <vt:lpstr>Слайд 20</vt:lpstr>
      <vt:lpstr>Традиційний одяг</vt:lpstr>
      <vt:lpstr>Визначні місця</vt:lpstr>
      <vt:lpstr>Слайд 23</vt:lpstr>
      <vt:lpstr>Слайд 24</vt:lpstr>
      <vt:lpstr>Цікаві факти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п о н і я</dc:title>
  <dc:creator>Администратор</dc:creator>
  <cp:lastModifiedBy>XTreme.ws</cp:lastModifiedBy>
  <cp:revision>18</cp:revision>
  <dcterms:created xsi:type="dcterms:W3CDTF">2014-03-31T19:10:50Z</dcterms:created>
  <dcterms:modified xsi:type="dcterms:W3CDTF">2014-03-31T22:11:04Z</dcterms:modified>
</cp:coreProperties>
</file>