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0" r:id="rId3"/>
    <p:sldId id="258" r:id="rId4"/>
    <p:sldId id="261" r:id="rId5"/>
    <p:sldId id="341" r:id="rId6"/>
    <p:sldId id="342" r:id="rId7"/>
    <p:sldId id="344" r:id="rId8"/>
    <p:sldId id="343"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80" r:id="rId26"/>
    <p:sldId id="278" r:id="rId27"/>
    <p:sldId id="279" r:id="rId28"/>
    <p:sldId id="284" r:id="rId29"/>
    <p:sldId id="285" r:id="rId30"/>
    <p:sldId id="282" r:id="rId31"/>
    <p:sldId id="281" r:id="rId32"/>
    <p:sldId id="286" r:id="rId33"/>
    <p:sldId id="287" r:id="rId34"/>
    <p:sldId id="288" r:id="rId35"/>
    <p:sldId id="289" r:id="rId36"/>
    <p:sldId id="290" r:id="rId37"/>
    <p:sldId id="291" r:id="rId38"/>
    <p:sldId id="292" r:id="rId39"/>
    <p:sldId id="345" r:id="rId40"/>
    <p:sldId id="294" r:id="rId41"/>
    <p:sldId id="296" r:id="rId42"/>
    <p:sldId id="295" r:id="rId43"/>
    <p:sldId id="300" r:id="rId44"/>
    <p:sldId id="302" r:id="rId45"/>
    <p:sldId id="303" r:id="rId46"/>
    <p:sldId id="304" r:id="rId47"/>
    <p:sldId id="305" r:id="rId48"/>
    <p:sldId id="306" r:id="rId49"/>
    <p:sldId id="307" r:id="rId50"/>
    <p:sldId id="309" r:id="rId51"/>
    <p:sldId id="308" r:id="rId52"/>
    <p:sldId id="310" r:id="rId53"/>
    <p:sldId id="312" r:id="rId54"/>
    <p:sldId id="311" r:id="rId55"/>
    <p:sldId id="340" r:id="rId56"/>
    <p:sldId id="313" r:id="rId57"/>
    <p:sldId id="314" r:id="rId58"/>
    <p:sldId id="318" r:id="rId59"/>
    <p:sldId id="319" r:id="rId60"/>
    <p:sldId id="315" r:id="rId61"/>
    <p:sldId id="316" r:id="rId62"/>
    <p:sldId id="317" r:id="rId63"/>
    <p:sldId id="320" r:id="rId64"/>
    <p:sldId id="321" r:id="rId65"/>
    <p:sldId id="322" r:id="rId66"/>
    <p:sldId id="323" r:id="rId67"/>
    <p:sldId id="324" r:id="rId68"/>
    <p:sldId id="325" r:id="rId69"/>
    <p:sldId id="326" r:id="rId70"/>
    <p:sldId id="327" r:id="rId71"/>
    <p:sldId id="328" r:id="rId72"/>
    <p:sldId id="329" r:id="rId73"/>
    <p:sldId id="330" r:id="rId74"/>
    <p:sldId id="332" r:id="rId75"/>
    <p:sldId id="334" r:id="rId76"/>
    <p:sldId id="333" r:id="rId77"/>
    <p:sldId id="335" r:id="rId78"/>
    <p:sldId id="297" r:id="rId79"/>
    <p:sldId id="299" r:id="rId80"/>
    <p:sldId id="336" r:id="rId81"/>
    <p:sldId id="337" r:id="rId82"/>
    <p:sldId id="338" r:id="rId83"/>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FF66CC"/>
    <a:srgbClr val="FF66FF"/>
    <a:srgbClr val="FF9966"/>
    <a:srgbClr val="FF6600"/>
    <a:srgbClr val="00FF00"/>
    <a:srgbClr val="66FF99"/>
    <a:srgbClr val="A22A88"/>
    <a:srgbClr val="99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0517C76E-D809-43BE-BCCF-BE2CAA9844AF}" type="datetimeFigureOut">
              <a:rPr lang="uk-UA" smtClean="0"/>
              <a:t>10.11.2013</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E1410B38-0BC3-4346-9291-9C84A51F017C}" type="slidenum">
              <a:rPr lang="uk-UA" smtClean="0"/>
              <a:t>‹#›</a:t>
            </a:fld>
            <a:endParaRPr lang="uk-UA" dirty="0"/>
          </a:p>
        </p:txBody>
      </p:sp>
    </p:spTree>
    <p:extLst>
      <p:ext uri="{BB962C8B-B14F-4D97-AF65-F5344CB8AC3E}">
        <p14:creationId xmlns:p14="http://schemas.microsoft.com/office/powerpoint/2010/main" val="2827585627"/>
      </p:ext>
    </p:extLst>
  </p:cSld>
  <p:clrMapOvr>
    <a:masterClrMapping/>
  </p:clrMapOvr>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0517C76E-D809-43BE-BCCF-BE2CAA9844AF}" type="datetimeFigureOut">
              <a:rPr lang="uk-UA" smtClean="0"/>
              <a:t>10.11.2013</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E1410B38-0BC3-4346-9291-9C84A51F017C}" type="slidenum">
              <a:rPr lang="uk-UA" smtClean="0"/>
              <a:t>‹#›</a:t>
            </a:fld>
            <a:endParaRPr lang="uk-UA" dirty="0"/>
          </a:p>
        </p:txBody>
      </p:sp>
    </p:spTree>
    <p:extLst>
      <p:ext uri="{BB962C8B-B14F-4D97-AF65-F5344CB8AC3E}">
        <p14:creationId xmlns:p14="http://schemas.microsoft.com/office/powerpoint/2010/main" val="2559836880"/>
      </p:ext>
    </p:extLst>
  </p:cSld>
  <p:clrMapOvr>
    <a:masterClrMapping/>
  </p:clrMapOvr>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0517C76E-D809-43BE-BCCF-BE2CAA9844AF}" type="datetimeFigureOut">
              <a:rPr lang="uk-UA" smtClean="0"/>
              <a:t>10.11.2013</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E1410B38-0BC3-4346-9291-9C84A51F017C}" type="slidenum">
              <a:rPr lang="uk-UA" smtClean="0"/>
              <a:t>‹#›</a:t>
            </a:fld>
            <a:endParaRPr lang="uk-UA" dirty="0"/>
          </a:p>
        </p:txBody>
      </p:sp>
    </p:spTree>
    <p:extLst>
      <p:ext uri="{BB962C8B-B14F-4D97-AF65-F5344CB8AC3E}">
        <p14:creationId xmlns:p14="http://schemas.microsoft.com/office/powerpoint/2010/main" val="690872797"/>
      </p:ext>
    </p:extLst>
  </p:cSld>
  <p:clrMapOvr>
    <a:masterClrMapping/>
  </p:clrMapOvr>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0517C76E-D809-43BE-BCCF-BE2CAA9844AF}" type="datetimeFigureOut">
              <a:rPr lang="uk-UA" smtClean="0"/>
              <a:t>10.11.2013</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E1410B38-0BC3-4346-9291-9C84A51F017C}" type="slidenum">
              <a:rPr lang="uk-UA" smtClean="0"/>
              <a:t>‹#›</a:t>
            </a:fld>
            <a:endParaRPr lang="uk-UA" dirty="0"/>
          </a:p>
        </p:txBody>
      </p:sp>
    </p:spTree>
    <p:extLst>
      <p:ext uri="{BB962C8B-B14F-4D97-AF65-F5344CB8AC3E}">
        <p14:creationId xmlns:p14="http://schemas.microsoft.com/office/powerpoint/2010/main" val="3090056572"/>
      </p:ext>
    </p:extLst>
  </p:cSld>
  <p:clrMapOvr>
    <a:masterClrMapping/>
  </p:clrMapOvr>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517C76E-D809-43BE-BCCF-BE2CAA9844AF}" type="datetimeFigureOut">
              <a:rPr lang="uk-UA" smtClean="0"/>
              <a:t>10.11.2013</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E1410B38-0BC3-4346-9291-9C84A51F017C}" type="slidenum">
              <a:rPr lang="uk-UA" smtClean="0"/>
              <a:t>‹#›</a:t>
            </a:fld>
            <a:endParaRPr lang="uk-UA" dirty="0"/>
          </a:p>
        </p:txBody>
      </p:sp>
    </p:spTree>
    <p:extLst>
      <p:ext uri="{BB962C8B-B14F-4D97-AF65-F5344CB8AC3E}">
        <p14:creationId xmlns:p14="http://schemas.microsoft.com/office/powerpoint/2010/main" val="4051499935"/>
      </p:ext>
    </p:extLst>
  </p:cSld>
  <p:clrMapOvr>
    <a:masterClrMapping/>
  </p:clrMapOvr>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0517C76E-D809-43BE-BCCF-BE2CAA9844AF}" type="datetimeFigureOut">
              <a:rPr lang="uk-UA" smtClean="0"/>
              <a:t>10.11.2013</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E1410B38-0BC3-4346-9291-9C84A51F017C}" type="slidenum">
              <a:rPr lang="uk-UA" smtClean="0"/>
              <a:t>‹#›</a:t>
            </a:fld>
            <a:endParaRPr lang="uk-UA" dirty="0"/>
          </a:p>
        </p:txBody>
      </p:sp>
    </p:spTree>
    <p:extLst>
      <p:ext uri="{BB962C8B-B14F-4D97-AF65-F5344CB8AC3E}">
        <p14:creationId xmlns:p14="http://schemas.microsoft.com/office/powerpoint/2010/main" val="3394610907"/>
      </p:ext>
    </p:extLst>
  </p:cSld>
  <p:clrMapOvr>
    <a:masterClrMapping/>
  </p:clrMapOvr>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0517C76E-D809-43BE-BCCF-BE2CAA9844AF}" type="datetimeFigureOut">
              <a:rPr lang="uk-UA" smtClean="0"/>
              <a:t>10.11.2013</a:t>
            </a:fld>
            <a:endParaRPr lang="uk-UA" dirty="0"/>
          </a:p>
        </p:txBody>
      </p:sp>
      <p:sp>
        <p:nvSpPr>
          <p:cNvPr id="8" name="Нижний колонтитул 7"/>
          <p:cNvSpPr>
            <a:spLocks noGrp="1"/>
          </p:cNvSpPr>
          <p:nvPr>
            <p:ph type="ftr" sz="quarter" idx="11"/>
          </p:nvPr>
        </p:nvSpPr>
        <p:spPr/>
        <p:txBody>
          <a:bodyPr/>
          <a:lstStyle/>
          <a:p>
            <a:endParaRPr lang="uk-UA" dirty="0"/>
          </a:p>
        </p:txBody>
      </p:sp>
      <p:sp>
        <p:nvSpPr>
          <p:cNvPr id="9" name="Номер слайда 8"/>
          <p:cNvSpPr>
            <a:spLocks noGrp="1"/>
          </p:cNvSpPr>
          <p:nvPr>
            <p:ph type="sldNum" sz="quarter" idx="12"/>
          </p:nvPr>
        </p:nvSpPr>
        <p:spPr/>
        <p:txBody>
          <a:bodyPr/>
          <a:lstStyle/>
          <a:p>
            <a:fld id="{E1410B38-0BC3-4346-9291-9C84A51F017C}" type="slidenum">
              <a:rPr lang="uk-UA" smtClean="0"/>
              <a:t>‹#›</a:t>
            </a:fld>
            <a:endParaRPr lang="uk-UA" dirty="0"/>
          </a:p>
        </p:txBody>
      </p:sp>
    </p:spTree>
    <p:extLst>
      <p:ext uri="{BB962C8B-B14F-4D97-AF65-F5344CB8AC3E}">
        <p14:creationId xmlns:p14="http://schemas.microsoft.com/office/powerpoint/2010/main" val="2196885463"/>
      </p:ext>
    </p:extLst>
  </p:cSld>
  <p:clrMapOvr>
    <a:masterClrMapping/>
  </p:clrMapOvr>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0517C76E-D809-43BE-BCCF-BE2CAA9844AF}" type="datetimeFigureOut">
              <a:rPr lang="uk-UA" smtClean="0"/>
              <a:t>10.11.2013</a:t>
            </a:fld>
            <a:endParaRPr lang="uk-UA" dirty="0"/>
          </a:p>
        </p:txBody>
      </p:sp>
      <p:sp>
        <p:nvSpPr>
          <p:cNvPr id="4" name="Нижний колонтитул 3"/>
          <p:cNvSpPr>
            <a:spLocks noGrp="1"/>
          </p:cNvSpPr>
          <p:nvPr>
            <p:ph type="ftr" sz="quarter" idx="11"/>
          </p:nvPr>
        </p:nvSpPr>
        <p:spPr/>
        <p:txBody>
          <a:bodyPr/>
          <a:lstStyle/>
          <a:p>
            <a:endParaRPr lang="uk-UA" dirty="0"/>
          </a:p>
        </p:txBody>
      </p:sp>
      <p:sp>
        <p:nvSpPr>
          <p:cNvPr id="5" name="Номер слайда 4"/>
          <p:cNvSpPr>
            <a:spLocks noGrp="1"/>
          </p:cNvSpPr>
          <p:nvPr>
            <p:ph type="sldNum" sz="quarter" idx="12"/>
          </p:nvPr>
        </p:nvSpPr>
        <p:spPr/>
        <p:txBody>
          <a:bodyPr/>
          <a:lstStyle/>
          <a:p>
            <a:fld id="{E1410B38-0BC3-4346-9291-9C84A51F017C}" type="slidenum">
              <a:rPr lang="uk-UA" smtClean="0"/>
              <a:t>‹#›</a:t>
            </a:fld>
            <a:endParaRPr lang="uk-UA" dirty="0"/>
          </a:p>
        </p:txBody>
      </p:sp>
    </p:spTree>
    <p:extLst>
      <p:ext uri="{BB962C8B-B14F-4D97-AF65-F5344CB8AC3E}">
        <p14:creationId xmlns:p14="http://schemas.microsoft.com/office/powerpoint/2010/main" val="3490474866"/>
      </p:ext>
    </p:extLst>
  </p:cSld>
  <p:clrMapOvr>
    <a:masterClrMapping/>
  </p:clrMapOvr>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517C76E-D809-43BE-BCCF-BE2CAA9844AF}" type="datetimeFigureOut">
              <a:rPr lang="uk-UA" smtClean="0"/>
              <a:t>10.11.2013</a:t>
            </a:fld>
            <a:endParaRPr lang="uk-UA" dirty="0"/>
          </a:p>
        </p:txBody>
      </p:sp>
      <p:sp>
        <p:nvSpPr>
          <p:cNvPr id="3" name="Нижний колонтитул 2"/>
          <p:cNvSpPr>
            <a:spLocks noGrp="1"/>
          </p:cNvSpPr>
          <p:nvPr>
            <p:ph type="ftr" sz="quarter" idx="11"/>
          </p:nvPr>
        </p:nvSpPr>
        <p:spPr/>
        <p:txBody>
          <a:bodyPr/>
          <a:lstStyle/>
          <a:p>
            <a:endParaRPr lang="uk-UA" dirty="0"/>
          </a:p>
        </p:txBody>
      </p:sp>
      <p:sp>
        <p:nvSpPr>
          <p:cNvPr id="4" name="Номер слайда 3"/>
          <p:cNvSpPr>
            <a:spLocks noGrp="1"/>
          </p:cNvSpPr>
          <p:nvPr>
            <p:ph type="sldNum" sz="quarter" idx="12"/>
          </p:nvPr>
        </p:nvSpPr>
        <p:spPr/>
        <p:txBody>
          <a:bodyPr/>
          <a:lstStyle/>
          <a:p>
            <a:fld id="{E1410B38-0BC3-4346-9291-9C84A51F017C}" type="slidenum">
              <a:rPr lang="uk-UA" smtClean="0"/>
              <a:t>‹#›</a:t>
            </a:fld>
            <a:endParaRPr lang="uk-UA" dirty="0"/>
          </a:p>
        </p:txBody>
      </p:sp>
    </p:spTree>
    <p:extLst>
      <p:ext uri="{BB962C8B-B14F-4D97-AF65-F5344CB8AC3E}">
        <p14:creationId xmlns:p14="http://schemas.microsoft.com/office/powerpoint/2010/main" val="38365985"/>
      </p:ext>
    </p:extLst>
  </p:cSld>
  <p:clrMapOvr>
    <a:masterClrMapping/>
  </p:clrMapOvr>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517C76E-D809-43BE-BCCF-BE2CAA9844AF}" type="datetimeFigureOut">
              <a:rPr lang="uk-UA" smtClean="0"/>
              <a:t>10.11.2013</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E1410B38-0BC3-4346-9291-9C84A51F017C}" type="slidenum">
              <a:rPr lang="uk-UA" smtClean="0"/>
              <a:t>‹#›</a:t>
            </a:fld>
            <a:endParaRPr lang="uk-UA" dirty="0"/>
          </a:p>
        </p:txBody>
      </p:sp>
    </p:spTree>
    <p:extLst>
      <p:ext uri="{BB962C8B-B14F-4D97-AF65-F5344CB8AC3E}">
        <p14:creationId xmlns:p14="http://schemas.microsoft.com/office/powerpoint/2010/main" val="318832314"/>
      </p:ext>
    </p:extLst>
  </p:cSld>
  <p:clrMapOvr>
    <a:masterClrMapping/>
  </p:clrMapOvr>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517C76E-D809-43BE-BCCF-BE2CAA9844AF}" type="datetimeFigureOut">
              <a:rPr lang="uk-UA" smtClean="0"/>
              <a:t>10.11.2013</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E1410B38-0BC3-4346-9291-9C84A51F017C}" type="slidenum">
              <a:rPr lang="uk-UA" smtClean="0"/>
              <a:t>‹#›</a:t>
            </a:fld>
            <a:endParaRPr lang="uk-UA" dirty="0"/>
          </a:p>
        </p:txBody>
      </p:sp>
    </p:spTree>
    <p:extLst>
      <p:ext uri="{BB962C8B-B14F-4D97-AF65-F5344CB8AC3E}">
        <p14:creationId xmlns:p14="http://schemas.microsoft.com/office/powerpoint/2010/main" val="1045479138"/>
      </p:ext>
    </p:extLst>
  </p:cSld>
  <p:clrMapOvr>
    <a:masterClrMapping/>
  </p:clrMapOvr>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7C76E-D809-43BE-BCCF-BE2CAA9844AF}" type="datetimeFigureOut">
              <a:rPr lang="uk-UA" smtClean="0"/>
              <a:t>10.11.2013</a:t>
            </a:fld>
            <a:endParaRPr lang="uk-UA"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10B38-0BC3-4346-9291-9C84A51F017C}" type="slidenum">
              <a:rPr lang="uk-UA" smtClean="0"/>
              <a:t>‹#›</a:t>
            </a:fld>
            <a:endParaRPr lang="uk-UA" dirty="0"/>
          </a:p>
        </p:txBody>
      </p:sp>
    </p:spTree>
    <p:extLst>
      <p:ext uri="{BB962C8B-B14F-4D97-AF65-F5344CB8AC3E}">
        <p14:creationId xmlns:p14="http://schemas.microsoft.com/office/powerpoint/2010/main" val="39313104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6.xml"/><Relationship Id="rId4" Type="http://schemas.openxmlformats.org/officeDocument/2006/relationships/image" Target="../media/image64.jpg"/></Relationships>
</file>

<file path=ppt/slides/_rels/slide5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6.xml"/><Relationship Id="rId4" Type="http://schemas.openxmlformats.org/officeDocument/2006/relationships/image" Target="../media/image76.jpg"/></Relationships>
</file>

<file path=ppt/slides/_rels/slide6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476672"/>
            <a:ext cx="7772400" cy="2160240"/>
          </a:xfrm>
        </p:spPr>
        <p:txBody>
          <a:bodyPr/>
          <a:lstStyle/>
          <a:p>
            <a:r>
              <a:rPr lang="uk-UA" dirty="0" smtClean="0">
                <a:solidFill>
                  <a:schemeClr val="tx2"/>
                </a:solidFill>
              </a:rPr>
              <a:t>ВИЗНАЧНІ ПАМ’ЯТКИ США ТА КАНАДИ</a:t>
            </a:r>
            <a:endParaRPr lang="uk-UA" dirty="0">
              <a:solidFill>
                <a:schemeClr val="tx2"/>
              </a:solidFill>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76872"/>
            <a:ext cx="5802906" cy="3055230"/>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4479942"/>
            <a:ext cx="3564069" cy="2378058"/>
          </a:xfrm>
          <a:prstGeom prst="rect">
            <a:avLst/>
          </a:prstGeom>
        </p:spPr>
      </p:pic>
    </p:spTree>
    <p:extLst>
      <p:ext uri="{BB962C8B-B14F-4D97-AF65-F5344CB8AC3E}">
        <p14:creationId xmlns:p14="http://schemas.microsoft.com/office/powerpoint/2010/main" val="1140412049"/>
      </p:ext>
    </p:extLst>
  </p:cSld>
  <p:clrMapOvr>
    <a:masterClrMapping/>
  </p:clrMapOvr>
  <mc:AlternateContent xmlns:mc="http://schemas.openxmlformats.org/markup-compatibility/2006" xmlns:p14="http://schemas.microsoft.com/office/powerpoint/2010/main">
    <mc:Choice Requires="p14">
      <p:transition spd="slow" p14:dur="4500" advClick="0" advTm="0">
        <p:split orient="vert"/>
      </p:transition>
    </mc:Choice>
    <mc:Fallback xmlns="">
      <p:transition spd="slow" advClick="0" advTm="0">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13" y="-27384"/>
            <a:ext cx="10483518" cy="6912768"/>
          </a:xfrm>
          <a:prstGeom prst="rect">
            <a:avLst/>
          </a:prstGeom>
        </p:spPr>
      </p:pic>
      <p:sp>
        <p:nvSpPr>
          <p:cNvPr id="2" name="Заголовок 1"/>
          <p:cNvSpPr>
            <a:spLocks noGrp="1"/>
          </p:cNvSpPr>
          <p:nvPr>
            <p:ph type="title"/>
          </p:nvPr>
        </p:nvSpPr>
        <p:spPr>
          <a:xfrm>
            <a:off x="-252535" y="44624"/>
            <a:ext cx="9793088" cy="1152128"/>
          </a:xfrm>
        </p:spPr>
        <p:txBody>
          <a:bodyPr>
            <a:noAutofit/>
          </a:bodyPr>
          <a:lstStyle/>
          <a:p>
            <a:pPr algn="l"/>
            <a:r>
              <a:rPr lang="uk-UA" sz="1400" dirty="0" smtClean="0">
                <a:solidFill>
                  <a:srgbClr val="FFFF00"/>
                </a:solidFill>
              </a:rPr>
              <a:t>1 . Старий Монреаль - історичний центр , який відрізняється незвичайною архітектурою і особливим колоритом. Територія Старого Монреаля оголошена історичною спадщиною і є одним з найпопулярніших місцем  відвідування туристами. Тут можна познайомитися з історією розвитку та освіти міста , відвідавши численні музеї з цікавими експонатами . У Старому Монреалі знаходиться величезна кількість пам'ятників архітектури , які варто побачити будь-якій людині : Собор Монреальської Богоматері , який є архітектурною домінантою міста , площа Жака Картьє і багато іншого.</a:t>
            </a:r>
            <a:endParaRPr lang="uk-UA" sz="1400" dirty="0">
              <a:solidFill>
                <a:srgbClr val="FFFF00"/>
              </a:solidFill>
            </a:endParaRPr>
          </a:p>
        </p:txBody>
      </p:sp>
    </p:spTree>
    <p:extLst>
      <p:ext uri="{BB962C8B-B14F-4D97-AF65-F5344CB8AC3E}">
        <p14:creationId xmlns:p14="http://schemas.microsoft.com/office/powerpoint/2010/main" val="3562323674"/>
      </p:ext>
    </p:extLst>
  </p:cSld>
  <p:clrMapOvr>
    <a:masterClrMapping/>
  </p:clrMapOvr>
  <mc:AlternateContent xmlns:mc="http://schemas.openxmlformats.org/markup-compatibility/2006">
    <mc:Choice xmlns:p14="http://schemas.microsoft.com/office/powerpoint/2010/main" Requires="p14">
      <p:transition spd="slow" p14:dur="6250" advClick="0" advTm="15000">
        <p14:ripple/>
      </p:transition>
    </mc:Choice>
    <mc:Fallback>
      <p:transition spd="slow" advClick="0" advTm="1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512" y="44624"/>
            <a:ext cx="9144000" cy="1296144"/>
          </a:xfrm>
        </p:spPr>
        <p:txBody>
          <a:bodyPr>
            <a:noAutofit/>
          </a:bodyPr>
          <a:lstStyle/>
          <a:p>
            <a:pPr algn="l"/>
            <a:r>
              <a:rPr lang="uk-UA" sz="1600" dirty="0" smtClean="0"/>
              <a:t>2. Метрополітен у Монреалі знаходиться на другому місці в Канаді за розмірами і завантаженості після метро в Торонто. Особливістю підземки Монреаля є використання складів на шинному ходу. Шини замість звичайних сталевих коліс використовуються з метою зменшення вібрацій, які можуть зруйнувати архітектурні споруди. Дана технологія, застосована в Монреалі, використовувалися вперше в світі. Метро Монреаля має чотири ліній і 68 станцій.</a:t>
            </a:r>
            <a:endParaRPr lang="uk-UA" sz="16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84"/>
            <a:ext cx="9144000" cy="5373216"/>
          </a:xfrm>
          <a:prstGeom prst="rect">
            <a:avLst/>
          </a:prstGeom>
        </p:spPr>
      </p:pic>
    </p:spTree>
    <p:extLst>
      <p:ext uri="{BB962C8B-B14F-4D97-AF65-F5344CB8AC3E}">
        <p14:creationId xmlns:p14="http://schemas.microsoft.com/office/powerpoint/2010/main" val="1635911401"/>
      </p:ext>
    </p:extLst>
  </p:cSld>
  <p:clrMapOvr>
    <a:masterClrMapping/>
  </p:clrMapOvr>
  <mc:AlternateContent xmlns:mc="http://schemas.openxmlformats.org/markup-compatibility/2006">
    <mc:Choice xmlns:p14="http://schemas.microsoft.com/office/powerpoint/2010/main" Requires="p14">
      <p:transition spd="slow" p14:dur="7000" advClick="0" advTm="13000">
        <p14:glitter pattern="hexagon"/>
      </p:transition>
    </mc:Choice>
    <mc:Fallback>
      <p:transition spd="slow" advClick="0" advTm="1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96" y="12821"/>
            <a:ext cx="9152495" cy="1183932"/>
          </a:xfrm>
        </p:spPr>
        <p:txBody>
          <a:bodyPr>
            <a:noAutofit/>
          </a:bodyPr>
          <a:lstStyle/>
          <a:p>
            <a:pPr algn="l"/>
            <a:r>
              <a:rPr lang="uk-UA" sz="1600" dirty="0" smtClean="0">
                <a:solidFill>
                  <a:schemeClr val="tx1">
                    <a:lumMod val="95000"/>
                    <a:lumOff val="5000"/>
                  </a:schemeClr>
                </a:solidFill>
              </a:rPr>
              <a:t>3. Ринок </a:t>
            </a:r>
            <a:r>
              <a:rPr lang="uk-UA" sz="1600" dirty="0" err="1" smtClean="0">
                <a:solidFill>
                  <a:schemeClr val="tx1">
                    <a:lumMod val="95000"/>
                    <a:lumOff val="5000"/>
                  </a:schemeClr>
                </a:solidFill>
              </a:rPr>
              <a:t>Бонсекур</a:t>
            </a:r>
            <a:r>
              <a:rPr lang="uk-UA" sz="1600" dirty="0" smtClean="0">
                <a:solidFill>
                  <a:schemeClr val="tx1">
                    <a:lumMod val="95000"/>
                    <a:lumOff val="5000"/>
                  </a:schemeClr>
                </a:solidFill>
              </a:rPr>
              <a:t> - це двоповерхова будівля, побудована в колоніальну епоху, що служить комерційним цілям. Торговий центр є справжнісіньким раєм для всіх любителів </a:t>
            </a:r>
            <a:r>
              <a:rPr lang="uk-UA" sz="1600" dirty="0" err="1" smtClean="0">
                <a:solidFill>
                  <a:schemeClr val="tx1">
                    <a:lumMod val="95000"/>
                    <a:lumOff val="5000"/>
                  </a:schemeClr>
                </a:solidFill>
              </a:rPr>
              <a:t>шопінгу</a:t>
            </a:r>
            <a:r>
              <a:rPr lang="uk-UA" sz="1600" dirty="0" smtClean="0">
                <a:solidFill>
                  <a:schemeClr val="tx1">
                    <a:lumMod val="95000"/>
                    <a:lumOff val="5000"/>
                  </a:schemeClr>
                </a:solidFill>
              </a:rPr>
              <a:t>, в ньому знаходяться незліченні кафе, </a:t>
            </a:r>
            <a:r>
              <a:rPr lang="uk-UA" sz="1600" dirty="0" err="1" smtClean="0">
                <a:solidFill>
                  <a:schemeClr val="tx1">
                    <a:lumMod val="95000"/>
                    <a:lumOff val="5000"/>
                  </a:schemeClr>
                </a:solidFill>
              </a:rPr>
              <a:t>бутіки</a:t>
            </a:r>
            <a:r>
              <a:rPr lang="uk-UA" sz="1600" dirty="0" smtClean="0">
                <a:solidFill>
                  <a:schemeClr val="tx1">
                    <a:lumMod val="95000"/>
                    <a:lumOff val="5000"/>
                  </a:schemeClr>
                </a:solidFill>
              </a:rPr>
              <a:t>, ювелірні магазини. Якщо ви шукаєте, де можна витратити свої відпускні, то цей ринок стане найкращим вибором. До того, як будівля стала служити комерційним цілям, воно було зайнято адміністрацією міста.</a:t>
            </a:r>
            <a:endParaRPr lang="uk-UA" sz="1600" dirty="0">
              <a:solidFill>
                <a:schemeClr val="tx1">
                  <a:lumMod val="95000"/>
                  <a:lumOff val="5000"/>
                </a:schemeClr>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96752"/>
            <a:ext cx="8124056" cy="5290791"/>
          </a:xfrm>
          <a:prstGeom prst="rect">
            <a:avLst/>
          </a:prstGeom>
        </p:spPr>
      </p:pic>
    </p:spTree>
    <p:extLst>
      <p:ext uri="{BB962C8B-B14F-4D97-AF65-F5344CB8AC3E}">
        <p14:creationId xmlns:p14="http://schemas.microsoft.com/office/powerpoint/2010/main" val="3216006463"/>
      </p:ext>
    </p:extLst>
  </p:cSld>
  <p:clrMapOvr>
    <a:masterClrMapping/>
  </p:clrMapOvr>
  <mc:AlternateContent xmlns:mc="http://schemas.openxmlformats.org/markup-compatibility/2006">
    <mc:Choice xmlns:p14="http://schemas.microsoft.com/office/powerpoint/2010/main" Requires="p14">
      <p:transition spd="slow" p14:dur="6750" advClick="0" advTm="14000">
        <p:randomBar dir="vert"/>
      </p:transition>
    </mc:Choice>
    <mc:Fallback>
      <p:transition spd="slow" advClick="0" advTm="14000">
        <p:randomBar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4624"/>
            <a:ext cx="9144000" cy="1152128"/>
          </a:xfrm>
        </p:spPr>
        <p:txBody>
          <a:bodyPr>
            <a:noAutofit/>
          </a:bodyPr>
          <a:lstStyle/>
          <a:p>
            <a:pPr algn="l"/>
            <a:r>
              <a:rPr lang="ru-RU" sz="2000" dirty="0" smtClean="0"/>
              <a:t>4. </a:t>
            </a:r>
            <a:r>
              <a:rPr lang="ru-RU" sz="2000" dirty="0" err="1" smtClean="0"/>
              <a:t>Нотр</a:t>
            </a:r>
            <a:r>
              <a:rPr lang="ru-RU" sz="2000" dirty="0" smtClean="0"/>
              <a:t>-Дам де Монреаль </a:t>
            </a:r>
            <a:r>
              <a:rPr lang="ru-RU" sz="2000" dirty="0" err="1" smtClean="0"/>
              <a:t>був</a:t>
            </a:r>
            <a:r>
              <a:rPr lang="ru-RU" sz="2000" dirty="0" smtClean="0"/>
              <a:t> </a:t>
            </a:r>
            <a:r>
              <a:rPr lang="ru-RU" sz="2000" dirty="0" err="1" smtClean="0"/>
              <a:t>споруджений</a:t>
            </a:r>
            <a:r>
              <a:rPr lang="ru-RU" sz="2000" dirty="0" smtClean="0"/>
              <a:t> у 1672 </a:t>
            </a:r>
            <a:r>
              <a:rPr lang="ru-RU" sz="2000" dirty="0" err="1" smtClean="0"/>
              <a:t>році</a:t>
            </a:r>
            <a:r>
              <a:rPr lang="ru-RU" sz="2000" dirty="0" smtClean="0"/>
              <a:t> </a:t>
            </a:r>
            <a:r>
              <a:rPr lang="ru-RU" sz="2000" dirty="0" err="1" smtClean="0"/>
              <a:t>зусиллями</a:t>
            </a:r>
            <a:r>
              <a:rPr lang="ru-RU" sz="2000" dirty="0" smtClean="0"/>
              <a:t> </a:t>
            </a:r>
            <a:r>
              <a:rPr lang="ru-RU" sz="2000" dirty="0" err="1" smtClean="0"/>
              <a:t>католицької</a:t>
            </a:r>
            <a:r>
              <a:rPr lang="ru-RU" sz="2000" dirty="0" smtClean="0"/>
              <a:t> </a:t>
            </a:r>
            <a:r>
              <a:rPr lang="ru-RU" sz="2000" dirty="0" err="1" smtClean="0"/>
              <a:t>громади</a:t>
            </a:r>
            <a:r>
              <a:rPr lang="ru-RU" sz="2000" dirty="0" smtClean="0"/>
              <a:t> в </a:t>
            </a:r>
            <a:r>
              <a:rPr lang="ru-RU" sz="2000" dirty="0" err="1" smtClean="0"/>
              <a:t>неоготичному</a:t>
            </a:r>
            <a:r>
              <a:rPr lang="ru-RU" sz="2000" dirty="0" smtClean="0"/>
              <a:t> </a:t>
            </a:r>
            <a:r>
              <a:rPr lang="ru-RU" sz="2000" dirty="0" err="1" smtClean="0"/>
              <a:t>стилі</a:t>
            </a:r>
            <a:r>
              <a:rPr lang="ru-RU" sz="2000" dirty="0" smtClean="0"/>
              <a:t>. </a:t>
            </a:r>
            <a:r>
              <a:rPr lang="ru-RU" sz="2000" dirty="0" err="1" smtClean="0"/>
              <a:t>Після</a:t>
            </a:r>
            <a:r>
              <a:rPr lang="ru-RU" sz="2000" dirty="0" smtClean="0"/>
              <a:t> </a:t>
            </a:r>
            <a:r>
              <a:rPr lang="ru-RU" sz="2000" dirty="0" err="1" smtClean="0"/>
              <a:t>зведення</a:t>
            </a:r>
            <a:r>
              <a:rPr lang="ru-RU" sz="2000" dirty="0" smtClean="0"/>
              <a:t>, </a:t>
            </a:r>
            <a:r>
              <a:rPr lang="ru-RU" sz="2000" dirty="0" err="1" smtClean="0"/>
              <a:t>будівля</a:t>
            </a:r>
            <a:r>
              <a:rPr lang="ru-RU" sz="2000" dirty="0" smtClean="0"/>
              <a:t> </a:t>
            </a:r>
            <a:r>
              <a:rPr lang="ru-RU" sz="2000" dirty="0" err="1" smtClean="0"/>
              <a:t>була</a:t>
            </a:r>
            <a:r>
              <a:rPr lang="ru-RU" sz="2000" dirty="0" smtClean="0"/>
              <a:t> </a:t>
            </a:r>
            <a:r>
              <a:rPr lang="ru-RU" sz="2000" dirty="0" err="1" smtClean="0"/>
              <a:t>кафедральним</a:t>
            </a:r>
            <a:r>
              <a:rPr lang="ru-RU" sz="2000" dirty="0" smtClean="0"/>
              <a:t> собором </a:t>
            </a:r>
            <a:r>
              <a:rPr lang="ru-RU" sz="2000" dirty="0" err="1" smtClean="0"/>
              <a:t>розвивається</a:t>
            </a:r>
            <a:r>
              <a:rPr lang="ru-RU" sz="2000" dirty="0" smtClean="0"/>
              <a:t> </a:t>
            </a:r>
            <a:r>
              <a:rPr lang="ru-RU" sz="2000" dirty="0" err="1" smtClean="0"/>
              <a:t>міста</a:t>
            </a:r>
            <a:r>
              <a:rPr lang="ru-RU" sz="2000" dirty="0" smtClean="0"/>
              <a:t> і мало </a:t>
            </a:r>
            <a:r>
              <a:rPr lang="ru-RU" sz="2000" dirty="0" err="1" smtClean="0"/>
              <a:t>досить</a:t>
            </a:r>
            <a:r>
              <a:rPr lang="ru-RU" sz="2000" dirty="0" smtClean="0"/>
              <a:t> </a:t>
            </a:r>
            <a:r>
              <a:rPr lang="ru-RU" sz="2000" dirty="0" err="1" smtClean="0"/>
              <a:t>низький</a:t>
            </a:r>
            <a:r>
              <a:rPr lang="ru-RU" sz="2000" dirty="0" smtClean="0"/>
              <a:t> ранг. </a:t>
            </a:r>
            <a:r>
              <a:rPr lang="ru-RU" sz="2000" dirty="0" err="1" smtClean="0"/>
              <a:t>Значність</a:t>
            </a:r>
            <a:r>
              <a:rPr lang="ru-RU" sz="2000" dirty="0" smtClean="0"/>
              <a:t> і </a:t>
            </a:r>
            <a:r>
              <a:rPr lang="ru-RU" sz="2000" dirty="0" err="1" smtClean="0"/>
              <a:t>масивність</a:t>
            </a:r>
            <a:r>
              <a:rPr lang="ru-RU" sz="2000" dirty="0" smtClean="0"/>
              <a:t> собору </a:t>
            </a:r>
            <a:r>
              <a:rPr lang="ru-RU" sz="2000" dirty="0" err="1" smtClean="0"/>
              <a:t>надають</a:t>
            </a:r>
            <a:r>
              <a:rPr lang="ru-RU" sz="2000" dirty="0" smtClean="0"/>
              <a:t> </a:t>
            </a:r>
            <a:r>
              <a:rPr lang="ru-RU" sz="2000" dirty="0" err="1" smtClean="0"/>
              <a:t>його</a:t>
            </a:r>
            <a:r>
              <a:rPr lang="ru-RU" sz="2000" dirty="0" smtClean="0"/>
              <a:t> </a:t>
            </a:r>
            <a:r>
              <a:rPr lang="ru-RU" sz="2000" dirty="0" err="1" smtClean="0"/>
              <a:t>сімдесятиметрового</a:t>
            </a:r>
            <a:r>
              <a:rPr lang="ru-RU" sz="2000" dirty="0" smtClean="0"/>
              <a:t> колони, </a:t>
            </a:r>
            <a:r>
              <a:rPr lang="ru-RU" sz="2000" dirty="0" err="1" smtClean="0"/>
              <a:t>які</a:t>
            </a:r>
            <a:r>
              <a:rPr lang="ru-RU" sz="2000" dirty="0" smtClean="0"/>
              <a:t> </a:t>
            </a:r>
            <a:r>
              <a:rPr lang="ru-RU" sz="2000" dirty="0" err="1" smtClean="0"/>
              <a:t>підносяться</a:t>
            </a:r>
            <a:r>
              <a:rPr lang="ru-RU" sz="2000" dirty="0" smtClean="0"/>
              <a:t> над </a:t>
            </a:r>
            <a:r>
              <a:rPr lang="ru-RU" sz="2000" dirty="0" err="1" smtClean="0"/>
              <a:t>містом</a:t>
            </a:r>
            <a:r>
              <a:rPr lang="ru-RU" sz="2000" dirty="0" smtClean="0"/>
              <a:t>.</a:t>
            </a:r>
            <a:endParaRPr lang="uk-UA" sz="20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613" y="1484784"/>
            <a:ext cx="7002779" cy="5400600"/>
          </a:xfrm>
          <a:prstGeom prst="rect">
            <a:avLst/>
          </a:prstGeom>
        </p:spPr>
      </p:pic>
    </p:spTree>
    <p:extLst>
      <p:ext uri="{BB962C8B-B14F-4D97-AF65-F5344CB8AC3E}">
        <p14:creationId xmlns:p14="http://schemas.microsoft.com/office/powerpoint/2010/main" val="3142383400"/>
      </p:ext>
    </p:extLst>
  </p:cSld>
  <p:clrMapOvr>
    <a:masterClrMapping/>
  </p:clrMapOvr>
  <mc:AlternateContent xmlns:mc="http://schemas.openxmlformats.org/markup-compatibility/2006" xmlns:p14="http://schemas.microsoft.com/office/powerpoint/2010/main">
    <mc:Choice Requires="p14">
      <p:transition spd="slow" p14:dur="6250" advClick="0" advTm="11000">
        <p:split orient="vert"/>
      </p:transition>
    </mc:Choice>
    <mc:Fallback xmlns="">
      <p:transition spd="slow" advClick="0" advTm="11000">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8229600" cy="1143000"/>
          </a:xfrm>
        </p:spPr>
        <p:txBody>
          <a:bodyPr>
            <a:noAutofit/>
          </a:bodyPr>
          <a:lstStyle/>
          <a:p>
            <a:pPr algn="l"/>
            <a:r>
              <a:rPr lang="uk-UA" sz="1400" dirty="0" smtClean="0"/>
              <a:t>5 . Не можна не відвідати в Монреалі і </a:t>
            </a:r>
            <a:r>
              <a:rPr lang="uk-UA" sz="1400" dirty="0"/>
              <a:t>м</a:t>
            </a:r>
            <a:r>
              <a:rPr lang="uk-UA" sz="1400" dirty="0" smtClean="0"/>
              <a:t>узей образотворчого мистецтва , в якому можна відшукати величезна кількість цікавих експонатів. Це один з найвідоміших музеїв північної Америки та світу , крім того, він найстаріший в Канаді . До того, як музей знайшов собі постійне будинок , він існував у вигляді пересувної виставки, організованої Асоціацією образотворчих мистецтв. Музей почав своє існування після того, як </a:t>
            </a:r>
            <a:r>
              <a:rPr lang="uk-UA" sz="1400" dirty="0" err="1" smtClean="0"/>
              <a:t>Монреальський</a:t>
            </a:r>
            <a:r>
              <a:rPr lang="uk-UA" sz="1400" dirty="0" smtClean="0"/>
              <a:t> бізнесмен </a:t>
            </a:r>
            <a:r>
              <a:rPr lang="uk-UA" sz="1400" dirty="0" err="1" smtClean="0"/>
              <a:t>Бенай</a:t>
            </a:r>
            <a:r>
              <a:rPr lang="uk-UA" sz="1400" dirty="0" smtClean="0"/>
              <a:t> </a:t>
            </a:r>
            <a:r>
              <a:rPr lang="uk-UA" sz="1400" dirty="0" err="1"/>
              <a:t>Д</a:t>
            </a:r>
            <a:r>
              <a:rPr lang="uk-UA" sz="1400" dirty="0" err="1" smtClean="0"/>
              <a:t>жибб</a:t>
            </a:r>
            <a:r>
              <a:rPr lang="uk-UA" sz="1400" dirty="0" smtClean="0"/>
              <a:t> подарував Асоціації величезну колекцію своїх картин, а також надав фінансову підтримку. Багато багатих людей були натхненні цим вчинком, і обсяг пожертвувань став постійно збільшуватис</a:t>
            </a:r>
            <a:r>
              <a:rPr lang="uk-UA" sz="1600" dirty="0" smtClean="0"/>
              <a:t>я.</a:t>
            </a:r>
            <a:endParaRPr lang="uk-UA" sz="16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510856"/>
            <a:ext cx="5732828" cy="5374528"/>
          </a:xfrm>
          <a:prstGeom prst="rect">
            <a:avLst/>
          </a:prstGeom>
        </p:spPr>
      </p:pic>
    </p:spTree>
    <p:extLst>
      <p:ext uri="{BB962C8B-B14F-4D97-AF65-F5344CB8AC3E}">
        <p14:creationId xmlns:p14="http://schemas.microsoft.com/office/powerpoint/2010/main" val="3850159260"/>
      </p:ext>
    </p:extLst>
  </p:cSld>
  <p:clrMapOvr>
    <a:masterClrMapping/>
  </p:clrMapOvr>
  <mc:AlternateContent xmlns:mc="http://schemas.openxmlformats.org/markup-compatibility/2006">
    <mc:Choice xmlns:p14="http://schemas.microsoft.com/office/powerpoint/2010/main" Requires="p14">
      <p:transition spd="slow" p14:dur="6750" advClick="0" advTm="18000">
        <p:push dir="u"/>
      </p:transition>
    </mc:Choice>
    <mc:Fallback>
      <p:transition spd="slow" advClick="0" advTm="18000">
        <p:push dir="u"/>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295417"/>
            <a:ext cx="7127776" cy="5345832"/>
          </a:xfrm>
          <a:prstGeom prst="rect">
            <a:avLst/>
          </a:prstGeom>
        </p:spPr>
      </p:pic>
      <p:sp>
        <p:nvSpPr>
          <p:cNvPr id="2" name="Заголовок 1"/>
          <p:cNvSpPr>
            <a:spLocks noGrp="1"/>
          </p:cNvSpPr>
          <p:nvPr>
            <p:ph type="title"/>
          </p:nvPr>
        </p:nvSpPr>
        <p:spPr>
          <a:xfrm>
            <a:off x="0" y="53752"/>
            <a:ext cx="8229600" cy="1143000"/>
          </a:xfrm>
        </p:spPr>
        <p:txBody>
          <a:bodyPr>
            <a:noAutofit/>
          </a:bodyPr>
          <a:lstStyle/>
          <a:p>
            <a:pPr algn="l"/>
            <a:r>
              <a:rPr lang="ru-RU" sz="1400" dirty="0" smtClean="0"/>
              <a:t>6. </a:t>
            </a:r>
            <a:r>
              <a:rPr lang="ru-RU" sz="1400" dirty="0" err="1" smtClean="0"/>
              <a:t>Монреальський</a:t>
            </a:r>
            <a:r>
              <a:rPr lang="ru-RU" sz="1400" dirty="0" smtClean="0"/>
              <a:t> музей </a:t>
            </a:r>
            <a:r>
              <a:rPr lang="ru-RU" sz="1400" dirty="0" err="1" smtClean="0"/>
              <a:t>сучасного</a:t>
            </a:r>
            <a:r>
              <a:rPr lang="ru-RU" sz="1400" dirty="0" smtClean="0"/>
              <a:t> </a:t>
            </a:r>
            <a:r>
              <a:rPr lang="ru-RU" sz="1400" dirty="0" err="1" smtClean="0"/>
              <a:t>мистецтва</a:t>
            </a:r>
            <a:r>
              <a:rPr lang="ru-RU" sz="1400" dirty="0" smtClean="0"/>
              <a:t> </a:t>
            </a:r>
            <a:r>
              <a:rPr lang="ru-RU" sz="1400" dirty="0" err="1" smtClean="0"/>
              <a:t>також</a:t>
            </a:r>
            <a:r>
              <a:rPr lang="ru-RU" sz="1400" dirty="0" smtClean="0"/>
              <a:t> є </a:t>
            </a:r>
            <a:r>
              <a:rPr lang="ru-RU" sz="1400" dirty="0" err="1" smtClean="0"/>
              <a:t>найбільшим</a:t>
            </a:r>
            <a:r>
              <a:rPr lang="ru-RU" sz="1400" dirty="0" smtClean="0"/>
              <a:t> у </a:t>
            </a:r>
            <a:r>
              <a:rPr lang="ru-RU" sz="1400" dirty="0" err="1" smtClean="0"/>
              <a:t>країні</a:t>
            </a:r>
            <a:r>
              <a:rPr lang="ru-RU" sz="1400" dirty="0" smtClean="0"/>
              <a:t> і одним з </a:t>
            </a:r>
            <a:r>
              <a:rPr lang="ru-RU" sz="1400" dirty="0" err="1" smtClean="0"/>
              <a:t>найвідоміших</a:t>
            </a:r>
            <a:r>
              <a:rPr lang="ru-RU" sz="1400" dirty="0" smtClean="0"/>
              <a:t> </a:t>
            </a:r>
            <a:r>
              <a:rPr lang="ru-RU" sz="1400" dirty="0" err="1" smtClean="0"/>
              <a:t>музеїв</a:t>
            </a:r>
            <a:r>
              <a:rPr lang="ru-RU" sz="1400" dirty="0" smtClean="0"/>
              <a:t> </a:t>
            </a:r>
            <a:r>
              <a:rPr lang="ru-RU" sz="1400" dirty="0" err="1" smtClean="0"/>
              <a:t>світу</a:t>
            </a:r>
            <a:r>
              <a:rPr lang="ru-RU" sz="1400" dirty="0" smtClean="0"/>
              <a:t>. Як нескладно </a:t>
            </a:r>
            <a:r>
              <a:rPr lang="ru-RU" sz="1400" dirty="0" err="1" smtClean="0"/>
              <a:t>здогадатися</a:t>
            </a:r>
            <a:r>
              <a:rPr lang="ru-RU" sz="1400" dirty="0" smtClean="0"/>
              <a:t> з </a:t>
            </a:r>
            <a:r>
              <a:rPr lang="ru-RU" sz="1400" dirty="0" err="1" smtClean="0"/>
              <a:t>назви</a:t>
            </a:r>
            <a:r>
              <a:rPr lang="ru-RU" sz="1400" dirty="0" smtClean="0"/>
              <a:t>, </a:t>
            </a:r>
            <a:r>
              <a:rPr lang="ru-RU" sz="1400" dirty="0" err="1" smtClean="0"/>
              <a:t>даний</a:t>
            </a:r>
            <a:r>
              <a:rPr lang="ru-RU" sz="1400" dirty="0" smtClean="0"/>
              <a:t> музей </a:t>
            </a:r>
            <a:r>
              <a:rPr lang="ru-RU" sz="1400" dirty="0" err="1" smtClean="0"/>
              <a:t>присвячений</a:t>
            </a:r>
            <a:r>
              <a:rPr lang="ru-RU" sz="1400" dirty="0" smtClean="0"/>
              <a:t> </a:t>
            </a:r>
            <a:r>
              <a:rPr lang="ru-RU" sz="1400" dirty="0" err="1" smtClean="0"/>
              <a:t>сучасному</a:t>
            </a:r>
            <a:r>
              <a:rPr lang="ru-RU" sz="1400" dirty="0" smtClean="0"/>
              <a:t> </a:t>
            </a:r>
            <a:r>
              <a:rPr lang="ru-RU" sz="1400" dirty="0" err="1" smtClean="0"/>
              <a:t>мистецтву</a:t>
            </a:r>
            <a:r>
              <a:rPr lang="ru-RU" sz="1400" dirty="0" smtClean="0"/>
              <a:t>, в </a:t>
            </a:r>
            <a:r>
              <a:rPr lang="ru-RU" sz="1400" dirty="0" err="1" smtClean="0"/>
              <a:t>ньому</a:t>
            </a:r>
            <a:r>
              <a:rPr lang="ru-RU" sz="1400" dirty="0" smtClean="0"/>
              <a:t> </a:t>
            </a:r>
            <a:r>
              <a:rPr lang="ru-RU" sz="1400" dirty="0" err="1" smtClean="0"/>
              <a:t>можна</a:t>
            </a:r>
            <a:r>
              <a:rPr lang="ru-RU" sz="1400" dirty="0" smtClean="0"/>
              <a:t> </a:t>
            </a:r>
            <a:r>
              <a:rPr lang="ru-RU" sz="1400" dirty="0" err="1" smtClean="0"/>
              <a:t>побачити</a:t>
            </a:r>
            <a:r>
              <a:rPr lang="ru-RU" sz="1400" dirty="0" smtClean="0"/>
              <a:t> </a:t>
            </a:r>
            <a:r>
              <a:rPr lang="ru-RU" sz="1400" dirty="0" err="1" smtClean="0"/>
              <a:t>роботи</a:t>
            </a:r>
            <a:r>
              <a:rPr lang="ru-RU" sz="1400" dirty="0" smtClean="0"/>
              <a:t> </a:t>
            </a:r>
            <a:r>
              <a:rPr lang="ru-RU" sz="1400" dirty="0" err="1" smtClean="0"/>
              <a:t>талановитих</a:t>
            </a:r>
            <a:r>
              <a:rPr lang="ru-RU" sz="1400" dirty="0" smtClean="0"/>
              <a:t> </a:t>
            </a:r>
            <a:r>
              <a:rPr lang="ru-RU" sz="1400" dirty="0" err="1" smtClean="0"/>
              <a:t>сучасників</a:t>
            </a:r>
            <a:r>
              <a:rPr lang="ru-RU" sz="1400" dirty="0" smtClean="0"/>
              <a:t>. У </a:t>
            </a:r>
            <a:r>
              <a:rPr lang="ru-RU" sz="1400" dirty="0" err="1" smtClean="0"/>
              <a:t>музеї</a:t>
            </a:r>
            <a:r>
              <a:rPr lang="ru-RU" sz="1400" dirty="0" smtClean="0"/>
              <a:t> широко представлено </a:t>
            </a:r>
            <a:r>
              <a:rPr lang="ru-RU" sz="1400" dirty="0" err="1" smtClean="0"/>
              <a:t>живопис</a:t>
            </a:r>
            <a:r>
              <a:rPr lang="ru-RU" sz="1400" dirty="0" smtClean="0"/>
              <a:t> </a:t>
            </a:r>
            <a:r>
              <a:rPr lang="ru-RU" sz="1400" dirty="0" err="1" smtClean="0"/>
              <a:t>французьких</a:t>
            </a:r>
            <a:r>
              <a:rPr lang="ru-RU" sz="1400" dirty="0" smtClean="0"/>
              <a:t> </a:t>
            </a:r>
            <a:r>
              <a:rPr lang="ru-RU" sz="1400" dirty="0" err="1" smtClean="0"/>
              <a:t>експресіоністів</a:t>
            </a:r>
            <a:r>
              <a:rPr lang="ru-RU" sz="1400" dirty="0" smtClean="0"/>
              <a:t>. </a:t>
            </a:r>
            <a:r>
              <a:rPr lang="ru-RU" sz="1400" dirty="0" err="1" smtClean="0"/>
              <a:t>Монреальський</a:t>
            </a:r>
            <a:r>
              <a:rPr lang="ru-RU" sz="1400" dirty="0" smtClean="0"/>
              <a:t> музей </a:t>
            </a:r>
            <a:r>
              <a:rPr lang="ru-RU" sz="1400" dirty="0" err="1" smtClean="0"/>
              <a:t>сучасного</a:t>
            </a:r>
            <a:r>
              <a:rPr lang="ru-RU" sz="1400" dirty="0" smtClean="0"/>
              <a:t> </a:t>
            </a:r>
            <a:r>
              <a:rPr lang="ru-RU" sz="1400" dirty="0" err="1" smtClean="0"/>
              <a:t>мистецтва</a:t>
            </a:r>
            <a:r>
              <a:rPr lang="ru-RU" sz="1400" dirty="0" smtClean="0"/>
              <a:t> входить у </a:t>
            </a:r>
            <a:r>
              <a:rPr lang="ru-RU" sz="1400" dirty="0" err="1" smtClean="0"/>
              <a:t>величезний</a:t>
            </a:r>
            <a:r>
              <a:rPr lang="ru-RU" sz="1400" dirty="0" smtClean="0"/>
              <a:t> </a:t>
            </a:r>
            <a:r>
              <a:rPr lang="ru-RU" sz="1400" dirty="0" err="1" smtClean="0"/>
              <a:t>культурний</a:t>
            </a:r>
            <a:r>
              <a:rPr lang="ru-RU" sz="1400" dirty="0" smtClean="0"/>
              <a:t> комплекс, в </a:t>
            </a:r>
            <a:r>
              <a:rPr lang="ru-RU" sz="1400" dirty="0" err="1" smtClean="0"/>
              <a:t>якому</a:t>
            </a:r>
            <a:r>
              <a:rPr lang="ru-RU" sz="1400" dirty="0" smtClean="0"/>
              <a:t> </a:t>
            </a:r>
            <a:r>
              <a:rPr lang="ru-RU" sz="1400" dirty="0" err="1" smtClean="0"/>
              <a:t>також</a:t>
            </a:r>
            <a:r>
              <a:rPr lang="ru-RU" sz="1400" dirty="0" smtClean="0"/>
              <a:t> </a:t>
            </a:r>
            <a:r>
              <a:rPr lang="ru-RU" sz="1400" dirty="0" err="1" smtClean="0"/>
              <a:t>можна</a:t>
            </a:r>
            <a:r>
              <a:rPr lang="ru-RU" sz="1400" dirty="0" smtClean="0"/>
              <a:t> </a:t>
            </a:r>
            <a:r>
              <a:rPr lang="ru-RU" sz="1400" dirty="0" err="1" smtClean="0"/>
              <a:t>насолодитися</a:t>
            </a:r>
            <a:r>
              <a:rPr lang="ru-RU" sz="1400" dirty="0" smtClean="0"/>
              <a:t> </a:t>
            </a:r>
            <a:r>
              <a:rPr lang="ru-RU" sz="1400" dirty="0" err="1" smtClean="0"/>
              <a:t>яскравими</a:t>
            </a:r>
            <a:r>
              <a:rPr lang="ru-RU" sz="1400" dirty="0" smtClean="0"/>
              <a:t> </a:t>
            </a:r>
            <a:r>
              <a:rPr lang="ru-RU" sz="1400" dirty="0" err="1" smtClean="0"/>
              <a:t>перфомансами</a:t>
            </a:r>
            <a:r>
              <a:rPr lang="ru-RU" sz="1400" dirty="0" smtClean="0"/>
              <a:t>, </a:t>
            </a:r>
            <a:r>
              <a:rPr lang="ru-RU" sz="1400" dirty="0" err="1" smtClean="0"/>
              <a:t>театральними</a:t>
            </a:r>
            <a:r>
              <a:rPr lang="ru-RU" sz="1400" dirty="0" smtClean="0"/>
              <a:t> </a:t>
            </a:r>
            <a:r>
              <a:rPr lang="ru-RU" sz="1400" dirty="0" err="1" smtClean="0"/>
              <a:t>виставами</a:t>
            </a:r>
            <a:r>
              <a:rPr lang="ru-RU" sz="1400" dirty="0" smtClean="0"/>
              <a:t> та </a:t>
            </a:r>
            <a:r>
              <a:rPr lang="ru-RU" sz="1400" dirty="0" err="1" smtClean="0"/>
              <a:t>сучасною</a:t>
            </a:r>
            <a:r>
              <a:rPr lang="ru-RU" sz="1400" dirty="0" smtClean="0"/>
              <a:t> </a:t>
            </a:r>
            <a:r>
              <a:rPr lang="ru-RU" sz="1400" dirty="0" err="1" smtClean="0"/>
              <a:t>хореографією</a:t>
            </a:r>
            <a:r>
              <a:rPr lang="ru-RU" sz="1400" dirty="0" smtClean="0"/>
              <a:t>.</a:t>
            </a:r>
            <a:endParaRPr lang="uk-UA" sz="1400" dirty="0"/>
          </a:p>
        </p:txBody>
      </p:sp>
    </p:spTree>
    <p:extLst>
      <p:ext uri="{BB962C8B-B14F-4D97-AF65-F5344CB8AC3E}">
        <p14:creationId xmlns:p14="http://schemas.microsoft.com/office/powerpoint/2010/main" val="781682213"/>
      </p:ext>
    </p:extLst>
  </p:cSld>
  <p:clrMapOvr>
    <a:masterClrMapping/>
  </p:clrMapOvr>
  <mc:AlternateContent xmlns:mc="http://schemas.openxmlformats.org/markup-compatibility/2006">
    <mc:Choice xmlns:p14="http://schemas.microsoft.com/office/powerpoint/2010/main" Requires="p14">
      <p:transition spd="slow" p14:dur="6250" advClick="0" advTm="12000">
        <p14:ripple/>
      </p:transition>
    </mc:Choice>
    <mc:Fallback>
      <p:transition spd="slow" advClick="0" advTm="12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66FF">
            <a:alpha val="23000"/>
          </a:srgb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270"/>
            <a:ext cx="9144000" cy="1173482"/>
          </a:xfrm>
        </p:spPr>
        <p:txBody>
          <a:bodyPr>
            <a:noAutofit/>
          </a:bodyPr>
          <a:lstStyle/>
          <a:p>
            <a:pPr algn="l"/>
            <a:r>
              <a:rPr lang="uk-UA" sz="1600" dirty="0" smtClean="0"/>
              <a:t>7. Людей, які цікавляться природознавством і археологією, напевно зацікавить музей </a:t>
            </a:r>
            <a:r>
              <a:rPr lang="uk-UA" sz="1600" dirty="0" err="1" smtClean="0"/>
              <a:t>Редпат</a:t>
            </a:r>
            <a:r>
              <a:rPr lang="uk-UA" sz="1600" dirty="0" smtClean="0"/>
              <a:t>. У музеї в достатку представлені найрізноманітніші експонати, починаючи від скам'янілих рослин і закінчуючи останками древніх тварин. У музеї працює центр, що займається вивченням різноманіття життя. Будівля є частиною факультету природничих наук в університеті </a:t>
            </a:r>
            <a:r>
              <a:rPr lang="uk-UA" sz="1600" dirty="0" err="1" smtClean="0"/>
              <a:t>Макгілла</a:t>
            </a:r>
            <a:r>
              <a:rPr lang="uk-UA" sz="1600" dirty="0" smtClean="0"/>
              <a:t>.</a:t>
            </a:r>
            <a:endParaRPr lang="uk-UA" sz="16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199752"/>
            <a:ext cx="7560840" cy="5670630"/>
          </a:xfrm>
          <a:prstGeom prst="rect">
            <a:avLst/>
          </a:prstGeom>
        </p:spPr>
      </p:pic>
    </p:spTree>
    <p:extLst>
      <p:ext uri="{BB962C8B-B14F-4D97-AF65-F5344CB8AC3E}">
        <p14:creationId xmlns:p14="http://schemas.microsoft.com/office/powerpoint/2010/main" val="3176738527"/>
      </p:ext>
    </p:extLst>
  </p:cSld>
  <p:clrMapOvr>
    <a:masterClrMapping/>
  </p:clrMapOvr>
  <mc:AlternateContent xmlns:mc="http://schemas.openxmlformats.org/markup-compatibility/2006">
    <mc:Choice xmlns:p14="http://schemas.microsoft.com/office/powerpoint/2010/main" Requires="p14">
      <p:transition spd="slow" p14:dur="6250" advClick="0" advTm="0">
        <p14:switch dir="r"/>
      </p:transition>
    </mc:Choice>
    <mc:Fallback>
      <p:transition spd="slow" advClick="0" advTm="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83" y="4274"/>
            <a:ext cx="8229600" cy="1143000"/>
          </a:xfrm>
        </p:spPr>
        <p:txBody>
          <a:bodyPr>
            <a:noAutofit/>
          </a:bodyPr>
          <a:lstStyle/>
          <a:p>
            <a:pPr algn="l"/>
            <a:r>
              <a:rPr lang="uk-UA" sz="1600" dirty="0" smtClean="0"/>
              <a:t>8. Бульвар </a:t>
            </a:r>
            <a:r>
              <a:rPr lang="uk-UA" sz="1600" dirty="0" err="1" smtClean="0"/>
              <a:t>Сен-Лоран</a:t>
            </a:r>
            <a:r>
              <a:rPr lang="uk-UA" sz="1600" dirty="0" smtClean="0"/>
              <a:t>, який є найважливішою транспортно-економічної артерією міста, рясніє </a:t>
            </a:r>
            <a:r>
              <a:rPr lang="uk-UA" sz="1600" dirty="0" err="1" smtClean="0"/>
              <a:t>бутиками</a:t>
            </a:r>
            <a:r>
              <a:rPr lang="uk-UA" sz="1600" dirty="0" smtClean="0"/>
              <a:t> та ресторанами, на які варто звернути пильну увагу. У минулому він мав найважливіше культурне значення, тепер же може порадувати своїми торговими об'єктами і своєрідною атмосферою.</a:t>
            </a:r>
            <a:endParaRPr lang="uk-UA" sz="16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180388"/>
            <a:ext cx="5904656" cy="5472608"/>
          </a:xfrm>
          <a:prstGeom prst="rect">
            <a:avLst/>
          </a:prstGeom>
        </p:spPr>
      </p:pic>
    </p:spTree>
    <p:extLst>
      <p:ext uri="{BB962C8B-B14F-4D97-AF65-F5344CB8AC3E}">
        <p14:creationId xmlns:p14="http://schemas.microsoft.com/office/powerpoint/2010/main" val="2273616254"/>
      </p:ext>
    </p:extLst>
  </p:cSld>
  <p:clrMapOvr>
    <a:masterClrMapping/>
  </p:clrMapOvr>
  <mc:AlternateContent xmlns:mc="http://schemas.openxmlformats.org/markup-compatibility/2006">
    <mc:Choice xmlns:p14="http://schemas.microsoft.com/office/powerpoint/2010/main" Requires="p14">
      <p:transition spd="slow" p14:dur="6500" advClick="0" advTm="8000">
        <p:dissolve/>
      </p:transition>
    </mc:Choice>
    <mc:Fallback>
      <p:transition spd="slow" advClick="0" advTm="8000">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73" y="-99392"/>
            <a:ext cx="9276523" cy="6957392"/>
          </a:xfrm>
          <a:prstGeom prst="rect">
            <a:avLst/>
          </a:prstGeom>
        </p:spPr>
      </p:pic>
      <p:sp>
        <p:nvSpPr>
          <p:cNvPr id="2" name="Заголовок 1"/>
          <p:cNvSpPr>
            <a:spLocks noGrp="1"/>
          </p:cNvSpPr>
          <p:nvPr>
            <p:ph type="title"/>
          </p:nvPr>
        </p:nvSpPr>
        <p:spPr>
          <a:xfrm>
            <a:off x="395536" y="-120173"/>
            <a:ext cx="8229600" cy="1143000"/>
          </a:xfrm>
        </p:spPr>
        <p:txBody>
          <a:bodyPr/>
          <a:lstStyle/>
          <a:p>
            <a:r>
              <a:rPr lang="uk-UA" dirty="0" smtClean="0"/>
              <a:t>КВЕБЕК-СІТІ</a:t>
            </a:r>
            <a:endParaRPr lang="uk-UA" dirty="0"/>
          </a:p>
        </p:txBody>
      </p:sp>
    </p:spTree>
    <p:extLst>
      <p:ext uri="{BB962C8B-B14F-4D97-AF65-F5344CB8AC3E}">
        <p14:creationId xmlns:p14="http://schemas.microsoft.com/office/powerpoint/2010/main" val="1913866969"/>
      </p:ext>
    </p:extLst>
  </p:cSld>
  <p:clrMapOvr>
    <a:masterClrMapping/>
  </p:clrMapOvr>
  <mc:AlternateContent xmlns:mc="http://schemas.openxmlformats.org/markup-compatibility/2006">
    <mc:Choice xmlns:p14="http://schemas.microsoft.com/office/powerpoint/2010/main" Requires="p14">
      <p:transition spd="slow" p14:dur="5250" advClick="0" advTm="1000">
        <p14:warp dir="in"/>
      </p:transition>
    </mc:Choice>
    <mc:Fallback>
      <p:transition spd="slow" advClick="0" advTm="1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2000">
              <a:srgbClr val="FEE7F2"/>
            </a:gs>
            <a:gs pos="36000">
              <a:srgbClr val="FAC77D"/>
            </a:gs>
            <a:gs pos="61000">
              <a:srgbClr val="FBA97D"/>
            </a:gs>
            <a:gs pos="89000">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928992" cy="1143000"/>
          </a:xfrm>
        </p:spPr>
        <p:txBody>
          <a:bodyPr>
            <a:noAutofit/>
          </a:bodyPr>
          <a:lstStyle/>
          <a:p>
            <a:pPr algn="l"/>
            <a:r>
              <a:rPr lang="uk-UA" sz="1400" dirty="0" smtClean="0"/>
              <a:t>Щороку </a:t>
            </a:r>
            <a:r>
              <a:rPr lang="uk-UA" sz="1400" dirty="0" err="1" smtClean="0"/>
              <a:t>Квебек</a:t>
            </a:r>
            <a:r>
              <a:rPr lang="uk-UA" sz="1400" dirty="0" err="1"/>
              <a:t>-</a:t>
            </a:r>
            <a:r>
              <a:rPr lang="uk-UA" sz="1400" dirty="0" err="1" smtClean="0"/>
              <a:t>Сіті</a:t>
            </a:r>
            <a:r>
              <a:rPr lang="uk-UA" sz="1400" dirty="0" smtClean="0"/>
              <a:t> </a:t>
            </a:r>
            <a:r>
              <a:rPr lang="uk-UA" sz="1400" dirty="0"/>
              <a:t>піддаються святкових змін, щоб стати дійсно різдвяним містом, захопивши серця навіть найзапекліших ненависників веселощів. На продовження розмови про незвичайних святкових подій, прогуляйтеся уздовж Долини Жака-Картьє, займіться лижним спортом в </a:t>
            </a:r>
            <a:r>
              <a:rPr lang="uk-UA" sz="1400" dirty="0" err="1"/>
              <a:t>Моавських</a:t>
            </a:r>
            <a:r>
              <a:rPr lang="uk-UA" sz="1400" dirty="0"/>
              <a:t> </a:t>
            </a:r>
            <a:r>
              <a:rPr lang="uk-UA" sz="1400" dirty="0" err="1" smtClean="0"/>
              <a:t>Абрахамах</a:t>
            </a:r>
            <a:r>
              <a:rPr lang="uk-UA" sz="1400" dirty="0" smtClean="0"/>
              <a:t>, </a:t>
            </a:r>
            <a:r>
              <a:rPr lang="uk-UA" sz="1400" dirty="0"/>
              <a:t>прийміть участь в </a:t>
            </a:r>
            <a:r>
              <a:rPr lang="uk-UA" sz="1400" dirty="0" err="1"/>
              <a:t>геокэшинге</a:t>
            </a:r>
            <a:r>
              <a:rPr lang="uk-UA" sz="1400" dirty="0"/>
              <a:t> </a:t>
            </a:r>
            <a:r>
              <a:rPr lang="en-US" sz="1400" dirty="0" err="1"/>
              <a:t>GeoRally</a:t>
            </a:r>
            <a:r>
              <a:rPr lang="en-US" sz="1400" dirty="0"/>
              <a:t>, </a:t>
            </a:r>
            <a:r>
              <a:rPr lang="uk-UA" sz="1400" dirty="0"/>
              <a:t>або насолоджуйтесь одним з багатьох святкових концертів і шоу, що мають місце кожну ніч у грудні. Тут відбувається дуже багато цікавих подій, щоб зробити </a:t>
            </a:r>
            <a:r>
              <a:rPr lang="uk-UA" sz="1400" dirty="0" err="1"/>
              <a:t>Квебек</a:t>
            </a:r>
            <a:r>
              <a:rPr lang="uk-UA" sz="1400" dirty="0"/>
              <a:t> незабутньою святкової країною чудес. У </a:t>
            </a:r>
            <a:r>
              <a:rPr lang="uk-UA" sz="1400" dirty="0" err="1"/>
              <a:t>Квебеку</a:t>
            </a:r>
            <a:r>
              <a:rPr lang="uk-UA" sz="1400" dirty="0"/>
              <a:t> проходить один із кращих різдвяних фестивалів </a:t>
            </a:r>
            <a:r>
              <a:rPr lang="uk-UA" sz="1400" dirty="0" smtClean="0"/>
              <a:t>світу.</a:t>
            </a:r>
            <a:endParaRPr lang="uk-UA" sz="14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412776"/>
            <a:ext cx="6912768" cy="5184576"/>
          </a:xfrm>
          <a:prstGeom prst="rect">
            <a:avLst/>
          </a:prstGeom>
        </p:spPr>
      </p:pic>
    </p:spTree>
    <p:extLst>
      <p:ext uri="{BB962C8B-B14F-4D97-AF65-F5344CB8AC3E}">
        <p14:creationId xmlns:p14="http://schemas.microsoft.com/office/powerpoint/2010/main" val="3843254751"/>
      </p:ext>
    </p:extLst>
  </p:cSld>
  <p:clrMapOvr>
    <a:masterClrMapping/>
  </p:clrMapOvr>
  <mc:AlternateContent xmlns:mc="http://schemas.openxmlformats.org/markup-compatibility/2006">
    <mc:Choice xmlns:p14="http://schemas.microsoft.com/office/powerpoint/2010/main" Requires="p14">
      <p:transition spd="slow" p14:dur="7250" advClick="0" advTm="15000">
        <p:blinds dir="vert"/>
      </p:transition>
    </mc:Choice>
    <mc:Fallback>
      <p:transition spd="slow" advClick="0" advTm="15000">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1044624" y="5371225"/>
            <a:ext cx="8568952" cy="1503040"/>
          </a:xfrm>
        </p:spPr>
        <p:txBody>
          <a:bodyPr>
            <a:normAutofit/>
          </a:bodyPr>
          <a:lstStyle/>
          <a:p>
            <a:r>
              <a:rPr lang="uk-UA" sz="6000" dirty="0" smtClean="0">
                <a:solidFill>
                  <a:srgbClr val="C00000"/>
                </a:solidFill>
              </a:rPr>
              <a:t>КАНАДА</a:t>
            </a:r>
            <a:endParaRPr lang="uk-UA" sz="6000" dirty="0">
              <a:solidFill>
                <a:srgbClr val="C00000"/>
              </a:solidFill>
            </a:endParaRPr>
          </a:p>
        </p:txBody>
      </p:sp>
    </p:spTree>
    <p:extLst>
      <p:ext uri="{BB962C8B-B14F-4D97-AF65-F5344CB8AC3E}">
        <p14:creationId xmlns:p14="http://schemas.microsoft.com/office/powerpoint/2010/main" val="3797155121"/>
      </p:ext>
    </p:extLst>
  </p:cSld>
  <p:clrMapOvr>
    <a:masterClrMapping/>
  </p:clrMapOvr>
  <mc:AlternateContent xmlns:mc="http://schemas.openxmlformats.org/markup-compatibility/2006">
    <mc:Choice xmlns:p14="http://schemas.microsoft.com/office/powerpoint/2010/main" Requires="p14">
      <p:transition spd="slow" p14:dur="5500" advClick="0" advTm="0">
        <p:circle/>
      </p:transition>
    </mc:Choice>
    <mc:Fallback>
      <p:transition spd="slow" advClick="0" advTm="0">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52520" cy="6957392"/>
          </a:xfrm>
          <a:prstGeom prst="rect">
            <a:avLst/>
          </a:prstGeom>
        </p:spPr>
      </p:pic>
    </p:spTree>
    <p:extLst>
      <p:ext uri="{BB962C8B-B14F-4D97-AF65-F5344CB8AC3E}">
        <p14:creationId xmlns:p14="http://schemas.microsoft.com/office/powerpoint/2010/main" val="4134689917"/>
      </p:ext>
    </p:extLst>
  </p:cSld>
  <p:clrMapOvr>
    <a:masterClrMapping/>
  </p:clrMapOvr>
  <mc:AlternateContent xmlns:mc="http://schemas.openxmlformats.org/markup-compatibility/2006">
    <mc:Choice xmlns:p14="http://schemas.microsoft.com/office/powerpoint/2010/main" Requires="p14">
      <p:transition spd="slow" p14:dur="5250" advClick="0" advTm="1000">
        <p14:ripple/>
      </p:transition>
    </mc:Choice>
    <mc:Fallback>
      <p:transition spd="slow" advClick="0" advTm="1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56" y="-27384"/>
            <a:ext cx="9303568" cy="6885384"/>
          </a:xfrm>
          <a:prstGeom prst="rect">
            <a:avLst/>
          </a:prstGeom>
        </p:spPr>
      </p:pic>
    </p:spTree>
    <p:extLst>
      <p:ext uri="{BB962C8B-B14F-4D97-AF65-F5344CB8AC3E}">
        <p14:creationId xmlns:p14="http://schemas.microsoft.com/office/powerpoint/2010/main" val="3326762101"/>
      </p:ext>
    </p:extLst>
  </p:cSld>
  <p:clrMapOvr>
    <a:masterClrMapping/>
  </p:clrMapOvr>
  <mc:AlternateContent xmlns:mc="http://schemas.openxmlformats.org/markup-compatibility/2006">
    <mc:Choice xmlns:p14="http://schemas.microsoft.com/office/powerpoint/2010/main" Requires="p14">
      <p:transition spd="slow" p14:dur="6000" advClick="0" advTm="0">
        <p14:prism/>
      </p:transition>
    </mc:Choice>
    <mc:Fallback>
      <p:transition spd="slow" advClick="0" advTm="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14811"/>
            <a:ext cx="9785764" cy="6872811"/>
          </a:xfrm>
          <a:prstGeom prst="rect">
            <a:avLst/>
          </a:prstGeom>
        </p:spPr>
      </p:pic>
    </p:spTree>
    <p:extLst>
      <p:ext uri="{BB962C8B-B14F-4D97-AF65-F5344CB8AC3E}">
        <p14:creationId xmlns:p14="http://schemas.microsoft.com/office/powerpoint/2010/main" val="2625959253"/>
      </p:ext>
    </p:extLst>
  </p:cSld>
  <p:clrMapOvr>
    <a:masterClrMapping/>
  </p:clrMapOvr>
  <mc:AlternateContent xmlns:mc="http://schemas.openxmlformats.org/markup-compatibility/2006">
    <mc:Choice xmlns:p14="http://schemas.microsoft.com/office/powerpoint/2010/main" Requires="p14">
      <p:transition spd="slow" p14:dur="6250" advClick="0" advTm="1000">
        <p14:prism isContent="1" isInverted="1"/>
      </p:transition>
    </mc:Choice>
    <mc:Fallback>
      <p:transition spd="slow" advClick="0" advTm="1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27384"/>
            <a:ext cx="9649073" cy="7056784"/>
          </a:xfrm>
          <a:prstGeom prst="rect">
            <a:avLst/>
          </a:prstGeom>
        </p:spPr>
      </p:pic>
    </p:spTree>
    <p:extLst>
      <p:ext uri="{BB962C8B-B14F-4D97-AF65-F5344CB8AC3E}">
        <p14:creationId xmlns:p14="http://schemas.microsoft.com/office/powerpoint/2010/main" val="4093031070"/>
      </p:ext>
    </p:extLst>
  </p:cSld>
  <p:clrMapOvr>
    <a:masterClrMapping/>
  </p:clrMapOvr>
  <mc:AlternateContent xmlns:mc="http://schemas.openxmlformats.org/markup-compatibility/2006">
    <mc:Choice xmlns:p14="http://schemas.microsoft.com/office/powerpoint/2010/main" Requires="p14">
      <p:transition spd="slow" p14:dur="6250" advClick="0" advTm="2000">
        <p14:flythrough/>
      </p:transition>
    </mc:Choice>
    <mc:Fallback>
      <p:transition spd="slow" advClick="0" advTm="2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3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71400"/>
            <a:ext cx="8229600" cy="1143000"/>
          </a:xfrm>
        </p:spPr>
        <p:txBody>
          <a:bodyPr/>
          <a:lstStyle/>
          <a:p>
            <a:r>
              <a:rPr lang="uk-UA" dirty="0" smtClean="0">
                <a:solidFill>
                  <a:srgbClr val="FF6600"/>
                </a:solidFill>
              </a:rPr>
              <a:t>СКЕЛЯСТІ ГОРИ КАНАДИ</a:t>
            </a:r>
            <a:endParaRPr lang="uk-UA" dirty="0">
              <a:solidFill>
                <a:srgbClr val="FF660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980728"/>
            <a:ext cx="8579815" cy="5469632"/>
          </a:xfrm>
          <a:prstGeom prst="rect">
            <a:avLst/>
          </a:prstGeom>
        </p:spPr>
      </p:pic>
    </p:spTree>
    <p:extLst>
      <p:ext uri="{BB962C8B-B14F-4D97-AF65-F5344CB8AC3E}">
        <p14:creationId xmlns:p14="http://schemas.microsoft.com/office/powerpoint/2010/main" val="3488140772"/>
      </p:ext>
    </p:extLst>
  </p:cSld>
  <p:clrMapOvr>
    <a:masterClrMapping/>
  </p:clrMapOvr>
  <mc:AlternateContent xmlns:mc="http://schemas.openxmlformats.org/markup-compatibility/2006">
    <mc:Choice xmlns:p14="http://schemas.microsoft.com/office/powerpoint/2010/main" Requires="p14">
      <p:transition spd="slow" p14:dur="6250" advClick="0" advTm="1000">
        <p14:prism/>
      </p:transition>
    </mc:Choice>
    <mc:Fallback>
      <p:transition spd="slow" advClick="0" advTm="1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71400"/>
            <a:ext cx="9108504" cy="1484784"/>
          </a:xfrm>
        </p:spPr>
        <p:txBody>
          <a:bodyPr>
            <a:noAutofit/>
          </a:bodyPr>
          <a:lstStyle/>
          <a:p>
            <a:pPr algn="l"/>
            <a:r>
              <a:rPr lang="uk-UA" sz="1200" dirty="0">
                <a:solidFill>
                  <a:schemeClr val="tx1">
                    <a:lumMod val="95000"/>
                    <a:lumOff val="5000"/>
                  </a:schemeClr>
                </a:solidFill>
                <a:latin typeface="Helvetica"/>
              </a:rPr>
              <a:t>У той час як всі Скелясті гори простягаються також </a:t>
            </a:r>
            <a:r>
              <a:rPr lang="uk-UA" sz="1200" dirty="0" smtClean="0">
                <a:solidFill>
                  <a:schemeClr val="tx1">
                    <a:lumMod val="95000"/>
                    <a:lumOff val="5000"/>
                  </a:schemeClr>
                </a:solidFill>
                <a:latin typeface="Helvetica"/>
              </a:rPr>
              <a:t>по </a:t>
            </a:r>
            <a:r>
              <a:rPr lang="uk-UA" sz="1200" dirty="0">
                <a:solidFill>
                  <a:schemeClr val="tx1">
                    <a:lumMod val="95000"/>
                    <a:lumOff val="5000"/>
                  </a:schemeClr>
                </a:solidFill>
                <a:latin typeface="Helvetica"/>
              </a:rPr>
              <a:t>території США, коли справа доходить до </a:t>
            </a:r>
            <a:r>
              <a:rPr lang="uk-UA" sz="1200" dirty="0" smtClean="0">
                <a:solidFill>
                  <a:schemeClr val="tx1">
                    <a:lumMod val="95000"/>
                    <a:lumOff val="5000"/>
                  </a:schemeClr>
                </a:solidFill>
                <a:latin typeface="Helvetica"/>
              </a:rPr>
              <a:t>приголомшливого </a:t>
            </a:r>
            <a:r>
              <a:rPr lang="uk-UA" sz="1200" dirty="0">
                <a:solidFill>
                  <a:schemeClr val="tx1">
                    <a:lumMod val="95000"/>
                    <a:lumOff val="5000"/>
                  </a:schemeClr>
                </a:solidFill>
                <a:latin typeface="Helvetica"/>
              </a:rPr>
              <a:t>пейзажу, північний сусід викладає всі свої козирі. Це стосується пішого туризму влітку або лижного спорту взимку. Включаючи 5 Національних парків (</a:t>
            </a:r>
            <a:r>
              <a:rPr lang="uk-UA" sz="1200" dirty="0" err="1">
                <a:solidFill>
                  <a:schemeClr val="tx1">
                    <a:lumMod val="95000"/>
                    <a:lumOff val="5000"/>
                  </a:schemeClr>
                </a:solidFill>
                <a:latin typeface="Helvetica"/>
              </a:rPr>
              <a:t>Банф</a:t>
            </a:r>
            <a:r>
              <a:rPr lang="uk-UA" sz="1200" dirty="0">
                <a:solidFill>
                  <a:schemeClr val="tx1">
                    <a:lumMod val="95000"/>
                    <a:lumOff val="5000"/>
                  </a:schemeClr>
                </a:solidFill>
                <a:latin typeface="Helvetica"/>
              </a:rPr>
              <a:t>, Льодовиковий,</a:t>
            </a:r>
            <a:r>
              <a:rPr lang="uk-UA" sz="1200" dirty="0" err="1">
                <a:solidFill>
                  <a:schemeClr val="tx1">
                    <a:lumMod val="95000"/>
                    <a:lumOff val="5000"/>
                  </a:schemeClr>
                </a:solidFill>
                <a:latin typeface="Helvetica"/>
              </a:rPr>
              <a:t> Джаспе</a:t>
            </a:r>
            <a:r>
              <a:rPr lang="uk-UA" sz="1200" dirty="0">
                <a:solidFill>
                  <a:schemeClr val="tx1">
                    <a:lumMod val="95000"/>
                    <a:lumOff val="5000"/>
                  </a:schemeClr>
                </a:solidFill>
                <a:latin typeface="Helvetica"/>
              </a:rPr>
              <a:t>р , Котенау і Йохо) ця область повинна бути на вершині будь-якого списку і рейтингу. Експрес </a:t>
            </a:r>
            <a:r>
              <a:rPr lang="en-US" sz="1200" dirty="0">
                <a:solidFill>
                  <a:schemeClr val="tx1">
                    <a:lumMod val="95000"/>
                    <a:lumOff val="5000"/>
                  </a:schemeClr>
                </a:solidFill>
                <a:latin typeface="Helvetica"/>
              </a:rPr>
              <a:t>The Rocky Mountaineer – </a:t>
            </a:r>
            <a:r>
              <a:rPr lang="uk-UA" sz="1200" dirty="0">
                <a:solidFill>
                  <a:schemeClr val="tx1">
                    <a:lumMod val="95000"/>
                    <a:lumOff val="5000"/>
                  </a:schemeClr>
                </a:solidFill>
                <a:latin typeface="Helvetica"/>
              </a:rPr>
              <a:t>ідеальний варіант подорожі для багатьох молодят, з його заскленими вагонами, що відкривають чудові види на льодовики, високі вершини гори, водоспади, каньйони і озера. Серед природних визначних пам’яток Канади ці гори і національні парки виразно найбільш виділяються.</a:t>
            </a:r>
            <a:endParaRPr lang="uk-UA" sz="1200" dirty="0">
              <a:solidFill>
                <a:schemeClr val="tx1">
                  <a:lumMod val="95000"/>
                  <a:lumOff val="5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189282"/>
            <a:ext cx="6264696" cy="5668718"/>
          </a:xfrm>
          <a:prstGeom prst="rect">
            <a:avLst/>
          </a:prstGeom>
        </p:spPr>
      </p:pic>
    </p:spTree>
    <p:extLst>
      <p:ext uri="{BB962C8B-B14F-4D97-AF65-F5344CB8AC3E}">
        <p14:creationId xmlns:p14="http://schemas.microsoft.com/office/powerpoint/2010/main" val="1518479717"/>
      </p:ext>
    </p:extLst>
  </p:cSld>
  <p:clrMapOvr>
    <a:masterClrMapping/>
  </p:clrMapOvr>
  <mc:AlternateContent xmlns:mc="http://schemas.openxmlformats.org/markup-compatibility/2006">
    <mc:Choice xmlns:p14="http://schemas.microsoft.com/office/powerpoint/2010/main" Requires="p14">
      <p:transition spd="slow" p14:dur="6500" advClick="0" advTm="15000">
        <p14:ripple/>
      </p:transition>
    </mc:Choice>
    <mc:Fallback>
      <p:transition spd="slow" advClick="0" advTm="1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3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
            <a:ext cx="4536504" cy="3218633"/>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7" y="3212976"/>
            <a:ext cx="7704855" cy="3645024"/>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64496" cy="3218632"/>
          </a:xfrm>
          <a:prstGeom prst="rect">
            <a:avLst/>
          </a:prstGeom>
        </p:spPr>
      </p:pic>
    </p:spTree>
    <p:extLst>
      <p:ext uri="{BB962C8B-B14F-4D97-AF65-F5344CB8AC3E}">
        <p14:creationId xmlns:p14="http://schemas.microsoft.com/office/powerpoint/2010/main" val="3091128627"/>
      </p:ext>
    </p:extLst>
  </p:cSld>
  <p:clrMapOvr>
    <a:masterClrMapping/>
  </p:clrMapOvr>
  <mc:AlternateContent xmlns:mc="http://schemas.openxmlformats.org/markup-compatibility/2006">
    <mc:Choice xmlns:p14="http://schemas.microsoft.com/office/powerpoint/2010/main" Requires="p14">
      <p:transition spd="slow" p14:dur="6500" advClick="0" advTm="2000">
        <p:wheel spokes="1"/>
      </p:transition>
    </mc:Choice>
    <mc:Fallback>
      <p:transition spd="slow" advClick="0" advTm="2000">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568" y="0"/>
            <a:ext cx="10463918" cy="6957392"/>
          </a:xfrm>
          <a:prstGeom prst="rect">
            <a:avLst/>
          </a:prstGeom>
        </p:spPr>
      </p:pic>
      <p:sp>
        <p:nvSpPr>
          <p:cNvPr id="2" name="Заголовок 1"/>
          <p:cNvSpPr>
            <a:spLocks noGrp="1"/>
          </p:cNvSpPr>
          <p:nvPr>
            <p:ph type="title"/>
          </p:nvPr>
        </p:nvSpPr>
        <p:spPr>
          <a:xfrm>
            <a:off x="0" y="0"/>
            <a:ext cx="9036496" cy="1052736"/>
          </a:xfrm>
        </p:spPr>
        <p:txBody>
          <a:bodyPr>
            <a:normAutofit fontScale="90000"/>
          </a:bodyPr>
          <a:lstStyle/>
          <a:p>
            <a:r>
              <a:rPr lang="ru-RU" dirty="0" smtClean="0"/>
              <a:t>ОСТРІВ ВАНКУВЕР І ПРОТОКА ДЖОНСТОУН</a:t>
            </a:r>
            <a:endParaRPr lang="uk-UA" dirty="0"/>
          </a:p>
        </p:txBody>
      </p:sp>
    </p:spTree>
    <p:extLst>
      <p:ext uri="{BB962C8B-B14F-4D97-AF65-F5344CB8AC3E}">
        <p14:creationId xmlns:p14="http://schemas.microsoft.com/office/powerpoint/2010/main" val="1039065527"/>
      </p:ext>
    </p:extLst>
  </p:cSld>
  <p:clrMapOvr>
    <a:masterClrMapping/>
  </p:clrMapOvr>
  <mc:AlternateContent xmlns:mc="http://schemas.openxmlformats.org/markup-compatibility/2006">
    <mc:Choice xmlns:p14="http://schemas.microsoft.com/office/powerpoint/2010/main" Requires="p14">
      <p:transition spd="slow" p14:dur="6250" advClick="0" advTm="1000">
        <p:split orient="vert"/>
      </p:transition>
    </mc:Choice>
    <mc:Fallback>
      <p:transition spd="slow" advClick="0" advTm="1000">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44" y="-8205"/>
            <a:ext cx="10035322" cy="6858000"/>
          </a:xfrm>
          <a:prstGeom prst="rect">
            <a:avLst/>
          </a:prstGeom>
        </p:spPr>
      </p:pic>
    </p:spTree>
    <p:extLst>
      <p:ext uri="{BB962C8B-B14F-4D97-AF65-F5344CB8AC3E}">
        <p14:creationId xmlns:p14="http://schemas.microsoft.com/office/powerpoint/2010/main" val="221567033"/>
      </p:ext>
    </p:extLst>
  </p:cSld>
  <p:clrMapOvr>
    <a:masterClrMapping/>
  </p:clrMapOvr>
  <mc:AlternateContent xmlns:mc="http://schemas.openxmlformats.org/markup-compatibility/2006">
    <mc:Choice xmlns:p14="http://schemas.microsoft.com/office/powerpoint/2010/main" Requires="p14">
      <p:transition spd="slow" p14:dur="6500" advClick="0" advTm="1000">
        <p14:ripple/>
      </p:transition>
    </mc:Choice>
    <mc:Fallback>
      <p:transition spd="slow" advClick="0" advTm="1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7369319"/>
      </p:ext>
    </p:extLst>
  </p:cSld>
  <p:clrMapOvr>
    <a:masterClrMapping/>
  </p:clrMapOvr>
  <mc:AlternateContent xmlns:mc="http://schemas.openxmlformats.org/markup-compatibility/2006">
    <mc:Choice xmlns:p14="http://schemas.microsoft.com/office/powerpoint/2010/main" Requires="p14">
      <p:transition spd="slow" p14:dur="6500" advClick="0" advTm="0">
        <p14:warp dir="in"/>
      </p:transition>
    </mc:Choice>
    <mc:Fallback>
      <p:transition spd="slow" advClick="0" advTm="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 y="44624"/>
            <a:ext cx="9346247" cy="6858000"/>
          </a:xfrm>
          <a:prstGeom prst="rect">
            <a:avLst/>
          </a:prstGeom>
        </p:spPr>
      </p:pic>
      <p:sp>
        <p:nvSpPr>
          <p:cNvPr id="2" name="Прямоугольник 1"/>
          <p:cNvSpPr/>
          <p:nvPr/>
        </p:nvSpPr>
        <p:spPr>
          <a:xfrm>
            <a:off x="4427984" y="260648"/>
            <a:ext cx="4392488" cy="2376264"/>
          </a:xfrm>
          <a:prstGeom prst="rect">
            <a:avLst/>
          </a:prstGeom>
        </p:spPr>
        <p:txBody>
          <a:bodyPr wrap="square">
            <a:spAutoFit/>
          </a:bodyPr>
          <a:lstStyle/>
          <a:p>
            <a:r>
              <a:rPr lang="uk-UA" dirty="0" smtClean="0">
                <a:solidFill>
                  <a:srgbClr val="FF0000"/>
                </a:solidFill>
              </a:rPr>
              <a:t>Канада-це друга за величиною країна в світі з безліччю природних чудес, таким чином, будь-яка спроба вибудувати їх за зростанням або спаданням заздалегідь безглузда.Хочу вам показати найзнаменитіші пам’ятки Канади, відомої своєю незайманою природою і чистою красою. </a:t>
            </a:r>
            <a:endParaRPr lang="uk-UA" dirty="0">
              <a:solidFill>
                <a:srgbClr val="FF0000"/>
              </a:solidFill>
            </a:endParaRPr>
          </a:p>
        </p:txBody>
      </p:sp>
    </p:spTree>
    <p:extLst>
      <p:ext uri="{BB962C8B-B14F-4D97-AF65-F5344CB8AC3E}">
        <p14:creationId xmlns:p14="http://schemas.microsoft.com/office/powerpoint/2010/main" val="4117800633"/>
      </p:ext>
    </p:extLst>
  </p:cSld>
  <p:clrMapOvr>
    <a:masterClrMapping/>
  </p:clrMapOvr>
  <mc:AlternateContent xmlns:mc="http://schemas.openxmlformats.org/markup-compatibility/2006">
    <mc:Choice xmlns:p14="http://schemas.microsoft.com/office/powerpoint/2010/main" Requires="p14">
      <p:transition spd="slow" p14:dur="5000" advClick="0" advTm="8000">
        <p14:flip dir="r"/>
      </p:transition>
    </mc:Choice>
    <mc:Fallback>
      <p:transition spd="slow" advClick="0" advTm="8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76" y="-33749"/>
            <a:ext cx="10313725" cy="6891749"/>
          </a:xfrm>
          <a:prstGeom prst="rect">
            <a:avLst/>
          </a:prstGeom>
        </p:spPr>
      </p:pic>
    </p:spTree>
    <p:extLst>
      <p:ext uri="{BB962C8B-B14F-4D97-AF65-F5344CB8AC3E}">
        <p14:creationId xmlns:p14="http://schemas.microsoft.com/office/powerpoint/2010/main" val="1370609700"/>
      </p:ext>
    </p:extLst>
  </p:cSld>
  <p:clrMapOvr>
    <a:masterClrMapping/>
  </p:clrMapOvr>
  <mc:AlternateContent xmlns:mc="http://schemas.openxmlformats.org/markup-compatibility/2006">
    <mc:Choice xmlns:p14="http://schemas.microsoft.com/office/powerpoint/2010/main" Requires="p14">
      <p:transition spd="slow" p14:dur="6500" advClick="0" advTm="1000">
        <p14:switch dir="r"/>
      </p:transition>
    </mc:Choice>
    <mc:Fallback>
      <p:transition spd="slow" advClick="0" advTm="1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58" y="-171400"/>
            <a:ext cx="9135841" cy="1124744"/>
          </a:xfrm>
        </p:spPr>
        <p:txBody>
          <a:bodyPr>
            <a:normAutofit/>
          </a:bodyPr>
          <a:lstStyle/>
          <a:p>
            <a:pPr algn="l"/>
            <a:r>
              <a:rPr lang="uk-UA" sz="1600" dirty="0"/>
              <a:t>Серфінгісти люблять дикі, сильні хвилі тутешнього узбережжя. З прізвиськом “Кладовища Тихого океану”, до західного узбережжя Канади потрібно ставитися з обережністю. Приїжджають сюди і любителі тварин, щоб побачити дельфінів-косаток в водах протоки </a:t>
            </a:r>
            <a:r>
              <a:rPr lang="uk-UA" sz="1600" dirty="0" err="1"/>
              <a:t>Джонстоун</a:t>
            </a:r>
            <a:r>
              <a:rPr lang="uk-UA" sz="1600" dirty="0"/>
              <a:t>.</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764703"/>
            <a:ext cx="6027939" cy="6027939"/>
          </a:xfrm>
          <a:prstGeom prst="rect">
            <a:avLst/>
          </a:prstGeom>
        </p:spPr>
      </p:pic>
    </p:spTree>
    <p:extLst>
      <p:ext uri="{BB962C8B-B14F-4D97-AF65-F5344CB8AC3E}">
        <p14:creationId xmlns:p14="http://schemas.microsoft.com/office/powerpoint/2010/main" val="3334470503"/>
      </p:ext>
    </p:extLst>
  </p:cSld>
  <p:clrMapOvr>
    <a:masterClrMapping/>
  </p:clrMapOvr>
  <mc:AlternateContent xmlns:mc="http://schemas.openxmlformats.org/markup-compatibility/2006">
    <mc:Choice xmlns:p14="http://schemas.microsoft.com/office/powerpoint/2010/main" Requires="p14">
      <p:transition spd="slow" p14:dur="6750" advClick="0" advTm="10000">
        <p:randomBar dir="vert"/>
      </p:transition>
    </mc:Choice>
    <mc:Fallback>
      <p:transition spd="slow" advClick="0" advTm="10000">
        <p:randomBar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0"/>
            <a:ext cx="9705039" cy="6957392"/>
          </a:xfrm>
          <a:prstGeom prst="rect">
            <a:avLst/>
          </a:prstGeom>
        </p:spPr>
      </p:pic>
      <p:sp>
        <p:nvSpPr>
          <p:cNvPr id="2" name="Заголовок 1"/>
          <p:cNvSpPr>
            <a:spLocks noGrp="1"/>
          </p:cNvSpPr>
          <p:nvPr>
            <p:ph type="title"/>
          </p:nvPr>
        </p:nvSpPr>
        <p:spPr>
          <a:xfrm>
            <a:off x="323528" y="-243408"/>
            <a:ext cx="8229600" cy="1143000"/>
          </a:xfrm>
        </p:spPr>
        <p:txBody>
          <a:bodyPr/>
          <a:lstStyle/>
          <a:p>
            <a:r>
              <a:rPr lang="uk-UA" dirty="0" smtClean="0"/>
              <a:t>ОЗЕРО ЛУЇЗ</a:t>
            </a:r>
            <a:endParaRPr lang="uk-UA" dirty="0"/>
          </a:p>
        </p:txBody>
      </p:sp>
    </p:spTree>
    <p:extLst>
      <p:ext uri="{BB962C8B-B14F-4D97-AF65-F5344CB8AC3E}">
        <p14:creationId xmlns:p14="http://schemas.microsoft.com/office/powerpoint/2010/main" val="3303955265"/>
      </p:ext>
    </p:extLst>
  </p:cSld>
  <p:clrMapOvr>
    <a:masterClrMapping/>
  </p:clrMapOvr>
  <mc:AlternateContent xmlns:mc="http://schemas.openxmlformats.org/markup-compatibility/2006">
    <mc:Choice xmlns:p14="http://schemas.microsoft.com/office/powerpoint/2010/main" Requires="p14">
      <p:transition spd="slow" p14:dur="6250" advClick="0" advTm="1000">
        <p14:prism/>
      </p:transition>
    </mc:Choice>
    <mc:Fallback>
      <p:transition spd="slow" advClick="0" advTm="1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76" y="-161447"/>
            <a:ext cx="10305237" cy="7029400"/>
          </a:xfrm>
          <a:prstGeom prst="rect">
            <a:avLst/>
          </a:prstGeom>
        </p:spPr>
      </p:pic>
    </p:spTree>
    <p:extLst>
      <p:ext uri="{BB962C8B-B14F-4D97-AF65-F5344CB8AC3E}">
        <p14:creationId xmlns:p14="http://schemas.microsoft.com/office/powerpoint/2010/main" val="1292607107"/>
      </p:ext>
    </p:extLst>
  </p:cSld>
  <p:clrMapOvr>
    <a:masterClrMapping/>
  </p:clrMapOvr>
  <mc:AlternateContent xmlns:mc="http://schemas.openxmlformats.org/markup-compatibility/2006">
    <mc:Choice xmlns:p14="http://schemas.microsoft.com/office/powerpoint/2010/main" Requires="p14">
      <p:transition spd="slow" p14:dur="6250" advClick="0" advTm="2000">
        <p14:gallery dir="l"/>
      </p:transition>
    </mc:Choice>
    <mc:Fallback>
      <p:transition spd="slow" advClick="0" advTm="2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32656"/>
            <a:ext cx="8144182" cy="6097131"/>
          </a:xfrm>
          <a:prstGeom prst="rect">
            <a:avLst/>
          </a:prstGeom>
        </p:spPr>
      </p:pic>
    </p:spTree>
    <p:extLst>
      <p:ext uri="{BB962C8B-B14F-4D97-AF65-F5344CB8AC3E}">
        <p14:creationId xmlns:p14="http://schemas.microsoft.com/office/powerpoint/2010/main" val="2960280234"/>
      </p:ext>
    </p:extLst>
  </p:cSld>
  <p:clrMapOvr>
    <a:masterClrMapping/>
  </p:clrMapOvr>
  <mc:AlternateContent xmlns:mc="http://schemas.openxmlformats.org/markup-compatibility/2006">
    <mc:Choice xmlns:p14="http://schemas.microsoft.com/office/powerpoint/2010/main" Requires="p14">
      <p:transition spd="slow" p14:dur="6000" advClick="0" advTm="2000">
        <p:split orient="vert"/>
      </p:transition>
    </mc:Choice>
    <mc:Fallback>
      <p:transition spd="slow" advClick="0" advTm="2000">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65903"/>
            <a:ext cx="8136903" cy="5561361"/>
          </a:xfrm>
          <a:prstGeom prst="rect">
            <a:avLst/>
          </a:prstGeom>
        </p:spPr>
      </p:pic>
      <p:sp>
        <p:nvSpPr>
          <p:cNvPr id="3" name="Прямоугольник 2"/>
          <p:cNvSpPr/>
          <p:nvPr/>
        </p:nvSpPr>
        <p:spPr>
          <a:xfrm>
            <a:off x="-36512" y="0"/>
            <a:ext cx="9180512" cy="1200329"/>
          </a:xfrm>
          <a:prstGeom prst="rect">
            <a:avLst/>
          </a:prstGeom>
        </p:spPr>
        <p:txBody>
          <a:bodyPr wrap="square">
            <a:spAutoFit/>
          </a:bodyPr>
          <a:lstStyle/>
          <a:p>
            <a:r>
              <a:rPr lang="uk-UA" dirty="0" err="1"/>
              <a:t>Лейк-Луїз</a:t>
            </a:r>
            <a:r>
              <a:rPr lang="uk-UA" dirty="0"/>
              <a:t> знаходиться в Скелястих горах Канади, але заслуговує окремої згадки. Ці фотографії з водою, майже ідеально бірюзової, захоплюють уяву і вражають навіть бувалих мандрівників. Тут завжди дуже багато туристів – це одна з найбільш відвідуваних визначних пам’яток Канади з відмінною інфраструктурою.</a:t>
            </a:r>
          </a:p>
        </p:txBody>
      </p:sp>
    </p:spTree>
    <p:extLst>
      <p:ext uri="{BB962C8B-B14F-4D97-AF65-F5344CB8AC3E}">
        <p14:creationId xmlns:p14="http://schemas.microsoft.com/office/powerpoint/2010/main" val="183469951"/>
      </p:ext>
    </p:extLst>
  </p:cSld>
  <p:clrMapOvr>
    <a:masterClrMapping/>
  </p:clrMapOvr>
  <mc:AlternateContent xmlns:mc="http://schemas.openxmlformats.org/markup-compatibility/2006">
    <mc:Choice xmlns:p14="http://schemas.microsoft.com/office/powerpoint/2010/main" Requires="p14">
      <p:transition spd="slow" p14:dur="7000" advClick="0" advTm="13000">
        <p14:ripple/>
      </p:transition>
    </mc:Choice>
    <mc:Fallback>
      <p:transition spd="slow" advClick="0" advTm="13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222" y="-99392"/>
            <a:ext cx="10362455" cy="6957392"/>
          </a:xfrm>
          <a:prstGeom prst="rect">
            <a:avLst/>
          </a:prstGeom>
        </p:spPr>
      </p:pic>
      <p:sp>
        <p:nvSpPr>
          <p:cNvPr id="2" name="Заголовок 1"/>
          <p:cNvSpPr>
            <a:spLocks noGrp="1"/>
          </p:cNvSpPr>
          <p:nvPr>
            <p:ph type="title"/>
          </p:nvPr>
        </p:nvSpPr>
        <p:spPr/>
        <p:txBody>
          <a:bodyPr/>
          <a:lstStyle/>
          <a:p>
            <a:r>
              <a:rPr lang="uk-UA" dirty="0" smtClean="0">
                <a:solidFill>
                  <a:srgbClr val="000066"/>
                </a:solidFill>
              </a:rPr>
              <a:t>ЧЕРЧІЛЛЬ,МАНАТОБА</a:t>
            </a:r>
            <a:endParaRPr lang="uk-UA" dirty="0">
              <a:solidFill>
                <a:srgbClr val="000066"/>
              </a:solidFill>
            </a:endParaRPr>
          </a:p>
        </p:txBody>
      </p:sp>
    </p:spTree>
    <p:extLst>
      <p:ext uri="{BB962C8B-B14F-4D97-AF65-F5344CB8AC3E}">
        <p14:creationId xmlns:p14="http://schemas.microsoft.com/office/powerpoint/2010/main" val="3445249278"/>
      </p:ext>
    </p:extLst>
  </p:cSld>
  <p:clrMapOvr>
    <a:masterClrMapping/>
  </p:clrMapOvr>
  <mc:AlternateContent xmlns:mc="http://schemas.openxmlformats.org/markup-compatibility/2006">
    <mc:Choice xmlns:p14="http://schemas.microsoft.com/office/powerpoint/2010/main" Requires="p14">
      <p:transition spd="slow" p14:dur="6250" advClick="0" advTm="2000">
        <p:split orient="vert"/>
      </p:transition>
    </mc:Choice>
    <mc:Fallback>
      <p:transition spd="slow" advClick="0" advTm="2000">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252520" cy="1296144"/>
          </a:xfrm>
        </p:spPr>
        <p:txBody>
          <a:bodyPr>
            <a:noAutofit/>
          </a:bodyPr>
          <a:lstStyle/>
          <a:p>
            <a:pPr algn="l"/>
            <a:r>
              <a:rPr lang="uk-UA" sz="1600" dirty="0"/>
              <a:t>Шанувальникам тварин в їх природному середовищі це місце чудово відомо, як столиця світу білих ведмедів. Це головне призначення для того, щоб побачити цих гарних білих ведмедів, а так само прекрасну природу і безліч іншої живності. Додайте до цього можливість помилуватися Північним сяйвом в розпал зими і побачити барвисті польові квіти в червні-серпні.</a:t>
            </a:r>
            <a:br>
              <a:rPr lang="uk-UA" sz="1600" dirty="0"/>
            </a:br>
            <a:r>
              <a:rPr lang="uk-UA" sz="1600" dirty="0"/>
              <a:t/>
            </a:r>
            <a:br>
              <a:rPr lang="uk-UA" sz="1600" dirty="0"/>
            </a:br>
            <a:endParaRPr lang="uk-UA" sz="1600"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268760"/>
            <a:ext cx="7373618" cy="4896544"/>
          </a:xfrm>
          <a:prstGeom prst="rect">
            <a:avLst/>
          </a:prstGeom>
        </p:spPr>
      </p:pic>
    </p:spTree>
    <p:extLst>
      <p:ext uri="{BB962C8B-B14F-4D97-AF65-F5344CB8AC3E}">
        <p14:creationId xmlns:p14="http://schemas.microsoft.com/office/powerpoint/2010/main" val="2121716266"/>
      </p:ext>
    </p:extLst>
  </p:cSld>
  <p:clrMapOvr>
    <a:masterClrMapping/>
  </p:clrMapOvr>
  <mc:AlternateContent xmlns:mc="http://schemas.openxmlformats.org/markup-compatibility/2006">
    <mc:Choice xmlns:p14="http://schemas.microsoft.com/office/powerpoint/2010/main" Requires="p14">
      <p:transition spd="slow" p14:dur="6750" advClick="0" advTm="14000">
        <p:circle/>
      </p:transition>
    </mc:Choice>
    <mc:Fallback>
      <p:transition spd="slow" advClick="0" advTm="14000">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68" y="0"/>
            <a:ext cx="10472808" cy="6858000"/>
          </a:xfrm>
          <a:prstGeom prst="rect">
            <a:avLst/>
          </a:prstGeom>
        </p:spPr>
      </p:pic>
    </p:spTree>
    <p:extLst>
      <p:ext uri="{BB962C8B-B14F-4D97-AF65-F5344CB8AC3E}">
        <p14:creationId xmlns:p14="http://schemas.microsoft.com/office/powerpoint/2010/main" val="4155478960"/>
      </p:ext>
    </p:extLst>
  </p:cSld>
  <p:clrMapOvr>
    <a:masterClrMapping/>
  </p:clrMapOvr>
  <mc:AlternateContent xmlns:mc="http://schemas.openxmlformats.org/markup-compatibility/2006">
    <mc:Choice xmlns:p14="http://schemas.microsoft.com/office/powerpoint/2010/main" Requires="p14">
      <p:transition spd="slow" p14:dur="6750" advClick="0" advTm="4000">
        <p:fade/>
      </p:transition>
    </mc:Choice>
    <mc:Fallback>
      <p:transition spd="slow" advClick="0" advTm="4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3562118"/>
      </p:ext>
    </p:extLst>
  </p:cSld>
  <p:clrMapOvr>
    <a:masterClrMapping/>
  </p:clrMapOvr>
  <mc:AlternateContent xmlns:mc="http://schemas.openxmlformats.org/markup-compatibility/2006">
    <mc:Choice xmlns:p14="http://schemas.microsoft.com/office/powerpoint/2010/main" Requires="p14">
      <p:transition spd="slow" p14:dur="6250" advClick="0" advTm="2000">
        <p14:flash/>
      </p:transition>
    </mc:Choice>
    <mc:Fallback>
      <p:transition spd="slow" advClick="0" advTm="2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8229600" cy="1143000"/>
          </a:xfrm>
        </p:spPr>
        <p:txBody>
          <a:bodyPr>
            <a:noAutofit/>
          </a:bodyPr>
          <a:lstStyle/>
          <a:p>
            <a:pPr algn="l"/>
            <a:r>
              <a:rPr lang="uk-UA" sz="1800" dirty="0" smtClean="0"/>
              <a:t>Подорож до Канади не може обійтися без відвідин двох головних міст Квебека – Монреаля (</a:t>
            </a:r>
            <a:r>
              <a:rPr lang="en-US" sz="1800" dirty="0" smtClean="0"/>
              <a:t>Monreal) </a:t>
            </a:r>
            <a:r>
              <a:rPr lang="uk-UA" sz="1800" dirty="0" smtClean="0"/>
              <a:t>і Квебек-сіті (</a:t>
            </a:r>
            <a:r>
              <a:rPr lang="en-US" sz="1800" dirty="0" smtClean="0"/>
              <a:t>Quebec City). </a:t>
            </a:r>
            <a:r>
              <a:rPr lang="uk-UA" sz="1800" dirty="0" smtClean="0"/>
              <a:t>Обидва ці міста славляться своєрідними пам’ятками, незвичайними фестивалями, прекрасно збереженими історичними пам’ятниками і витонченістю, мало властивою будь-якої ще частини північної Америки.</a:t>
            </a:r>
            <a:endParaRPr lang="uk-UA" sz="18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4248" y="1439016"/>
            <a:ext cx="1872208" cy="150019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66361"/>
            <a:ext cx="3180522" cy="2119023"/>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8819"/>
            <a:ext cx="6516216" cy="3306325"/>
          </a:xfrm>
          <a:prstGeom prst="rect">
            <a:avLst/>
          </a:prstGeom>
        </p:spPr>
      </p:pic>
      <p:pic>
        <p:nvPicPr>
          <p:cNvPr id="1026" name="Picture 2" descr="C:\Users\Ira\Downloads\квебек\17115_origi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4725144"/>
            <a:ext cx="2843808" cy="21328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Ira\Downloads\квебек\Château_Frontenac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864" y="4787986"/>
            <a:ext cx="2676370" cy="200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631755"/>
      </p:ext>
    </p:extLst>
  </p:cSld>
  <p:clrMapOvr>
    <a:masterClrMapping/>
  </p:clrMapOvr>
  <mc:AlternateContent xmlns:mc="http://schemas.openxmlformats.org/markup-compatibility/2006">
    <mc:Choice xmlns:p14="http://schemas.microsoft.com/office/powerpoint/2010/main" Requires="p14">
      <p:transition spd="slow" p14:dur="6500" advClick="0" advTm="10000">
        <p14:reveal/>
      </p:transition>
    </mc:Choice>
    <mc:Fallback>
      <p:transition spd="slow" advClick="0" advTm="10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62618"/>
          </a:xfrm>
          <a:prstGeom prst="rect">
            <a:avLst/>
          </a:prstGeom>
        </p:spPr>
      </p:pic>
    </p:spTree>
    <p:extLst>
      <p:ext uri="{BB962C8B-B14F-4D97-AF65-F5344CB8AC3E}">
        <p14:creationId xmlns:p14="http://schemas.microsoft.com/office/powerpoint/2010/main" val="3883760925"/>
      </p:ext>
    </p:extLst>
  </p:cSld>
  <p:clrMapOvr>
    <a:masterClrMapping/>
  </p:clrMapOvr>
  <mc:AlternateContent xmlns:mc="http://schemas.openxmlformats.org/markup-compatibility/2006">
    <mc:Choice xmlns:p14="http://schemas.microsoft.com/office/powerpoint/2010/main" Requires="p14">
      <p:transition spd="slow" p14:dur="6500" advClick="0" advTm="2000">
        <p14:ripple/>
      </p:transition>
    </mc:Choice>
    <mc:Fallback>
      <p:transition spd="slow" advClick="0" advTm="2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52" y="-98082"/>
            <a:ext cx="10379792" cy="6955110"/>
          </a:xfrm>
          <a:prstGeom prst="rect">
            <a:avLst/>
          </a:prstGeom>
        </p:spPr>
      </p:pic>
      <p:sp>
        <p:nvSpPr>
          <p:cNvPr id="2" name="Заголовок 1"/>
          <p:cNvSpPr>
            <a:spLocks noGrp="1"/>
          </p:cNvSpPr>
          <p:nvPr>
            <p:ph type="title"/>
          </p:nvPr>
        </p:nvSpPr>
        <p:spPr>
          <a:xfrm>
            <a:off x="539552" y="0"/>
            <a:ext cx="8229600" cy="1143000"/>
          </a:xfrm>
        </p:spPr>
        <p:txBody>
          <a:bodyPr/>
          <a:lstStyle/>
          <a:p>
            <a:r>
              <a:rPr lang="uk-UA" dirty="0" smtClean="0"/>
              <a:t>НОВА ШОТЛАНДІЯ</a:t>
            </a:r>
            <a:endParaRPr lang="uk-UA" dirty="0"/>
          </a:p>
        </p:txBody>
      </p:sp>
    </p:spTree>
    <p:extLst>
      <p:ext uri="{BB962C8B-B14F-4D97-AF65-F5344CB8AC3E}">
        <p14:creationId xmlns:p14="http://schemas.microsoft.com/office/powerpoint/2010/main" val="4032276619"/>
      </p:ext>
    </p:extLst>
  </p:cSld>
  <p:clrMapOvr>
    <a:masterClrMapping/>
  </p:clrMapOvr>
  <mc:AlternateContent xmlns:mc="http://schemas.openxmlformats.org/markup-compatibility/2006">
    <mc:Choice xmlns:p14="http://schemas.microsoft.com/office/powerpoint/2010/main" Requires="p14">
      <p:transition spd="slow" p14:dur="6250" advClick="0" advTm="2000">
        <p:split orient="vert"/>
      </p:transition>
    </mc:Choice>
    <mc:Fallback>
      <p:transition spd="slow" advClick="0" advTm="2000">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9144000" cy="1200329"/>
          </a:xfrm>
          <a:prstGeom prst="rect">
            <a:avLst/>
          </a:prstGeom>
        </p:spPr>
        <p:txBody>
          <a:bodyPr wrap="square">
            <a:spAutoFit/>
          </a:bodyPr>
          <a:lstStyle/>
          <a:p>
            <a:r>
              <a:rPr lang="uk-UA" dirty="0"/>
              <a:t>Пірс 21, відомий як еквівалент острову </a:t>
            </a:r>
            <a:r>
              <a:rPr lang="uk-UA" dirty="0" err="1"/>
              <a:t>Елліс</a:t>
            </a:r>
            <a:r>
              <a:rPr lang="uk-UA" dirty="0"/>
              <a:t> США, був “Воротами в Канаду” для тисяч іммігрантів, що прибували сюди на океанських лайнерах в 1928-1971 і є тепер одним з найважливіших музеїв Канади. Тут часто відбувалися аварії </a:t>
            </a:r>
            <a:r>
              <a:rPr lang="uk-UA" dirty="0" smtClean="0"/>
              <a:t>кораблів, </a:t>
            </a:r>
            <a:r>
              <a:rPr lang="uk-UA" dirty="0"/>
              <a:t>що </a:t>
            </a:r>
            <a:r>
              <a:rPr lang="uk-UA" dirty="0" smtClean="0"/>
              <a:t>забирали </a:t>
            </a:r>
            <a:r>
              <a:rPr lang="uk-UA" dirty="0"/>
              <a:t>життя багатьох пасажирів.</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578" y="1115743"/>
            <a:ext cx="7596844" cy="5697633"/>
          </a:xfrm>
          <a:prstGeom prst="rect">
            <a:avLst/>
          </a:prstGeom>
        </p:spPr>
      </p:pic>
    </p:spTree>
    <p:extLst>
      <p:ext uri="{BB962C8B-B14F-4D97-AF65-F5344CB8AC3E}">
        <p14:creationId xmlns:p14="http://schemas.microsoft.com/office/powerpoint/2010/main" val="82590219"/>
      </p:ext>
    </p:extLst>
  </p:cSld>
  <p:clrMapOvr>
    <a:masterClrMapping/>
  </p:clrMapOvr>
  <mc:AlternateContent xmlns:mc="http://schemas.openxmlformats.org/markup-compatibility/2006">
    <mc:Choice xmlns:p14="http://schemas.microsoft.com/office/powerpoint/2010/main" Requires="p14">
      <p:transition spd="slow" p14:dur="6250" advClick="0" advTm="10000">
        <p:dissolve/>
      </p:transition>
    </mc:Choice>
    <mc:Fallback>
      <p:transition spd="slow" advClick="0" advTm="10000">
        <p:dissolv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9712" y="-18256"/>
            <a:ext cx="8229600" cy="1143000"/>
          </a:xfrm>
        </p:spPr>
        <p:txBody>
          <a:bodyPr/>
          <a:lstStyle/>
          <a:p>
            <a:r>
              <a:rPr lang="uk-UA" dirty="0" smtClean="0">
                <a:solidFill>
                  <a:srgbClr val="66FF99"/>
                </a:solidFill>
              </a:rPr>
              <a:t>МІСТО ТОРОНТО</a:t>
            </a:r>
            <a:endParaRPr lang="uk-UA" dirty="0">
              <a:solidFill>
                <a:srgbClr val="66FF99"/>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45" y="1052736"/>
            <a:ext cx="8890000" cy="5638800"/>
          </a:xfrm>
          <a:prstGeom prst="rect">
            <a:avLst/>
          </a:prstGeom>
        </p:spPr>
      </p:pic>
    </p:spTree>
    <p:extLst>
      <p:ext uri="{BB962C8B-B14F-4D97-AF65-F5344CB8AC3E}">
        <p14:creationId xmlns:p14="http://schemas.microsoft.com/office/powerpoint/2010/main" val="3076539250"/>
      </p:ext>
    </p:extLst>
  </p:cSld>
  <p:clrMapOvr>
    <a:masterClrMapping/>
  </p:clrMapOvr>
  <mc:AlternateContent xmlns:mc="http://schemas.openxmlformats.org/markup-compatibility/2006">
    <mc:Choice xmlns:p14="http://schemas.microsoft.com/office/powerpoint/2010/main" Requires="p14">
      <p:transition spd="slow" p14:dur="6250" advClick="0" advTm="1000">
        <p:checker/>
      </p:transition>
    </mc:Choice>
    <mc:Fallback>
      <p:transition spd="slow" advClick="0" advTm="1000">
        <p:checker/>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0"/>
            <a:ext cx="9538726" cy="6858000"/>
          </a:xfrm>
          <a:prstGeom prst="rect">
            <a:avLst/>
          </a:prstGeom>
        </p:spPr>
      </p:pic>
    </p:spTree>
    <p:extLst>
      <p:ext uri="{BB962C8B-B14F-4D97-AF65-F5344CB8AC3E}">
        <p14:creationId xmlns:p14="http://schemas.microsoft.com/office/powerpoint/2010/main" val="3931713698"/>
      </p:ext>
    </p:extLst>
  </p:cSld>
  <p:clrMapOvr>
    <a:masterClrMapping/>
  </p:clrMapOvr>
  <mc:AlternateContent xmlns:mc="http://schemas.openxmlformats.org/markup-compatibility/2006">
    <mc:Choice xmlns:p14="http://schemas.microsoft.com/office/powerpoint/2010/main" Requires="p14">
      <p:transition spd="slow" p14:dur="6250" advClick="0" advTm="1000">
        <p:cover/>
      </p:transition>
    </mc:Choice>
    <mc:Fallback>
      <p:transition spd="slow" advClick="0" advTm="1000">
        <p:cover/>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08504" cy="1210146"/>
          </a:xfrm>
        </p:spPr>
        <p:txBody>
          <a:bodyPr>
            <a:noAutofit/>
          </a:bodyPr>
          <a:lstStyle/>
          <a:p>
            <a:pPr algn="l"/>
            <a:r>
              <a:rPr lang="uk-UA" sz="1800" dirty="0">
                <a:solidFill>
                  <a:srgbClr val="00B050"/>
                </a:solidFill>
              </a:rPr>
              <a:t>Навіть найвідданіший природі мандрівник виявиться в </a:t>
            </a:r>
            <a:r>
              <a:rPr lang="uk-UA" sz="1800" dirty="0" smtClean="0">
                <a:solidFill>
                  <a:srgbClr val="00B050"/>
                </a:solidFill>
              </a:rPr>
              <a:t>цьому місті </a:t>
            </a:r>
            <a:r>
              <a:rPr lang="uk-UA" sz="1800" dirty="0">
                <a:solidFill>
                  <a:srgbClr val="00B050"/>
                </a:solidFill>
              </a:rPr>
              <a:t>рано чи пізно. Обов’язково охопіть все, що міське життя може запропонувати в Торонто. У багатьох створюється перше враження, що Торонто схожий на меншу, більш чисту, більш охайну версію Нью-Йорка. Види </a:t>
            </a:r>
            <a:r>
              <a:rPr lang="uk-UA" sz="1800" dirty="0" err="1">
                <a:solidFill>
                  <a:srgbClr val="00B050"/>
                </a:solidFill>
              </a:rPr>
              <a:t>з Сі-Ен</a:t>
            </a:r>
            <a:r>
              <a:rPr lang="uk-UA" sz="1800" dirty="0">
                <a:solidFill>
                  <a:srgbClr val="00B050"/>
                </a:solidFill>
              </a:rPr>
              <a:t> </a:t>
            </a:r>
            <a:r>
              <a:rPr lang="uk-UA" sz="1800" dirty="0" err="1">
                <a:solidFill>
                  <a:srgbClr val="00B050"/>
                </a:solidFill>
              </a:rPr>
              <a:t>Тауер</a:t>
            </a:r>
            <a:r>
              <a:rPr lang="uk-UA" sz="1800" dirty="0">
                <a:solidFill>
                  <a:srgbClr val="00B050"/>
                </a:solidFill>
              </a:rPr>
              <a:t> (яка тримала назву найвищої автономної структури в світі за більш ніж 30 років) так неймовірні, що неможливо навіть уявити, в той час як Королівський музей Онтаріо – ідеальне місце для вивчення культурного життя та історії Канади.</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772816"/>
            <a:ext cx="6336704" cy="4752528"/>
          </a:xfrm>
          <a:prstGeom prst="rect">
            <a:avLst/>
          </a:prstGeom>
        </p:spPr>
      </p:pic>
    </p:spTree>
    <p:extLst>
      <p:ext uri="{BB962C8B-B14F-4D97-AF65-F5344CB8AC3E}">
        <p14:creationId xmlns:p14="http://schemas.microsoft.com/office/powerpoint/2010/main" val="1234265389"/>
      </p:ext>
    </p:extLst>
  </p:cSld>
  <p:clrMapOvr>
    <a:masterClrMapping/>
  </p:clrMapOvr>
  <mc:AlternateContent xmlns:mc="http://schemas.openxmlformats.org/markup-compatibility/2006">
    <mc:Choice xmlns:p14="http://schemas.microsoft.com/office/powerpoint/2010/main" Requires="p14">
      <p:transition spd="slow" p14:dur="7750" advClick="0" advTm="12000">
        <p14:glitter pattern="hexagon"/>
      </p:transition>
    </mc:Choice>
    <mc:Fallback>
      <p:transition spd="slow" advClick="0" advTm="12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71400"/>
            <a:ext cx="8229600" cy="1143000"/>
          </a:xfrm>
        </p:spPr>
        <p:txBody>
          <a:bodyPr/>
          <a:lstStyle/>
          <a:p>
            <a:r>
              <a:rPr lang="uk-UA" b="1" dirty="0" smtClean="0"/>
              <a:t>ЗАТОКА ФАНДІ</a:t>
            </a:r>
            <a:endParaRPr lang="uk-UA"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790245"/>
            <a:ext cx="8457912" cy="5656228"/>
          </a:xfrm>
          <a:prstGeom prst="rect">
            <a:avLst/>
          </a:prstGeom>
        </p:spPr>
      </p:pic>
    </p:spTree>
    <p:extLst>
      <p:ext uri="{BB962C8B-B14F-4D97-AF65-F5344CB8AC3E}">
        <p14:creationId xmlns:p14="http://schemas.microsoft.com/office/powerpoint/2010/main" val="2379122730"/>
      </p:ext>
    </p:extLst>
  </p:cSld>
  <p:clrMapOvr>
    <a:masterClrMapping/>
  </p:clrMapOvr>
  <mc:AlternateContent xmlns:mc="http://schemas.openxmlformats.org/markup-compatibility/2006">
    <mc:Choice xmlns:p14="http://schemas.microsoft.com/office/powerpoint/2010/main" Requires="p14">
      <p:transition spd="slow" p14:dur="6000" advClick="0" advTm="1000">
        <p:split orient="vert"/>
      </p:transition>
    </mc:Choice>
    <mc:Fallback>
      <p:transition spd="slow" advClick="0" advTm="1000">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71400"/>
            <a:ext cx="9144000" cy="1183932"/>
          </a:xfrm>
        </p:spPr>
        <p:txBody>
          <a:bodyPr>
            <a:normAutofit/>
          </a:bodyPr>
          <a:lstStyle/>
          <a:p>
            <a:pPr algn="l"/>
            <a:r>
              <a:rPr lang="uk-UA" sz="1600" dirty="0"/>
              <a:t>Майже настільки ж всесвітньо відомий як деякі з інших місць у цьому списку. Сюди з’їжджаються </a:t>
            </a:r>
            <a:r>
              <a:rPr lang="uk-UA" sz="1600" dirty="0" smtClean="0"/>
              <a:t>любителі </a:t>
            </a:r>
            <a:r>
              <a:rPr lang="uk-UA" sz="1600" dirty="0"/>
              <a:t>каное з усіх континентів, щоб подолати найвищі потоки планети. Унікальна географія дозволяє милуватися китами, </a:t>
            </a:r>
            <a:r>
              <a:rPr lang="uk-UA" sz="1600" dirty="0" smtClean="0"/>
              <a:t>які запливають </a:t>
            </a:r>
            <a:r>
              <a:rPr lang="uk-UA" sz="1600" dirty="0"/>
              <a:t>сюди.</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817386"/>
            <a:ext cx="7952432" cy="5964324"/>
          </a:xfrm>
          <a:prstGeom prst="rect">
            <a:avLst/>
          </a:prstGeom>
        </p:spPr>
      </p:pic>
    </p:spTree>
    <p:extLst>
      <p:ext uri="{BB962C8B-B14F-4D97-AF65-F5344CB8AC3E}">
        <p14:creationId xmlns:p14="http://schemas.microsoft.com/office/powerpoint/2010/main" val="857859251"/>
      </p:ext>
    </p:extLst>
  </p:cSld>
  <p:clrMapOvr>
    <a:masterClrMapping/>
  </p:clrMapOvr>
  <mc:AlternateContent xmlns:mc="http://schemas.openxmlformats.org/markup-compatibility/2006">
    <mc:Choice xmlns:p14="http://schemas.microsoft.com/office/powerpoint/2010/main" Requires="p14">
      <p:transition spd="slow" p14:dur="6250" advClick="0" advTm="9000">
        <p14:warp dir="in"/>
      </p:transition>
    </mc:Choice>
    <mc:Fallback>
      <p:transition spd="slow" advClick="0" advTm="9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52" y="0"/>
            <a:ext cx="10281495" cy="6827555"/>
          </a:xfrm>
          <a:prstGeom prst="rect">
            <a:avLst/>
          </a:prstGeom>
        </p:spPr>
      </p:pic>
      <p:sp>
        <p:nvSpPr>
          <p:cNvPr id="2" name="Заголовок 1"/>
          <p:cNvSpPr>
            <a:spLocks noGrp="1"/>
          </p:cNvSpPr>
          <p:nvPr>
            <p:ph type="title"/>
          </p:nvPr>
        </p:nvSpPr>
        <p:spPr>
          <a:xfrm>
            <a:off x="457200" y="274638"/>
            <a:ext cx="8435280" cy="1930226"/>
          </a:xfrm>
        </p:spPr>
        <p:txBody>
          <a:bodyPr>
            <a:normAutofit/>
          </a:bodyPr>
          <a:lstStyle/>
          <a:p>
            <a:r>
              <a:rPr lang="uk-UA" dirty="0" smtClean="0">
                <a:solidFill>
                  <a:srgbClr val="0070C0"/>
                </a:solidFill>
              </a:rPr>
              <a:t>ПІВНІЧНО-ЗАХІДНІ ТЕРИТОРІЇ ЙЕЛЛОУНАЙФ</a:t>
            </a:r>
            <a:endParaRPr lang="uk-UA" dirty="0">
              <a:solidFill>
                <a:srgbClr val="0070C0"/>
              </a:solidFill>
            </a:endParaRPr>
          </a:p>
        </p:txBody>
      </p:sp>
    </p:spTree>
    <p:extLst>
      <p:ext uri="{BB962C8B-B14F-4D97-AF65-F5344CB8AC3E}">
        <p14:creationId xmlns:p14="http://schemas.microsoft.com/office/powerpoint/2010/main" val="2443796931"/>
      </p:ext>
    </p:extLst>
  </p:cSld>
  <p:clrMapOvr>
    <a:masterClrMapping/>
  </p:clrMapOvr>
  <mc:AlternateContent xmlns:mc="http://schemas.openxmlformats.org/markup-compatibility/2006">
    <mc:Choice xmlns:p14="http://schemas.microsoft.com/office/powerpoint/2010/main" Requires="p14">
      <p:transition spd="slow" p14:dur="6250" advClick="0" advTm="1000">
        <p14:shred/>
      </p:transition>
    </mc:Choice>
    <mc:Fallback>
      <p:transition spd="slow" advClick="0" advTm="1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544" y="0"/>
            <a:ext cx="9879670" cy="6858000"/>
          </a:xfrm>
          <a:prstGeom prst="rect">
            <a:avLst/>
          </a:prstGeom>
        </p:spPr>
      </p:pic>
      <p:sp>
        <p:nvSpPr>
          <p:cNvPr id="3" name="Прямоугольник 2"/>
          <p:cNvSpPr/>
          <p:nvPr/>
        </p:nvSpPr>
        <p:spPr>
          <a:xfrm>
            <a:off x="-396552" y="5373216"/>
            <a:ext cx="7920880" cy="1754326"/>
          </a:xfrm>
          <a:prstGeom prst="rect">
            <a:avLst/>
          </a:prstGeom>
        </p:spPr>
        <p:txBody>
          <a:bodyPr wrap="square">
            <a:spAutoFit/>
          </a:bodyPr>
          <a:lstStyle/>
          <a:p>
            <a:r>
              <a:rPr lang="uk-UA" dirty="0">
                <a:solidFill>
                  <a:srgbClr val="92D050"/>
                </a:solidFill>
              </a:rPr>
              <a:t>Коли Ви відвідаєте </a:t>
            </a:r>
            <a:r>
              <a:rPr lang="uk-UA" dirty="0" smtClean="0">
                <a:solidFill>
                  <a:srgbClr val="92D050"/>
                </a:solidFill>
              </a:rPr>
              <a:t>найстаріше </a:t>
            </a:r>
            <a:r>
              <a:rPr lang="uk-UA" dirty="0">
                <a:solidFill>
                  <a:srgbClr val="92D050"/>
                </a:solidFill>
              </a:rPr>
              <a:t>місто в Північній Америці і </a:t>
            </a:r>
            <a:r>
              <a:rPr lang="uk-UA" dirty="0" smtClean="0">
                <a:solidFill>
                  <a:srgbClr val="92D050"/>
                </a:solidFill>
              </a:rPr>
              <a:t>подивитесь на </a:t>
            </a:r>
            <a:r>
              <a:rPr lang="uk-UA" dirty="0">
                <a:solidFill>
                  <a:srgbClr val="92D050"/>
                </a:solidFill>
              </a:rPr>
              <a:t>білих ведмедів в дикій природі, то обов’язково оціните належним чином північ в пошуках Північного сяйва Аврора </a:t>
            </a:r>
            <a:r>
              <a:rPr lang="uk-UA" dirty="0" err="1">
                <a:solidFill>
                  <a:srgbClr val="92D050"/>
                </a:solidFill>
              </a:rPr>
              <a:t>Бореаліс</a:t>
            </a:r>
            <a:r>
              <a:rPr lang="uk-UA" dirty="0">
                <a:solidFill>
                  <a:srgbClr val="92D050"/>
                </a:solidFill>
              </a:rPr>
              <a:t>. Краще місце для спостереження за ними – це </a:t>
            </a:r>
            <a:r>
              <a:rPr lang="uk-UA" dirty="0" err="1">
                <a:solidFill>
                  <a:srgbClr val="92D050"/>
                </a:solidFill>
              </a:rPr>
              <a:t>Йеллоунайф</a:t>
            </a:r>
            <a:r>
              <a:rPr lang="uk-UA" dirty="0">
                <a:solidFill>
                  <a:srgbClr val="92D050"/>
                </a:solidFill>
              </a:rPr>
              <a:t> в Північно-Західних територіях. Тільки не забудьте взяти з собою велику кількість теплих речей!</a:t>
            </a:r>
          </a:p>
          <a:p>
            <a:endParaRPr lang="uk-UA" dirty="0"/>
          </a:p>
        </p:txBody>
      </p:sp>
    </p:spTree>
    <p:extLst>
      <p:ext uri="{BB962C8B-B14F-4D97-AF65-F5344CB8AC3E}">
        <p14:creationId xmlns:p14="http://schemas.microsoft.com/office/powerpoint/2010/main" val="3259565063"/>
      </p:ext>
    </p:extLst>
  </p:cSld>
  <p:clrMapOvr>
    <a:masterClrMapping/>
  </p:clrMapOvr>
  <mc:AlternateContent xmlns:mc="http://schemas.openxmlformats.org/markup-compatibility/2006">
    <mc:Choice xmlns:p14="http://schemas.microsoft.com/office/powerpoint/2010/main" Requires="p14">
      <p:transition spd="slow" p14:dur="6000" advClick="0" advTm="11000">
        <p:split orient="vert"/>
      </p:transition>
    </mc:Choice>
    <mc:Fallback>
      <p:transition spd="slow" advClick="0" advTm="11000">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8000">
              <a:srgbClr val="FF3399"/>
            </a:gs>
            <a:gs pos="25000">
              <a:srgbClr val="FF6633"/>
            </a:gs>
            <a:gs pos="50000">
              <a:srgbClr val="FFFF00"/>
            </a:gs>
            <a:gs pos="100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527557"/>
            <a:ext cx="3888432" cy="3633453"/>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888" y="0"/>
            <a:ext cx="4578783" cy="6858000"/>
          </a:xfrm>
          <a:prstGeom prst="rect">
            <a:avLst/>
          </a:prstGeom>
        </p:spPr>
      </p:pic>
      <p:sp>
        <p:nvSpPr>
          <p:cNvPr id="6" name="Прямоугольник 5"/>
          <p:cNvSpPr/>
          <p:nvPr/>
        </p:nvSpPr>
        <p:spPr>
          <a:xfrm>
            <a:off x="0" y="4941167"/>
            <a:ext cx="4572000" cy="1200329"/>
          </a:xfrm>
          <a:prstGeom prst="rect">
            <a:avLst/>
          </a:prstGeom>
        </p:spPr>
        <p:txBody>
          <a:bodyPr>
            <a:spAutoFit/>
          </a:bodyPr>
          <a:lstStyle/>
          <a:p>
            <a:r>
              <a:rPr lang="uk-UA" sz="3600" dirty="0" smtClean="0"/>
              <a:t>КВІТКОВІ СКУЛЬПТУРИ</a:t>
            </a:r>
          </a:p>
          <a:p>
            <a:r>
              <a:rPr lang="uk-UA" sz="3600" dirty="0" smtClean="0"/>
              <a:t>КВЕБЕКА:</a:t>
            </a:r>
            <a:endParaRPr lang="uk-UA" sz="3600" dirty="0"/>
          </a:p>
        </p:txBody>
      </p:sp>
    </p:spTree>
    <p:extLst>
      <p:ext uri="{BB962C8B-B14F-4D97-AF65-F5344CB8AC3E}">
        <p14:creationId xmlns:p14="http://schemas.microsoft.com/office/powerpoint/2010/main" val="1117636905"/>
      </p:ext>
    </p:extLst>
  </p:cSld>
  <p:clrMapOvr>
    <a:masterClrMapping/>
  </p:clrMapOvr>
  <mc:AlternateContent xmlns:mc="http://schemas.openxmlformats.org/markup-compatibility/2006">
    <mc:Choice xmlns:p14="http://schemas.microsoft.com/office/powerpoint/2010/main" Requires="p14">
      <p:transition spd="slow" p14:dur="6500" advClick="0" advTm="2000">
        <p:wheel spokes="1"/>
      </p:transition>
    </mc:Choice>
    <mc:Fallback>
      <p:transition spd="slow" advClick="0" advTm="2000">
        <p:wheel spokes="1"/>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00" y="0"/>
            <a:ext cx="10527030" cy="6858000"/>
          </a:xfrm>
          <a:prstGeom prst="rect">
            <a:avLst/>
          </a:prstGeom>
        </p:spPr>
      </p:pic>
      <p:sp>
        <p:nvSpPr>
          <p:cNvPr id="2" name="Заголовок 1"/>
          <p:cNvSpPr>
            <a:spLocks noGrp="1"/>
          </p:cNvSpPr>
          <p:nvPr>
            <p:ph type="title"/>
          </p:nvPr>
        </p:nvSpPr>
        <p:spPr>
          <a:xfrm>
            <a:off x="-324544" y="5710386"/>
            <a:ext cx="8229600" cy="1143000"/>
          </a:xfrm>
        </p:spPr>
        <p:txBody>
          <a:bodyPr/>
          <a:lstStyle/>
          <a:p>
            <a:r>
              <a:rPr lang="uk-UA" dirty="0" smtClean="0"/>
              <a:t>СПОЛУЧЕНІ ШТАТИ АМЕРИКИ</a:t>
            </a:r>
            <a:endParaRPr lang="uk-UA" dirty="0"/>
          </a:p>
        </p:txBody>
      </p:sp>
    </p:spTree>
    <p:extLst>
      <p:ext uri="{BB962C8B-B14F-4D97-AF65-F5344CB8AC3E}">
        <p14:creationId xmlns:p14="http://schemas.microsoft.com/office/powerpoint/2010/main" val="2374887525"/>
      </p:ext>
    </p:extLst>
  </p:cSld>
  <p:clrMapOvr>
    <a:masterClrMapping/>
  </p:clrMapOvr>
  <mc:AlternateContent xmlns:mc="http://schemas.openxmlformats.org/markup-compatibility/2006" xmlns:p14="http://schemas.microsoft.com/office/powerpoint/2010/main">
    <mc:Choice Requires="p14">
      <p:transition spd="slow" p14:dur="6250" advClick="0" advTm="1000">
        <p:split orient="vert"/>
      </p:transition>
    </mc:Choice>
    <mc:Fallback xmlns="">
      <p:transition spd="slow" advClick="0" advTm="1000">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0" y="5589240"/>
            <a:ext cx="9108504" cy="1152128"/>
          </a:xfrm>
        </p:spPr>
        <p:txBody>
          <a:bodyPr>
            <a:noAutofit/>
          </a:bodyPr>
          <a:lstStyle/>
          <a:p>
            <a:pPr algn="l"/>
            <a:r>
              <a:rPr lang="uk-UA" sz="1600" dirty="0">
                <a:solidFill>
                  <a:srgbClr val="00FF00"/>
                </a:solidFill>
              </a:rPr>
              <a:t>У Америки є </a:t>
            </a:r>
            <a:r>
              <a:rPr lang="uk-UA" sz="1600" dirty="0" smtClean="0">
                <a:solidFill>
                  <a:srgbClr val="00FF00"/>
                </a:solidFill>
              </a:rPr>
              <a:t>всі ці твори </a:t>
            </a:r>
            <a:r>
              <a:rPr lang="uk-UA" sz="1600" dirty="0" err="1" smtClean="0">
                <a:solidFill>
                  <a:srgbClr val="00FF00"/>
                </a:solidFill>
              </a:rPr>
              <a:t>природи–</a:t>
            </a:r>
            <a:r>
              <a:rPr lang="uk-UA" sz="1600" dirty="0" smtClean="0">
                <a:solidFill>
                  <a:srgbClr val="00FF00"/>
                </a:solidFill>
              </a:rPr>
              <a:t> </a:t>
            </a:r>
            <a:r>
              <a:rPr lang="uk-UA" sz="1600" dirty="0">
                <a:solidFill>
                  <a:srgbClr val="00FF00"/>
                </a:solidFill>
              </a:rPr>
              <a:t>від достатку пляжів уздовж двох океанів до найвищих гірських вершин на континенті, так само як і найбільші столиці та мегаполіси в світі. Саме тому Ви можете вибрати серед незліченних місць призначення, насолоджуючись незабутніми канікулами в США. Крім того, дивовижна </a:t>
            </a:r>
            <a:r>
              <a:rPr lang="uk-UA" sz="1600" dirty="0" err="1">
                <a:solidFill>
                  <a:srgbClr val="00FF00"/>
                </a:solidFill>
              </a:rPr>
              <a:t>біорізноманітність</a:t>
            </a:r>
            <a:r>
              <a:rPr lang="uk-UA" sz="1600" dirty="0">
                <a:solidFill>
                  <a:srgbClr val="00FF00"/>
                </a:solidFill>
              </a:rPr>
              <a:t> і вражаючі краєвиди природи створюють неймовірний сплав з пам’ятками історії та архітектури. І</a:t>
            </a:r>
            <a:r>
              <a:rPr lang="uk-UA" sz="1600" dirty="0" smtClean="0">
                <a:solidFill>
                  <a:srgbClr val="00FF00"/>
                </a:solidFill>
              </a:rPr>
              <a:t>нфраструктура </a:t>
            </a:r>
            <a:r>
              <a:rPr lang="uk-UA" sz="1600" dirty="0">
                <a:solidFill>
                  <a:srgbClr val="00FF00"/>
                </a:solidFill>
              </a:rPr>
              <a:t>пропонує кращі можливості для проживання і екскурсій. </a:t>
            </a:r>
          </a:p>
        </p:txBody>
      </p:sp>
    </p:spTree>
    <p:extLst>
      <p:ext uri="{BB962C8B-B14F-4D97-AF65-F5344CB8AC3E}">
        <p14:creationId xmlns:p14="http://schemas.microsoft.com/office/powerpoint/2010/main" val="1205837093"/>
      </p:ext>
    </p:extLst>
  </p:cSld>
  <p:clrMapOvr>
    <a:masterClrMapping/>
  </p:clrMapOvr>
  <mc:AlternateContent xmlns:mc="http://schemas.openxmlformats.org/markup-compatibility/2006">
    <mc:Choice xmlns:p14="http://schemas.microsoft.com/office/powerpoint/2010/main" Requires="p14">
      <p:transition spd="slow" p14:dur="6250" advClick="0" advTm="16000">
        <p:circle/>
      </p:transition>
    </mc:Choice>
    <mc:Fallback>
      <p:transition spd="slow" advClick="0" advTm="16000">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92" y="-171400"/>
            <a:ext cx="10452420" cy="7029400"/>
          </a:xfrm>
          <a:prstGeom prst="rect">
            <a:avLst/>
          </a:prstGeom>
        </p:spPr>
      </p:pic>
      <p:sp>
        <p:nvSpPr>
          <p:cNvPr id="2" name="Заголовок 1"/>
          <p:cNvSpPr>
            <a:spLocks noGrp="1"/>
          </p:cNvSpPr>
          <p:nvPr>
            <p:ph type="title"/>
          </p:nvPr>
        </p:nvSpPr>
        <p:spPr>
          <a:xfrm>
            <a:off x="354818" y="548680"/>
            <a:ext cx="8229600" cy="1143000"/>
          </a:xfrm>
        </p:spPr>
        <p:txBody>
          <a:bodyPr/>
          <a:lstStyle/>
          <a:p>
            <a:r>
              <a:rPr lang="uk-UA" dirty="0" smtClean="0">
                <a:solidFill>
                  <a:srgbClr val="FFC000"/>
                </a:solidFill>
              </a:rPr>
              <a:t>МАЯК БОДІ</a:t>
            </a:r>
            <a:endParaRPr lang="uk-UA" dirty="0">
              <a:solidFill>
                <a:srgbClr val="FFC000"/>
              </a:solidFill>
            </a:endParaRPr>
          </a:p>
        </p:txBody>
      </p:sp>
    </p:spTree>
    <p:extLst>
      <p:ext uri="{BB962C8B-B14F-4D97-AF65-F5344CB8AC3E}">
        <p14:creationId xmlns:p14="http://schemas.microsoft.com/office/powerpoint/2010/main" val="2767932495"/>
      </p:ext>
    </p:extLst>
  </p:cSld>
  <p:clrMapOvr>
    <a:masterClrMapping/>
  </p:clrMapOvr>
  <mc:AlternateContent xmlns:mc="http://schemas.openxmlformats.org/markup-compatibility/2006" xmlns:p14="http://schemas.microsoft.com/office/powerpoint/2010/main">
    <mc:Choice Requires="p14">
      <p:transition spd="slow" p14:dur="6250" advClick="0" advTm="1000">
        <p:split orient="vert"/>
      </p:transition>
    </mc:Choice>
    <mc:Fallback xmlns="">
      <p:transition spd="slow" advClick="0" advTm="1000">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35141173"/>
      </p:ext>
    </p:extLst>
  </p:cSld>
  <p:clrMapOvr>
    <a:masterClrMapping/>
  </p:clrMapOvr>
  <mc:AlternateContent xmlns:mc="http://schemas.openxmlformats.org/markup-compatibility/2006">
    <mc:Choice xmlns:p14="http://schemas.microsoft.com/office/powerpoint/2010/main" Requires="p14">
      <p:transition spd="slow" p14:dur="7250" advClick="0" advTm="1000">
        <p:cover/>
      </p:transition>
    </mc:Choice>
    <mc:Fallback>
      <p:transition spd="slow" advClick="0" advTm="1000">
        <p:cover/>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0489"/>
            <a:ext cx="3707375" cy="2780531"/>
          </a:xfrm>
          <a:prstGeom prst="rect">
            <a:avLst/>
          </a:prstGeom>
        </p:spPr>
      </p:pic>
      <p:sp>
        <p:nvSpPr>
          <p:cNvPr id="2" name="Заголовок 1"/>
          <p:cNvSpPr>
            <a:spLocks noGrp="1"/>
          </p:cNvSpPr>
          <p:nvPr>
            <p:ph type="title"/>
          </p:nvPr>
        </p:nvSpPr>
        <p:spPr>
          <a:xfrm>
            <a:off x="0" y="288032"/>
            <a:ext cx="9324528" cy="1268760"/>
          </a:xfrm>
        </p:spPr>
        <p:txBody>
          <a:bodyPr>
            <a:noAutofit/>
          </a:bodyPr>
          <a:lstStyle/>
          <a:p>
            <a:pPr algn="l"/>
            <a:r>
              <a:rPr lang="ru-RU" sz="1400" b="1" dirty="0" err="1"/>
              <a:t>Назва</a:t>
            </a:r>
            <a:r>
              <a:rPr lang="ru-RU" sz="1400" b="1" dirty="0"/>
              <a:t> </a:t>
            </a:r>
            <a:r>
              <a:rPr lang="ru-RU" sz="1400" b="1" dirty="0" err="1"/>
              <a:t>Боді</a:t>
            </a:r>
            <a:r>
              <a:rPr lang="ru-RU" sz="1400" b="1" dirty="0"/>
              <a:t> </a:t>
            </a:r>
            <a:r>
              <a:rPr lang="ru-RU" sz="1400" dirty="0" err="1"/>
              <a:t>виникла</a:t>
            </a:r>
            <a:r>
              <a:rPr lang="ru-RU" sz="1400" dirty="0"/>
              <a:t> не </a:t>
            </a:r>
            <a:r>
              <a:rPr lang="ru-RU" sz="1400" dirty="0" err="1"/>
              <a:t>випадково</a:t>
            </a:r>
            <a:r>
              <a:rPr lang="ru-RU" sz="1400" dirty="0"/>
              <a:t>, так </a:t>
            </a:r>
            <a:r>
              <a:rPr lang="ru-RU" sz="1400" dirty="0" err="1"/>
              <a:t>іменували</a:t>
            </a:r>
            <a:r>
              <a:rPr lang="ru-RU" sz="1400" dirty="0"/>
              <a:t> колись невеликий </a:t>
            </a:r>
            <a:r>
              <a:rPr lang="ru-RU" sz="1400" dirty="0" err="1"/>
              <a:t>острів</a:t>
            </a:r>
            <a:r>
              <a:rPr lang="ru-RU" sz="1400" dirty="0"/>
              <a:t>, </a:t>
            </a:r>
            <a:r>
              <a:rPr lang="ru-RU" sz="1400" dirty="0" err="1"/>
              <a:t>відокремлений</a:t>
            </a:r>
            <a:r>
              <a:rPr lang="ru-RU" sz="1400" dirty="0"/>
              <a:t> </a:t>
            </a:r>
            <a:r>
              <a:rPr lang="ru-RU" sz="1400" dirty="0" err="1"/>
              <a:t>від</a:t>
            </a:r>
            <a:r>
              <a:rPr lang="ru-RU" sz="1400" dirty="0"/>
              <a:t> </a:t>
            </a:r>
            <a:r>
              <a:rPr lang="ru-RU" sz="1400" dirty="0" err="1"/>
              <a:t>обмілини</a:t>
            </a:r>
            <a:r>
              <a:rPr lang="ru-RU" sz="1400" dirty="0"/>
              <a:t> </a:t>
            </a:r>
            <a:r>
              <a:rPr lang="ru-RU" sz="1400" dirty="0" err="1"/>
              <a:t>Керрітук</a:t>
            </a:r>
            <a:r>
              <a:rPr lang="ru-RU" sz="1400" dirty="0"/>
              <a:t> протокою. В </a:t>
            </a:r>
            <a:r>
              <a:rPr lang="ru-RU" sz="1400" dirty="0" err="1"/>
              <a:t>даний</a:t>
            </a:r>
            <a:r>
              <a:rPr lang="ru-RU" sz="1400" dirty="0"/>
              <a:t> час </a:t>
            </a:r>
            <a:r>
              <a:rPr lang="ru-RU" sz="1400" dirty="0" err="1"/>
              <a:t>його</a:t>
            </a:r>
            <a:r>
              <a:rPr lang="ru-RU" sz="1400" dirty="0"/>
              <a:t> </a:t>
            </a:r>
            <a:r>
              <a:rPr lang="ru-RU" sz="1400" dirty="0" err="1"/>
              <a:t>територія</a:t>
            </a:r>
            <a:r>
              <a:rPr lang="ru-RU" sz="1400" dirty="0"/>
              <a:t> </a:t>
            </a:r>
            <a:r>
              <a:rPr lang="ru-RU" sz="1400" dirty="0" err="1"/>
              <a:t>з’єдналася</a:t>
            </a:r>
            <a:r>
              <a:rPr lang="ru-RU" sz="1400" dirty="0"/>
              <a:t> з континентом і є </a:t>
            </a:r>
            <a:r>
              <a:rPr lang="ru-RU" sz="1400" dirty="0" err="1"/>
              <a:t>продовженням</a:t>
            </a:r>
            <a:r>
              <a:rPr lang="ru-RU" sz="1400" dirty="0"/>
              <a:t> </a:t>
            </a:r>
            <a:r>
              <a:rPr lang="ru-RU" sz="1400" dirty="0" err="1"/>
              <a:t>півострова</a:t>
            </a:r>
            <a:r>
              <a:rPr lang="ru-RU" sz="1400" dirty="0"/>
              <a:t>.</a:t>
            </a:r>
            <a:br>
              <a:rPr lang="ru-RU" sz="1400" dirty="0"/>
            </a:br>
            <a:r>
              <a:rPr lang="ru-RU" sz="1400" dirty="0" err="1" smtClean="0"/>
              <a:t>Нині</a:t>
            </a:r>
            <a:r>
              <a:rPr lang="ru-RU" sz="1400" dirty="0" smtClean="0"/>
              <a:t> </a:t>
            </a:r>
            <a:r>
              <a:rPr lang="ru-RU" sz="1400" dirty="0" err="1"/>
              <a:t>чинний</a:t>
            </a:r>
            <a:r>
              <a:rPr lang="ru-RU" sz="1400" dirty="0"/>
              <a:t> маяк, </a:t>
            </a:r>
            <a:r>
              <a:rPr lang="ru-RU" sz="1400" dirty="0" err="1"/>
              <a:t>був</a:t>
            </a:r>
            <a:r>
              <a:rPr lang="ru-RU" sz="1400" dirty="0"/>
              <a:t> введений в </a:t>
            </a:r>
            <a:r>
              <a:rPr lang="ru-RU" sz="1400" dirty="0" err="1"/>
              <a:t>експлуатацію</a:t>
            </a:r>
            <a:r>
              <a:rPr lang="ru-RU" sz="1400" dirty="0"/>
              <a:t> в 1872 </a:t>
            </a:r>
            <a:r>
              <a:rPr lang="ru-RU" sz="1400" dirty="0" err="1"/>
              <a:t>році</a:t>
            </a:r>
            <a:r>
              <a:rPr lang="ru-RU" sz="1400" dirty="0"/>
              <a:t>. </a:t>
            </a:r>
            <a:r>
              <a:rPr lang="ru-RU" sz="1400" dirty="0" err="1"/>
              <a:t>Спочатку</a:t>
            </a:r>
            <a:r>
              <a:rPr lang="ru-RU" sz="1400" dirty="0"/>
              <a:t> </a:t>
            </a:r>
            <a:r>
              <a:rPr lang="ru-RU" sz="1400" dirty="0" err="1"/>
              <a:t>працював</a:t>
            </a:r>
            <a:r>
              <a:rPr lang="ru-RU" sz="1400" dirty="0"/>
              <a:t> за </a:t>
            </a:r>
            <a:r>
              <a:rPr lang="ru-RU" sz="1400" dirty="0" err="1"/>
              <a:t>допомогою</a:t>
            </a:r>
            <a:r>
              <a:rPr lang="ru-RU" sz="1400" dirty="0"/>
              <a:t> </a:t>
            </a:r>
            <a:r>
              <a:rPr lang="ru-RU" sz="1400" dirty="0" err="1"/>
              <a:t>лінзи</a:t>
            </a:r>
            <a:r>
              <a:rPr lang="ru-RU" sz="1400" dirty="0"/>
              <a:t> Френеля, </a:t>
            </a:r>
            <a:r>
              <a:rPr lang="ru-RU" sz="1400" dirty="0" err="1"/>
              <a:t>починаючи</a:t>
            </a:r>
            <a:r>
              <a:rPr lang="ru-RU" sz="1400" dirty="0"/>
              <a:t> з 1932 року за </a:t>
            </a:r>
            <a:r>
              <a:rPr lang="ru-RU" sz="1400" dirty="0" err="1"/>
              <a:t>допомогою</a:t>
            </a:r>
            <a:r>
              <a:rPr lang="ru-RU" sz="1400" dirty="0"/>
              <a:t> </a:t>
            </a:r>
            <a:r>
              <a:rPr lang="ru-RU" sz="1400" dirty="0" err="1"/>
              <a:t>електричної</a:t>
            </a:r>
            <a:r>
              <a:rPr lang="ru-RU" sz="1400" dirty="0"/>
              <a:t> </a:t>
            </a:r>
            <a:r>
              <a:rPr lang="ru-RU" sz="1400" dirty="0" err="1"/>
              <a:t>лампи</a:t>
            </a:r>
            <a:r>
              <a:rPr lang="ru-RU" sz="1400" dirty="0"/>
              <a:t> і масляного генератора, в 1953 </a:t>
            </a:r>
            <a:r>
              <a:rPr lang="ru-RU" sz="1400" dirty="0" err="1"/>
              <a:t>році</a:t>
            </a:r>
            <a:r>
              <a:rPr lang="ru-RU" sz="1400" dirty="0"/>
              <a:t> маяк </a:t>
            </a:r>
            <a:r>
              <a:rPr lang="ru-RU" sz="1400" dirty="0" err="1"/>
              <a:t>Боді</a:t>
            </a:r>
            <a:r>
              <a:rPr lang="ru-RU" sz="1400" dirty="0"/>
              <a:t> почав </a:t>
            </a:r>
            <a:r>
              <a:rPr lang="ru-RU" sz="1400" dirty="0" err="1"/>
              <a:t>живитись</a:t>
            </a:r>
            <a:r>
              <a:rPr lang="ru-RU" sz="1400" dirty="0"/>
              <a:t> </a:t>
            </a:r>
            <a:r>
              <a:rPr lang="ru-RU" sz="1400" dirty="0" err="1"/>
              <a:t>від</a:t>
            </a:r>
            <a:r>
              <a:rPr lang="ru-RU" sz="1400" dirty="0"/>
              <a:t> </a:t>
            </a:r>
            <a:r>
              <a:rPr lang="ru-RU" sz="1400" dirty="0" err="1"/>
              <a:t>електричної</a:t>
            </a:r>
            <a:r>
              <a:rPr lang="ru-RU" sz="1400" dirty="0"/>
              <a:t> </a:t>
            </a:r>
            <a:r>
              <a:rPr lang="ru-RU" sz="1400" dirty="0" err="1"/>
              <a:t>мережі</a:t>
            </a:r>
            <a:r>
              <a:rPr lang="ru-RU" sz="1400" dirty="0"/>
              <a:t>.</a:t>
            </a:r>
            <a:br>
              <a:rPr lang="ru-RU" sz="1400" dirty="0"/>
            </a:br>
            <a:r>
              <a:rPr lang="ru-RU" sz="1400" dirty="0" smtClean="0"/>
              <a:t>До </a:t>
            </a:r>
            <a:r>
              <a:rPr lang="ru-RU" sz="1400" dirty="0"/>
              <a:t>того моменту, коли </a:t>
            </a:r>
            <a:r>
              <a:rPr lang="ru-RU" sz="1400" dirty="0" err="1"/>
              <a:t>був</a:t>
            </a:r>
            <a:r>
              <a:rPr lang="ru-RU" sz="1400" dirty="0"/>
              <a:t> </a:t>
            </a:r>
            <a:r>
              <a:rPr lang="ru-RU" sz="1400" dirty="0" err="1"/>
              <a:t>зведений</a:t>
            </a:r>
            <a:r>
              <a:rPr lang="ru-RU" sz="1400" dirty="0"/>
              <a:t> маяк </a:t>
            </a:r>
            <a:r>
              <a:rPr lang="ru-RU" sz="1400" dirty="0" err="1"/>
              <a:t>Боді</a:t>
            </a:r>
            <a:r>
              <a:rPr lang="ru-RU" sz="1400" dirty="0"/>
              <a:t>, </a:t>
            </a:r>
            <a:r>
              <a:rPr lang="ru-RU" sz="1400" dirty="0" err="1"/>
              <a:t>працювали</a:t>
            </a:r>
            <a:r>
              <a:rPr lang="ru-RU" sz="1400" dirty="0"/>
              <a:t> два </a:t>
            </a:r>
            <a:r>
              <a:rPr lang="ru-RU" sz="1400" dirty="0" err="1"/>
              <a:t>його</a:t>
            </a:r>
            <a:r>
              <a:rPr lang="ru-RU" sz="1400" dirty="0"/>
              <a:t> </a:t>
            </a:r>
            <a:r>
              <a:rPr lang="ru-RU" sz="1400" dirty="0" err="1"/>
              <a:t>попередника</a:t>
            </a:r>
            <a:r>
              <a:rPr lang="ru-RU" sz="1400" dirty="0"/>
              <a:t> на </a:t>
            </a:r>
            <a:r>
              <a:rPr lang="ru-RU" sz="1400" dirty="0" err="1"/>
              <a:t>острові</a:t>
            </a:r>
            <a:r>
              <a:rPr lang="ru-RU" sz="1400" dirty="0"/>
              <a:t> </a:t>
            </a:r>
            <a:r>
              <a:rPr lang="ru-RU" sz="1400" dirty="0" err="1"/>
              <a:t>Пі</a:t>
            </a:r>
            <a:r>
              <a:rPr lang="ru-RU" sz="1400" dirty="0"/>
              <a:t> (перший </a:t>
            </a:r>
            <a:r>
              <a:rPr lang="ru-RU" sz="1400" dirty="0" err="1"/>
              <a:t>проіснував</a:t>
            </a:r>
            <a:r>
              <a:rPr lang="ru-RU" sz="1400" dirty="0"/>
              <a:t> з 1847 по 1859 роки, </a:t>
            </a:r>
            <a:r>
              <a:rPr lang="ru-RU" sz="1400" dirty="0" err="1"/>
              <a:t>другий</a:t>
            </a:r>
            <a:r>
              <a:rPr lang="ru-RU" sz="1400" dirty="0"/>
              <a:t> – з 1859 по 1972 роки).</a:t>
            </a:r>
            <a:br>
              <a:rPr lang="ru-RU" sz="1400" dirty="0"/>
            </a:br>
            <a:r>
              <a:rPr lang="ru-RU" sz="1400" dirty="0" err="1" smtClean="0"/>
              <a:t>Переоцінити</a:t>
            </a:r>
            <a:r>
              <a:rPr lang="ru-RU" sz="1400" dirty="0" smtClean="0"/>
              <a:t> </a:t>
            </a:r>
            <a:r>
              <a:rPr lang="ru-RU" sz="1400" dirty="0" err="1"/>
              <a:t>значимість</a:t>
            </a:r>
            <a:r>
              <a:rPr lang="ru-RU" sz="1400" dirty="0"/>
              <a:t> маяка на </a:t>
            </a:r>
            <a:r>
              <a:rPr lang="ru-RU" sz="1400" dirty="0" err="1"/>
              <a:t>півострові</a:t>
            </a:r>
            <a:r>
              <a:rPr lang="ru-RU" sz="1400" dirty="0"/>
              <a:t> </a:t>
            </a:r>
            <a:r>
              <a:rPr lang="ru-RU" sz="1400" dirty="0" err="1"/>
              <a:t>досить</a:t>
            </a:r>
            <a:r>
              <a:rPr lang="ru-RU" sz="1400" dirty="0"/>
              <a:t> складно, </a:t>
            </a:r>
            <a:r>
              <a:rPr lang="ru-RU" sz="1400" dirty="0" err="1"/>
              <a:t>він</a:t>
            </a:r>
            <a:r>
              <a:rPr lang="ru-RU" sz="1400" dirty="0"/>
              <a:t> </a:t>
            </a:r>
            <a:r>
              <a:rPr lang="ru-RU" sz="1400" dirty="0" err="1"/>
              <a:t>донині</a:t>
            </a:r>
            <a:r>
              <a:rPr lang="ru-RU" sz="1400" dirty="0"/>
              <a:t> є </a:t>
            </a:r>
            <a:r>
              <a:rPr lang="ru-RU" sz="1400" dirty="0" err="1"/>
              <a:t>дороговказом</a:t>
            </a:r>
            <a:r>
              <a:rPr lang="ru-RU" sz="1400" dirty="0"/>
              <a:t> для </a:t>
            </a:r>
            <a:r>
              <a:rPr lang="ru-RU" sz="1400" dirty="0" err="1"/>
              <a:t>багатьох</a:t>
            </a:r>
            <a:r>
              <a:rPr lang="ru-RU" sz="1400" dirty="0"/>
              <a:t> </a:t>
            </a:r>
            <a:r>
              <a:rPr lang="ru-RU" sz="1400" dirty="0" err="1"/>
              <a:t>моряків</a:t>
            </a:r>
            <a:r>
              <a:rPr lang="ru-RU" sz="1400" dirty="0"/>
              <a:t>, чий шлях </a:t>
            </a:r>
            <a:r>
              <a:rPr lang="ru-RU" sz="1400" dirty="0" err="1"/>
              <a:t>пролягає</a:t>
            </a:r>
            <a:r>
              <a:rPr lang="ru-RU" sz="1400" dirty="0"/>
              <a:t> по </a:t>
            </a:r>
            <a:r>
              <a:rPr lang="ru-RU" sz="1400" dirty="0" err="1"/>
              <a:t>затоці</a:t>
            </a:r>
            <a:r>
              <a:rPr lang="ru-RU" sz="1400" dirty="0"/>
              <a:t> </a:t>
            </a:r>
            <a:r>
              <a:rPr lang="ru-RU" sz="1400" dirty="0" err="1"/>
              <a:t>Роанок</a:t>
            </a:r>
            <a:r>
              <a:rPr lang="ru-RU" sz="1400" dirty="0"/>
              <a:t>-саунд.</a:t>
            </a:r>
            <a:endParaRPr lang="uk-UA" sz="14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1916832"/>
            <a:ext cx="4345660" cy="289937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961" y="4437112"/>
            <a:ext cx="3597967" cy="2389274"/>
          </a:xfrm>
          <a:prstGeom prst="rect">
            <a:avLst/>
          </a:prstGeom>
        </p:spPr>
      </p:pic>
    </p:spTree>
    <p:extLst>
      <p:ext uri="{BB962C8B-B14F-4D97-AF65-F5344CB8AC3E}">
        <p14:creationId xmlns:p14="http://schemas.microsoft.com/office/powerpoint/2010/main" val="2493538017"/>
      </p:ext>
    </p:extLst>
  </p:cSld>
  <p:clrMapOvr>
    <a:masterClrMapping/>
  </p:clrMapOvr>
  <mc:AlternateContent xmlns:mc="http://schemas.openxmlformats.org/markup-compatibility/2006">
    <mc:Choice xmlns:p14="http://schemas.microsoft.com/office/powerpoint/2010/main" Requires="p14">
      <p:transition spd="slow" p14:dur="8000" advClick="0" advTm="17000">
        <p14:gallery dir="l"/>
      </p:transition>
    </mc:Choice>
    <mc:Fallback>
      <p:transition spd="slow" advClick="0" advTm="17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99392"/>
            <a:ext cx="9409045" cy="7056784"/>
          </a:xfrm>
          <a:prstGeom prst="rect">
            <a:avLst/>
          </a:prstGeom>
        </p:spPr>
      </p:pic>
    </p:spTree>
    <p:extLst>
      <p:ext uri="{BB962C8B-B14F-4D97-AF65-F5344CB8AC3E}">
        <p14:creationId xmlns:p14="http://schemas.microsoft.com/office/powerpoint/2010/main" val="2437222702"/>
      </p:ext>
    </p:extLst>
  </p:cSld>
  <p:clrMapOvr>
    <a:masterClrMapping/>
  </p:clrMapOvr>
  <mc:AlternateContent xmlns:mc="http://schemas.openxmlformats.org/markup-compatibility/2006">
    <mc:Choice xmlns:p14="http://schemas.microsoft.com/office/powerpoint/2010/main" Requires="p14">
      <p:transition spd="slow" p14:dur="6250" advClick="0" advTm="1000">
        <p14:switch dir="r"/>
      </p:transition>
    </mc:Choice>
    <mc:Fallback>
      <p:transition spd="slow" advClick="0" advTm="1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0"/>
            <a:ext cx="9996230" cy="6858000"/>
          </a:xfrm>
          <a:prstGeom prst="rect">
            <a:avLst/>
          </a:prstGeom>
        </p:spPr>
      </p:pic>
    </p:spTree>
    <p:extLst>
      <p:ext uri="{BB962C8B-B14F-4D97-AF65-F5344CB8AC3E}">
        <p14:creationId xmlns:p14="http://schemas.microsoft.com/office/powerpoint/2010/main" val="4073903804"/>
      </p:ext>
    </p:extLst>
  </p:cSld>
  <p:clrMapOvr>
    <a:masterClrMapping/>
  </p:clrMapOvr>
  <mc:AlternateContent xmlns:mc="http://schemas.openxmlformats.org/markup-compatibility/2006">
    <mc:Choice xmlns:p14="http://schemas.microsoft.com/office/powerpoint/2010/main" Requires="p14">
      <p:transition spd="slow" p14:dur="6250" advClick="0" advTm="1000">
        <p14:flash/>
      </p:transition>
    </mc:Choice>
    <mc:Fallback>
      <p:transition spd="slow" advClick="0" advTm="1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01" y="10536"/>
            <a:ext cx="10324415" cy="6847464"/>
          </a:xfrm>
          <a:prstGeom prst="rect">
            <a:avLst/>
          </a:prstGeom>
        </p:spPr>
      </p:pic>
      <p:sp>
        <p:nvSpPr>
          <p:cNvPr id="2" name="Заголовок 1"/>
          <p:cNvSpPr>
            <a:spLocks noGrp="1"/>
          </p:cNvSpPr>
          <p:nvPr>
            <p:ph type="title"/>
          </p:nvPr>
        </p:nvSpPr>
        <p:spPr>
          <a:xfrm>
            <a:off x="323528" y="-1892"/>
            <a:ext cx="8229600" cy="1143000"/>
          </a:xfrm>
        </p:spPr>
        <p:txBody>
          <a:bodyPr>
            <a:normAutofit/>
          </a:bodyPr>
          <a:lstStyle/>
          <a:p>
            <a:r>
              <a:rPr lang="uk-UA" dirty="0" smtClean="0">
                <a:solidFill>
                  <a:srgbClr val="FFFF00"/>
                </a:solidFill>
              </a:rPr>
              <a:t>ДЕРЖАВНИЙ ПАРК УОТКІНС ГЛЕН</a:t>
            </a:r>
            <a:endParaRPr lang="uk-UA" dirty="0">
              <a:solidFill>
                <a:srgbClr val="FFFF00"/>
              </a:solidFill>
            </a:endParaRPr>
          </a:p>
        </p:txBody>
      </p:sp>
    </p:spTree>
    <p:extLst>
      <p:ext uri="{BB962C8B-B14F-4D97-AF65-F5344CB8AC3E}">
        <p14:creationId xmlns:p14="http://schemas.microsoft.com/office/powerpoint/2010/main" val="2345101300"/>
      </p:ext>
    </p:extLst>
  </p:cSld>
  <p:clrMapOvr>
    <a:masterClrMapping/>
  </p:clrMapOvr>
  <mc:AlternateContent xmlns:mc="http://schemas.openxmlformats.org/markup-compatibility/2006">
    <mc:Choice xmlns:p14="http://schemas.microsoft.com/office/powerpoint/2010/main" Requires="p14">
      <p:transition spd="slow" p14:dur="5750" advClick="0" advTm="1000">
        <p14:doors dir="vert"/>
      </p:transition>
    </mc:Choice>
    <mc:Fallback>
      <p:transition spd="slow" advClick="0" advTm="1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144000" cy="1440160"/>
          </a:xfrm>
        </p:spPr>
        <p:txBody>
          <a:bodyPr>
            <a:noAutofit/>
          </a:bodyPr>
          <a:lstStyle/>
          <a:p>
            <a:pPr algn="l" fontAlgn="base"/>
            <a:r>
              <a:rPr lang="uk-UA" sz="1600" b="1" dirty="0"/>
              <a:t>Державний парк </a:t>
            </a:r>
            <a:r>
              <a:rPr lang="uk-UA" sz="1600" b="1" dirty="0" err="1"/>
              <a:t>Уоткінс</a:t>
            </a:r>
            <a:r>
              <a:rPr lang="uk-UA" sz="1600" b="1" dirty="0"/>
              <a:t> </a:t>
            </a:r>
            <a:r>
              <a:rPr lang="uk-UA" sz="1600" b="1" dirty="0" err="1"/>
              <a:t>Глен</a:t>
            </a:r>
            <a:r>
              <a:rPr lang="uk-UA" sz="1600" b="1" dirty="0"/>
              <a:t> (</a:t>
            </a:r>
            <a:r>
              <a:rPr lang="en-US" sz="1600" b="1" dirty="0"/>
              <a:t>Watkins Glen State Park) </a:t>
            </a:r>
            <a:r>
              <a:rPr lang="uk-UA" sz="1600" b="1" dirty="0"/>
              <a:t>розташований недалеко від однойменного міста в штаті Нью-Йорк, на озері </a:t>
            </a:r>
            <a:r>
              <a:rPr lang="uk-UA" sz="1600" b="1" dirty="0" err="1"/>
              <a:t>Снека</a:t>
            </a:r>
            <a:r>
              <a:rPr lang="uk-UA" sz="1600" b="1" dirty="0"/>
              <a:t> в регіоні Пальчикових озер. Перші відвідувачі парку змогли побачити всю красу цього місця в 1863 році. Зараз парк </a:t>
            </a:r>
            <a:r>
              <a:rPr lang="uk-UA" sz="1600" b="1" dirty="0" err="1"/>
              <a:t>Уоткінс</a:t>
            </a:r>
            <a:r>
              <a:rPr lang="uk-UA" sz="1600" b="1" dirty="0"/>
              <a:t> </a:t>
            </a:r>
            <a:r>
              <a:rPr lang="uk-UA" sz="1600" b="1" dirty="0" err="1"/>
              <a:t>Глен</a:t>
            </a:r>
            <a:r>
              <a:rPr lang="uk-UA" sz="1600" b="1" dirty="0"/>
              <a:t> є пам’яткою історії.</a:t>
            </a:r>
            <a:r>
              <a:rPr lang="uk-UA" sz="1600" dirty="0"/>
              <a:t/>
            </a:r>
            <a:br>
              <a:rPr lang="uk-UA" sz="1600" dirty="0"/>
            </a:br>
            <a:r>
              <a:rPr lang="uk-UA" sz="1600" dirty="0"/>
              <a:t>Центральною частиною парку є 400-метрова ущелина, глибина якого досягає 120 метрів. Початок створення природного шедевра відноситься до льодовикового періоду. Саме льодовик і талі води розсікли землю, залишивши химерні пейзажі.</a:t>
            </a:r>
            <a:br>
              <a:rPr lang="uk-UA" sz="1600" dirty="0"/>
            </a:br>
            <a:endParaRPr lang="uk-UA" sz="16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700808"/>
            <a:ext cx="4247456" cy="3185592"/>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556792"/>
            <a:ext cx="4095238" cy="4714286"/>
          </a:xfrm>
          <a:prstGeom prst="rect">
            <a:avLst/>
          </a:prstGeom>
        </p:spPr>
      </p:pic>
    </p:spTree>
    <p:extLst>
      <p:ext uri="{BB962C8B-B14F-4D97-AF65-F5344CB8AC3E}">
        <p14:creationId xmlns:p14="http://schemas.microsoft.com/office/powerpoint/2010/main" val="70685554"/>
      </p:ext>
    </p:extLst>
  </p:cSld>
  <p:clrMapOvr>
    <a:masterClrMapping/>
  </p:clrMapOvr>
  <mc:AlternateContent xmlns:mc="http://schemas.openxmlformats.org/markup-compatibility/2006">
    <mc:Choice xmlns:p14="http://schemas.microsoft.com/office/powerpoint/2010/main" Requires="p14">
      <p:transition spd="slow" p14:dur="7750" advClick="0" advTm="15000">
        <p14:ripple/>
      </p:transition>
    </mc:Choice>
    <mc:Fallback>
      <p:transition spd="slow" advClick="0" advTm="15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017" y="260648"/>
            <a:ext cx="9515400" cy="1570186"/>
          </a:xfrm>
        </p:spPr>
        <p:txBody>
          <a:bodyPr>
            <a:noAutofit/>
          </a:bodyPr>
          <a:lstStyle/>
          <a:p>
            <a:pPr algn="l"/>
            <a:r>
              <a:rPr lang="uk-UA" sz="1600" dirty="0"/>
              <a:t>Парк </a:t>
            </a:r>
            <a:r>
              <a:rPr lang="uk-UA" sz="1600" dirty="0" err="1"/>
              <a:t>Уоткінс</a:t>
            </a:r>
            <a:r>
              <a:rPr lang="uk-UA" sz="1600" dirty="0"/>
              <a:t> </a:t>
            </a:r>
            <a:r>
              <a:rPr lang="uk-UA" sz="1600" dirty="0" err="1"/>
              <a:t>Глен</a:t>
            </a:r>
            <a:r>
              <a:rPr lang="uk-UA" sz="1600" dirty="0"/>
              <a:t> (</a:t>
            </a:r>
            <a:r>
              <a:rPr lang="en-US" sz="1600" dirty="0"/>
              <a:t>Watkins Glen State Park) </a:t>
            </a:r>
            <a:r>
              <a:rPr lang="uk-UA" sz="1600" dirty="0"/>
              <a:t>складається з трьох терас з’єднаних між собою, вони дозволяють туристам спустити як на дно ущелини, так і пройтися по його вершині. Обрамлені і зручні кам’яні доріжки вздовж ущелини дозволять з зручністю розглянути всі краси цього чудового місця</a:t>
            </a:r>
            <a:r>
              <a:rPr lang="uk-UA" sz="1600" dirty="0" smtClean="0"/>
              <a:t>.</a:t>
            </a:r>
            <a:r>
              <a:rPr lang="uk-UA" sz="1600" dirty="0"/>
              <a:t/>
            </a:r>
            <a:br>
              <a:rPr lang="uk-UA" sz="1600" dirty="0"/>
            </a:br>
            <a:r>
              <a:rPr lang="uk-UA" sz="1600" dirty="0"/>
              <a:t>Сконструйовані кам’яні мости, допоможуть туристам побачити як велич самої ущелини, так і дев’ятнадцять дивовижних водоспадів</a:t>
            </a:r>
            <a:r>
              <a:rPr lang="uk-UA" sz="1600" dirty="0" smtClean="0"/>
              <a:t>.</a:t>
            </a:r>
            <a:r>
              <a:rPr lang="uk-UA" sz="1600" dirty="0"/>
              <a:t/>
            </a:r>
            <a:br>
              <a:rPr lang="uk-UA" sz="1600" dirty="0"/>
            </a:br>
            <a:r>
              <a:rPr lang="uk-UA" sz="1600" dirty="0"/>
              <a:t>Протяжність парку </a:t>
            </a:r>
            <a:r>
              <a:rPr lang="uk-UA" sz="1600" dirty="0" err="1"/>
              <a:t>Уоткінс</a:t>
            </a:r>
            <a:r>
              <a:rPr lang="uk-UA" sz="1600" dirty="0"/>
              <a:t> </a:t>
            </a:r>
            <a:r>
              <a:rPr lang="uk-UA" sz="1600" dirty="0" err="1"/>
              <a:t>Глен</a:t>
            </a:r>
            <a:r>
              <a:rPr lang="uk-UA" sz="1600" dirty="0"/>
              <a:t> (</a:t>
            </a:r>
            <a:r>
              <a:rPr lang="en-US" sz="1600" dirty="0"/>
              <a:t>Watkins Glen State Park) </a:t>
            </a:r>
            <a:r>
              <a:rPr lang="uk-UA" sz="1600" dirty="0"/>
              <a:t>у кілька кілометрів.</a:t>
            </a:r>
            <a:br>
              <a:rPr lang="uk-UA" sz="1600" dirty="0"/>
            </a:br>
            <a:r>
              <a:rPr lang="uk-UA" sz="1600" dirty="0"/>
              <a:t>Для туристів парк відкритий весь рік, проте з середини травня до початку листопада працюють різні додаткові послуги. На території парку існує кемпінг з усіма зручностями, столики для пікніка, кафе, сувенірна крамниця і т.д.</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6" y="2348880"/>
            <a:ext cx="2705100" cy="3870197"/>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746" y="2327321"/>
            <a:ext cx="3189911" cy="3189911"/>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4090" y="2327321"/>
            <a:ext cx="3229909" cy="4350490"/>
          </a:xfrm>
          <a:prstGeom prst="rect">
            <a:avLst/>
          </a:prstGeom>
        </p:spPr>
      </p:pic>
    </p:spTree>
    <p:extLst>
      <p:ext uri="{BB962C8B-B14F-4D97-AF65-F5344CB8AC3E}">
        <p14:creationId xmlns:p14="http://schemas.microsoft.com/office/powerpoint/2010/main" val="3641722807"/>
      </p:ext>
    </p:extLst>
  </p:cSld>
  <p:clrMapOvr>
    <a:masterClrMapping/>
  </p:clrMapOvr>
  <mc:AlternateContent xmlns:mc="http://schemas.openxmlformats.org/markup-compatibility/2006">
    <mc:Choice xmlns:p14="http://schemas.microsoft.com/office/powerpoint/2010/main" Requires="p14">
      <p:transition spd="slow" p14:dur="7750" advClick="0" advTm="17000">
        <p:blinds dir="vert"/>
      </p:transition>
    </mc:Choice>
    <mc:Fallback>
      <p:transition spd="slow" advClick="0" advTm="17000">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73" y="0"/>
            <a:ext cx="9773260" cy="6902624"/>
          </a:xfrm>
          <a:prstGeom prst="rect">
            <a:avLst/>
          </a:prstGeom>
        </p:spPr>
      </p:pic>
    </p:spTree>
    <p:extLst>
      <p:ext uri="{BB962C8B-B14F-4D97-AF65-F5344CB8AC3E}">
        <p14:creationId xmlns:p14="http://schemas.microsoft.com/office/powerpoint/2010/main" val="1085794675"/>
      </p:ext>
    </p:extLst>
  </p:cSld>
  <p:clrMapOvr>
    <a:masterClrMapping/>
  </p:clrMapOvr>
  <mc:AlternateContent xmlns:mc="http://schemas.openxmlformats.org/markup-compatibility/2006">
    <mc:Choice xmlns:p14="http://schemas.microsoft.com/office/powerpoint/2010/main" Requires="p14">
      <p:transition spd="slow" p14:dur="6500" advClick="0" advTm="2000">
        <p14:switch dir="r"/>
      </p:transition>
    </mc:Choice>
    <mc:Fallback>
      <p:transition spd="slow" advClick="0" advTm="2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МУЗЕЙ СОЛОМОНА ГУГГЕНХАЙМА</a:t>
            </a:r>
            <a:endParaRPr lang="uk-UA"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412776"/>
            <a:ext cx="6096000" cy="4572000"/>
          </a:xfrm>
          <a:prstGeom prst="rect">
            <a:avLst/>
          </a:prstGeom>
        </p:spPr>
      </p:pic>
    </p:spTree>
    <p:extLst>
      <p:ext uri="{BB962C8B-B14F-4D97-AF65-F5344CB8AC3E}">
        <p14:creationId xmlns:p14="http://schemas.microsoft.com/office/powerpoint/2010/main" val="458300489"/>
      </p:ext>
    </p:extLst>
  </p:cSld>
  <p:clrMapOvr>
    <a:masterClrMapping/>
  </p:clrMapOvr>
  <mc:AlternateContent xmlns:mc="http://schemas.openxmlformats.org/markup-compatibility/2006" xmlns:p14="http://schemas.microsoft.com/office/powerpoint/2010/main">
    <mc:Choice Requires="p14">
      <p:transition spd="slow" p14:dur="6250" advClick="0" advTm="1000">
        <p:split orient="vert"/>
      </p:transition>
    </mc:Choice>
    <mc:Fallback xmlns="">
      <p:transition spd="slow" advClick="0" advTm="1000">
        <p:split orient="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48680"/>
            <a:ext cx="8229600" cy="1143000"/>
          </a:xfrm>
        </p:spPr>
        <p:txBody>
          <a:bodyPr>
            <a:normAutofit fontScale="90000"/>
          </a:bodyPr>
          <a:lstStyle/>
          <a:p>
            <a:pPr algn="l"/>
            <a:r>
              <a:rPr lang="uk-UA" sz="1800" dirty="0"/>
              <a:t>Музей Соломона </a:t>
            </a:r>
            <a:r>
              <a:rPr lang="uk-UA" sz="1800" dirty="0" err="1"/>
              <a:t>Гуггенхайма</a:t>
            </a:r>
            <a:r>
              <a:rPr lang="uk-UA" sz="1800" dirty="0"/>
              <a:t> є однією з головних визначних пам’яток Нью-Йорка. Він являє собою зібрання сучасних творів художнього мистецтва, які створювалися, починаючи з кінця </a:t>
            </a:r>
            <a:r>
              <a:rPr lang="en-US" sz="1800" dirty="0"/>
              <a:t>XIX </a:t>
            </a:r>
            <a:r>
              <a:rPr lang="uk-UA" sz="1800" dirty="0"/>
              <a:t>століття</a:t>
            </a:r>
            <a:r>
              <a:rPr lang="uk-UA" sz="1800" dirty="0" smtClean="0"/>
              <a:t>.</a:t>
            </a:r>
            <a:r>
              <a:rPr lang="uk-UA" sz="1800" dirty="0"/>
              <a:t/>
            </a:r>
            <a:br>
              <a:rPr lang="uk-UA" sz="1800" dirty="0"/>
            </a:br>
            <a:r>
              <a:rPr lang="uk-UA" sz="1800" dirty="0"/>
              <a:t>Колекція музею постійно розширюється, його філії вже відкрилися в Лондоні і Парижі</a:t>
            </a:r>
            <a:r>
              <a:rPr lang="uk-UA" sz="1800" dirty="0" smtClean="0"/>
              <a:t>.</a:t>
            </a:r>
            <a:r>
              <a:rPr lang="uk-UA" sz="1800" dirty="0"/>
              <a:t/>
            </a:r>
            <a:br>
              <a:rPr lang="uk-UA" sz="1800" dirty="0"/>
            </a:br>
            <a:r>
              <a:rPr lang="uk-UA" sz="1800" dirty="0"/>
              <a:t>Музей не дарма носить ім’я Соломона </a:t>
            </a:r>
            <a:r>
              <a:rPr lang="uk-UA" sz="1800" dirty="0" err="1"/>
              <a:t>Гуггенхайма</a:t>
            </a:r>
            <a:r>
              <a:rPr lang="uk-UA" sz="1800" dirty="0"/>
              <a:t>, саме він, володіючи досить пристойним статком, вирішив зібрати в одному місці творіння сучасних художників, які заслуговують на увагу публіки. Правда, меценат абсолютно не розбирався в картинах, тому залучив до настільки важливої і потрібної справи художницю, мистецтвознавця і німецьку баронесу в одній </a:t>
            </a:r>
            <a:r>
              <a:rPr lang="uk-UA" sz="1800" dirty="0" err="1"/>
              <a:t>особі-Хіллі</a:t>
            </a:r>
            <a:r>
              <a:rPr lang="uk-UA" sz="1800" dirty="0"/>
              <a:t> </a:t>
            </a:r>
            <a:r>
              <a:rPr lang="uk-UA" sz="1800" dirty="0" err="1"/>
              <a:t>Рібей</a:t>
            </a:r>
            <a:r>
              <a:rPr lang="uk-UA" sz="1800" dirty="0"/>
              <a:t> фон </a:t>
            </a:r>
            <a:r>
              <a:rPr lang="uk-UA" sz="1800" dirty="0" err="1" smtClean="0"/>
              <a:t>Енрейнвей</a:t>
            </a:r>
            <a:r>
              <a:rPr lang="uk-UA" sz="900" dirty="0"/>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3" y="2462937"/>
            <a:ext cx="4908796" cy="3275087"/>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2492896"/>
            <a:ext cx="3480387" cy="2088232"/>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104" y="4619922"/>
            <a:ext cx="3336355" cy="2057419"/>
          </a:xfrm>
          <a:prstGeom prst="rect">
            <a:avLst/>
          </a:prstGeom>
        </p:spPr>
      </p:pic>
    </p:spTree>
    <p:extLst>
      <p:ext uri="{BB962C8B-B14F-4D97-AF65-F5344CB8AC3E}">
        <p14:creationId xmlns:p14="http://schemas.microsoft.com/office/powerpoint/2010/main" val="3863461754"/>
      </p:ext>
    </p:extLst>
  </p:cSld>
  <p:clrMapOvr>
    <a:masterClrMapping/>
  </p:clrMapOvr>
  <mc:AlternateContent xmlns:mc="http://schemas.openxmlformats.org/markup-compatibility/2006">
    <mc:Choice xmlns:p14="http://schemas.microsoft.com/office/powerpoint/2010/main" Requires="p14">
      <p:transition spd="slow" p14:dur="8000" advClick="0" advTm="17000">
        <p:cover/>
      </p:transition>
    </mc:Choice>
    <mc:Fallback>
      <p:transition spd="slow" advClick="0" advTm="17000">
        <p:cover/>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980728"/>
            <a:ext cx="8964488" cy="1224136"/>
          </a:xfrm>
        </p:spPr>
        <p:txBody>
          <a:bodyPr>
            <a:noAutofit/>
          </a:bodyPr>
          <a:lstStyle/>
          <a:p>
            <a:pPr algn="l" fontAlgn="base"/>
            <a:r>
              <a:rPr lang="ru-RU" sz="1600" dirty="0"/>
              <a:t>У 1937 </a:t>
            </a:r>
            <a:r>
              <a:rPr lang="ru-RU" sz="1600" dirty="0" err="1"/>
              <a:t>році</a:t>
            </a:r>
            <a:r>
              <a:rPr lang="ru-RU" sz="1600" dirty="0"/>
              <a:t> </a:t>
            </a:r>
            <a:r>
              <a:rPr lang="ru-RU" sz="1600" dirty="0" err="1"/>
              <a:t>був</a:t>
            </a:r>
            <a:r>
              <a:rPr lang="ru-RU" sz="1600" dirty="0"/>
              <a:t> </a:t>
            </a:r>
            <a:r>
              <a:rPr lang="ru-RU" sz="1600" dirty="0" err="1"/>
              <a:t>заснований</a:t>
            </a:r>
            <a:r>
              <a:rPr lang="ru-RU" sz="1600" dirty="0"/>
              <a:t> Фонд Соломона Гуггенхайма, </a:t>
            </a:r>
            <a:r>
              <a:rPr lang="ru-RU" sz="1600" dirty="0" err="1"/>
              <a:t>колекція</a:t>
            </a:r>
            <a:r>
              <a:rPr lang="ru-RU" sz="1600" dirty="0"/>
              <a:t> полотен </a:t>
            </a:r>
            <a:r>
              <a:rPr lang="ru-RU" sz="1600" dirty="0" err="1"/>
              <a:t>швидко</a:t>
            </a:r>
            <a:r>
              <a:rPr lang="ru-RU" sz="1600" dirty="0"/>
              <a:t> </a:t>
            </a:r>
            <a:r>
              <a:rPr lang="ru-RU" sz="1600" dirty="0" err="1"/>
              <a:t>розросталася</a:t>
            </a:r>
            <a:r>
              <a:rPr lang="ru-RU" sz="1600" dirty="0"/>
              <a:t>, </a:t>
            </a:r>
            <a:r>
              <a:rPr lang="ru-RU" sz="1600" dirty="0" err="1"/>
              <a:t>з’явилася</a:t>
            </a:r>
            <a:r>
              <a:rPr lang="ru-RU" sz="1600" dirty="0"/>
              <a:t> </a:t>
            </a:r>
            <a:r>
              <a:rPr lang="ru-RU" sz="1600" dirty="0" err="1"/>
              <a:t>необхідність</a:t>
            </a:r>
            <a:r>
              <a:rPr lang="ru-RU" sz="1600" dirty="0"/>
              <a:t> у великому </a:t>
            </a:r>
            <a:r>
              <a:rPr lang="ru-RU" sz="1600" dirty="0" err="1"/>
              <a:t>приміщенні</a:t>
            </a:r>
            <a:r>
              <a:rPr lang="ru-RU" sz="1600" dirty="0"/>
              <a:t>, де </a:t>
            </a:r>
            <a:r>
              <a:rPr lang="ru-RU" sz="1600" dirty="0" err="1"/>
              <a:t>можна</a:t>
            </a:r>
            <a:r>
              <a:rPr lang="ru-RU" sz="1600" dirty="0"/>
              <a:t> </a:t>
            </a:r>
            <a:r>
              <a:rPr lang="ru-RU" sz="1600" dirty="0" err="1"/>
              <a:t>було</a:t>
            </a:r>
            <a:r>
              <a:rPr lang="ru-RU" sz="1600" dirty="0"/>
              <a:t> б </a:t>
            </a:r>
            <a:r>
              <a:rPr lang="ru-RU" sz="1600" dirty="0" err="1"/>
              <a:t>виставляти</a:t>
            </a:r>
            <a:r>
              <a:rPr lang="ru-RU" sz="1600" dirty="0"/>
              <a:t> </a:t>
            </a:r>
            <a:r>
              <a:rPr lang="ru-RU" sz="1600" dirty="0" err="1"/>
              <a:t>шедеври</a:t>
            </a:r>
            <a:r>
              <a:rPr lang="ru-RU" sz="1600" dirty="0"/>
              <a:t> </a:t>
            </a:r>
            <a:r>
              <a:rPr lang="ru-RU" sz="1600" dirty="0" err="1"/>
              <a:t>сучасного</a:t>
            </a:r>
            <a:r>
              <a:rPr lang="ru-RU" sz="1600" dirty="0"/>
              <a:t> </a:t>
            </a:r>
            <a:r>
              <a:rPr lang="ru-RU" sz="1600" dirty="0" err="1"/>
              <a:t>мистецтва</a:t>
            </a:r>
            <a:r>
              <a:rPr lang="ru-RU" sz="1600" dirty="0"/>
              <a:t>. В </a:t>
            </a:r>
            <a:r>
              <a:rPr lang="ru-RU" sz="1600" dirty="0" err="1"/>
              <a:t>результаті</a:t>
            </a:r>
            <a:r>
              <a:rPr lang="ru-RU" sz="1600" dirty="0"/>
              <a:t> </a:t>
            </a:r>
            <a:r>
              <a:rPr lang="ru-RU" sz="1600" dirty="0" err="1"/>
              <a:t>під</a:t>
            </a:r>
            <a:r>
              <a:rPr lang="ru-RU" sz="1600" dirty="0"/>
              <a:t> музей </a:t>
            </a:r>
            <a:r>
              <a:rPr lang="ru-RU" sz="1600" dirty="0" err="1"/>
              <a:t>був</a:t>
            </a:r>
            <a:r>
              <a:rPr lang="ru-RU" sz="1600" dirty="0"/>
              <a:t> </a:t>
            </a:r>
            <a:r>
              <a:rPr lang="ru-RU" sz="1600" dirty="0" err="1"/>
              <a:t>відведений</a:t>
            </a:r>
            <a:r>
              <a:rPr lang="ru-RU" sz="1600" dirty="0"/>
              <a:t> </a:t>
            </a:r>
            <a:r>
              <a:rPr lang="ru-RU" sz="1600" dirty="0" err="1"/>
              <a:t>будинок</a:t>
            </a:r>
            <a:r>
              <a:rPr lang="ru-RU" sz="1600" dirty="0"/>
              <a:t> на 54-й </a:t>
            </a:r>
            <a:r>
              <a:rPr lang="ru-RU" sz="1600" dirty="0" err="1"/>
              <a:t>вулиці</a:t>
            </a:r>
            <a:r>
              <a:rPr lang="ru-RU" sz="1600" dirty="0"/>
              <a:t> Манхеттена.</a:t>
            </a:r>
            <a:br>
              <a:rPr lang="ru-RU" sz="1600" dirty="0"/>
            </a:br>
            <a:r>
              <a:rPr lang="ru-RU" sz="1600" dirty="0" smtClean="0"/>
              <a:t>Минуло </a:t>
            </a:r>
            <a:r>
              <a:rPr lang="ru-RU" sz="1600" dirty="0" err="1"/>
              <a:t>всього</a:t>
            </a:r>
            <a:r>
              <a:rPr lang="ru-RU" sz="1600" dirty="0"/>
              <a:t> </a:t>
            </a:r>
            <a:r>
              <a:rPr lang="ru-RU" sz="1600" dirty="0" err="1"/>
              <a:t>шість</a:t>
            </a:r>
            <a:r>
              <a:rPr lang="ru-RU" sz="1600" dirty="0"/>
              <a:t> </a:t>
            </a:r>
            <a:r>
              <a:rPr lang="ru-RU" sz="1600" dirty="0" err="1"/>
              <a:t>років</a:t>
            </a:r>
            <a:r>
              <a:rPr lang="ru-RU" sz="1600" dirty="0"/>
              <a:t> і </a:t>
            </a:r>
            <a:r>
              <a:rPr lang="ru-RU" sz="1600" dirty="0" err="1"/>
              <a:t>довелося</a:t>
            </a:r>
            <a:r>
              <a:rPr lang="ru-RU" sz="1600" dirty="0"/>
              <a:t> </a:t>
            </a:r>
            <a:r>
              <a:rPr lang="ru-RU" sz="1600" dirty="0" err="1"/>
              <a:t>звернутися</a:t>
            </a:r>
            <a:r>
              <a:rPr lang="ru-RU" sz="1600" dirty="0"/>
              <a:t> за </a:t>
            </a:r>
            <a:r>
              <a:rPr lang="ru-RU" sz="1600" dirty="0" err="1"/>
              <a:t>допомогою</a:t>
            </a:r>
            <a:r>
              <a:rPr lang="ru-RU" sz="1600" dirty="0"/>
              <a:t> до знаменитого </a:t>
            </a:r>
            <a:r>
              <a:rPr lang="ru-RU" sz="1600" dirty="0" err="1"/>
              <a:t>архітектора</a:t>
            </a:r>
            <a:r>
              <a:rPr lang="ru-RU" sz="1600" dirty="0"/>
              <a:t> Френка Ллойда Райта з </a:t>
            </a:r>
            <a:r>
              <a:rPr lang="ru-RU" sz="1600" dirty="0" err="1"/>
              <a:t>проханням</a:t>
            </a:r>
            <a:r>
              <a:rPr lang="ru-RU" sz="1600" dirty="0"/>
              <a:t> про </a:t>
            </a:r>
            <a:r>
              <a:rPr lang="ru-RU" sz="1600" dirty="0" err="1"/>
              <a:t>будівництво</a:t>
            </a:r>
            <a:r>
              <a:rPr lang="ru-RU" sz="1600" dirty="0"/>
              <a:t> великого музейного комплексу. </a:t>
            </a:r>
            <a:r>
              <a:rPr lang="ru-RU" sz="1600" dirty="0" err="1"/>
              <a:t>Політ</a:t>
            </a:r>
            <a:r>
              <a:rPr lang="ru-RU" sz="1600" dirty="0"/>
              <a:t> </a:t>
            </a:r>
            <a:r>
              <a:rPr lang="ru-RU" sz="1600" dirty="0" err="1"/>
              <a:t>фантазії</a:t>
            </a:r>
            <a:r>
              <a:rPr lang="ru-RU" sz="1600" dirty="0"/>
              <a:t> </a:t>
            </a:r>
            <a:r>
              <a:rPr lang="ru-RU" sz="1600" dirty="0" err="1"/>
              <a:t>майстра</a:t>
            </a:r>
            <a:r>
              <a:rPr lang="ru-RU" sz="1600" dirty="0"/>
              <a:t> </a:t>
            </a:r>
            <a:r>
              <a:rPr lang="ru-RU" sz="1600" dirty="0" err="1"/>
              <a:t>перевершив</a:t>
            </a:r>
            <a:r>
              <a:rPr lang="ru-RU" sz="1600" dirty="0"/>
              <a:t> </a:t>
            </a:r>
            <a:r>
              <a:rPr lang="ru-RU" sz="1600" dirty="0" err="1"/>
              <a:t>всі</a:t>
            </a:r>
            <a:r>
              <a:rPr lang="ru-RU" sz="1600" dirty="0"/>
              <a:t> </a:t>
            </a:r>
            <a:r>
              <a:rPr lang="ru-RU" sz="1600" dirty="0" err="1"/>
              <a:t>очікування</a:t>
            </a:r>
            <a:r>
              <a:rPr lang="ru-RU" sz="1600" dirty="0"/>
              <a:t>, </a:t>
            </a:r>
            <a:r>
              <a:rPr lang="ru-RU" sz="1600" dirty="0" err="1"/>
              <a:t>будівля</a:t>
            </a:r>
            <a:r>
              <a:rPr lang="ru-RU" sz="1600" dirty="0"/>
              <a:t> музею </a:t>
            </a:r>
            <a:r>
              <a:rPr lang="ru-RU" sz="1600" dirty="0" err="1"/>
              <a:t>було</a:t>
            </a:r>
            <a:r>
              <a:rPr lang="ru-RU" sz="1600" dirty="0"/>
              <a:t> </a:t>
            </a:r>
            <a:r>
              <a:rPr lang="ru-RU" sz="1600" dirty="0" err="1"/>
              <a:t>здано</a:t>
            </a:r>
            <a:r>
              <a:rPr lang="ru-RU" sz="1600" dirty="0"/>
              <a:t> в </a:t>
            </a:r>
            <a:r>
              <a:rPr lang="ru-RU" sz="1600" dirty="0" err="1"/>
              <a:t>експлуатацію</a:t>
            </a:r>
            <a:r>
              <a:rPr lang="ru-RU" sz="1600" dirty="0"/>
              <a:t> в 1959 </a:t>
            </a:r>
            <a:r>
              <a:rPr lang="ru-RU" sz="1600" dirty="0" err="1"/>
              <a:t>році</a:t>
            </a:r>
            <a:r>
              <a:rPr lang="ru-RU" sz="1600" dirty="0"/>
              <a:t> і справила </a:t>
            </a:r>
            <a:r>
              <a:rPr lang="ru-RU" sz="1600" dirty="0" err="1"/>
              <a:t>повний</a:t>
            </a:r>
            <a:r>
              <a:rPr lang="ru-RU" sz="1600" dirty="0"/>
              <a:t> фурор, </a:t>
            </a:r>
            <a:r>
              <a:rPr lang="ru-RU" sz="1600" dirty="0" err="1"/>
              <a:t>адже</a:t>
            </a:r>
            <a:r>
              <a:rPr lang="ru-RU" sz="1600" dirty="0"/>
              <a:t> </a:t>
            </a:r>
            <a:r>
              <a:rPr lang="ru-RU" sz="1600" dirty="0" err="1"/>
              <a:t>настільки</a:t>
            </a:r>
            <a:r>
              <a:rPr lang="ru-RU" sz="1600" dirty="0"/>
              <a:t> </a:t>
            </a:r>
            <a:r>
              <a:rPr lang="ru-RU" sz="1600" dirty="0" err="1"/>
              <a:t>стильної</a:t>
            </a:r>
            <a:r>
              <a:rPr lang="ru-RU" sz="1600" dirty="0"/>
              <a:t> та </a:t>
            </a:r>
            <a:r>
              <a:rPr lang="ru-RU" sz="1600" dirty="0" err="1"/>
              <a:t>оригінальної</a:t>
            </a:r>
            <a:r>
              <a:rPr lang="ru-RU" sz="1600" dirty="0"/>
              <a:t> </a:t>
            </a:r>
            <a:r>
              <a:rPr lang="ru-RU" sz="1600" dirty="0" err="1"/>
              <a:t>будови</a:t>
            </a:r>
            <a:r>
              <a:rPr lang="ru-RU" sz="1600" dirty="0"/>
              <a:t> в Нью-Йорку </a:t>
            </a:r>
            <a:r>
              <a:rPr lang="ru-RU" sz="1600" dirty="0" err="1"/>
              <a:t>ще</a:t>
            </a:r>
            <a:r>
              <a:rPr lang="ru-RU" sz="1600" dirty="0"/>
              <a:t> не </a:t>
            </a:r>
            <a:r>
              <a:rPr lang="ru-RU" sz="1600" dirty="0" err="1"/>
              <a:t>було</a:t>
            </a:r>
            <a:r>
              <a:rPr lang="ru-RU" sz="1600" dirty="0" smtClean="0"/>
              <a:t>.</a:t>
            </a:r>
            <a:r>
              <a:rPr lang="uk-UA" sz="1600" dirty="0"/>
              <a:t> Музей </a:t>
            </a:r>
            <a:r>
              <a:rPr lang="uk-UA" sz="1600" dirty="0" err="1"/>
              <a:t>Гуггенхайма</a:t>
            </a:r>
            <a:r>
              <a:rPr lang="uk-UA" sz="1600" dirty="0"/>
              <a:t> розташовується на П’ятій Авеню , недалеко від 89-й вулиці. Дістатися до нього можна за допомогою метро (станція «86-а вулиця»).</a:t>
            </a:r>
            <a:br>
              <a:rPr lang="uk-UA" sz="1600" dirty="0"/>
            </a:br>
            <a:r>
              <a:rPr lang="uk-UA" sz="1600" dirty="0"/>
              <a:t>Побувати в цьому неординарному місці </a:t>
            </a:r>
            <a:r>
              <a:rPr lang="uk-UA" sz="1600" dirty="0" smtClean="0"/>
              <a:t>треба, </a:t>
            </a:r>
            <a:r>
              <a:rPr lang="uk-UA" sz="1600" dirty="0"/>
              <a:t>адже Музей Соломона </a:t>
            </a:r>
            <a:r>
              <a:rPr lang="uk-UA" sz="1600" dirty="0" err="1"/>
              <a:t>Гуггенхайма</a:t>
            </a:r>
            <a:r>
              <a:rPr lang="uk-UA" sz="1600" dirty="0"/>
              <a:t> є скарбницею художнього мистецтва кінця </a:t>
            </a:r>
            <a:r>
              <a:rPr lang="en-US" sz="1600" dirty="0"/>
              <a:t>XIX </a:t>
            </a:r>
            <a:r>
              <a:rPr lang="uk-UA" sz="1600" dirty="0"/>
              <a:t>і </a:t>
            </a:r>
            <a:r>
              <a:rPr lang="en-US" sz="1600" dirty="0"/>
              <a:t>XX </a:t>
            </a:r>
            <a:r>
              <a:rPr lang="uk-UA" sz="1600" dirty="0"/>
              <a:t>століття, тут можна помилуватися полотнами </a:t>
            </a:r>
            <a:r>
              <a:rPr lang="uk-UA" sz="1600" dirty="0" err="1"/>
              <a:t>Кандінського</a:t>
            </a:r>
            <a:r>
              <a:rPr lang="uk-UA" sz="1600" dirty="0"/>
              <a:t>, </a:t>
            </a:r>
            <a:r>
              <a:rPr lang="uk-UA" sz="1600" dirty="0" err="1"/>
              <a:t>Шагала</a:t>
            </a:r>
            <a:r>
              <a:rPr lang="uk-UA" sz="1600" dirty="0"/>
              <a:t>, Буржуа, </a:t>
            </a:r>
            <a:r>
              <a:rPr lang="uk-UA" sz="1600" dirty="0" err="1"/>
              <a:t>Поллака</a:t>
            </a:r>
            <a:r>
              <a:rPr lang="uk-UA" sz="1600" dirty="0"/>
              <a:t>, Ван </a:t>
            </a:r>
            <a:r>
              <a:rPr lang="uk-UA" sz="1600" dirty="0" err="1"/>
              <a:t>Гога</a:t>
            </a:r>
            <a:r>
              <a:rPr lang="uk-UA" sz="1600" dirty="0"/>
              <a:t>, </a:t>
            </a:r>
            <a:r>
              <a:rPr lang="uk-UA" sz="1600" dirty="0" err="1"/>
              <a:t>Гогена</a:t>
            </a:r>
            <a:r>
              <a:rPr lang="uk-UA" sz="1600" dirty="0"/>
              <a:t>, </a:t>
            </a:r>
            <a:r>
              <a:rPr lang="uk-UA" sz="1600" dirty="0" err="1"/>
              <a:t>Пікассо</a:t>
            </a:r>
            <a:r>
              <a:rPr lang="uk-UA" sz="1600" dirty="0"/>
              <a:t> та багатьох інших відомих майстрів пензля і фарб.</a:t>
            </a:r>
            <a:br>
              <a:rPr lang="uk-UA" sz="1600" dirty="0"/>
            </a:br>
            <a:endParaRPr lang="uk-UA" sz="16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645024"/>
            <a:ext cx="5090553" cy="287139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2924944"/>
            <a:ext cx="3512753" cy="2447950"/>
          </a:xfrm>
          <a:prstGeom prst="rect">
            <a:avLst/>
          </a:prstGeom>
        </p:spPr>
      </p:pic>
    </p:spTree>
    <p:extLst>
      <p:ext uri="{BB962C8B-B14F-4D97-AF65-F5344CB8AC3E}">
        <p14:creationId xmlns:p14="http://schemas.microsoft.com/office/powerpoint/2010/main" val="800032269"/>
      </p:ext>
    </p:extLst>
  </p:cSld>
  <p:clrMapOvr>
    <a:masterClrMapping/>
  </p:clrMapOvr>
  <mc:AlternateContent xmlns:mc="http://schemas.openxmlformats.org/markup-compatibility/2006">
    <mc:Choice xmlns:p14="http://schemas.microsoft.com/office/powerpoint/2010/main" Requires="p14">
      <p:transition spd="slow" p14:dur="75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200" dirty="0" smtClean="0"/>
              <a:t>НАЦІОНАЛЬНИЙ ПАРК  ЙЕЛЛОУСТОУН</a:t>
            </a:r>
            <a:endParaRPr lang="uk-UA" sz="32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76" y="1340768"/>
            <a:ext cx="8000359" cy="5040560"/>
          </a:xfrm>
          <a:prstGeom prst="rect">
            <a:avLst/>
          </a:prstGeom>
        </p:spPr>
      </p:pic>
    </p:spTree>
    <p:extLst>
      <p:ext uri="{BB962C8B-B14F-4D97-AF65-F5344CB8AC3E}">
        <p14:creationId xmlns:p14="http://schemas.microsoft.com/office/powerpoint/2010/main" val="3532063314"/>
      </p:ext>
    </p:extLst>
  </p:cSld>
  <p:clrMapOvr>
    <a:masterClrMapping/>
  </p:clrMapOvr>
  <mc:AlternateContent xmlns:mc="http://schemas.openxmlformats.org/markup-compatibility/2006">
    <mc:Choice xmlns:p14="http://schemas.microsoft.com/office/powerpoint/2010/main" Requires="p14">
      <p:transition spd="slow" p14:dur="7500" advClick="0" advTm="0">
        <p14:flip dir="r"/>
      </p:transition>
    </mc:Choice>
    <mc:Fallback>
      <p:transition spd="slow" advClick="0" advTm="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6" y="404664"/>
            <a:ext cx="9032950" cy="1368152"/>
          </a:xfrm>
        </p:spPr>
        <p:txBody>
          <a:bodyPr>
            <a:noAutofit/>
          </a:bodyPr>
          <a:lstStyle/>
          <a:p>
            <a:pPr algn="l"/>
            <a:r>
              <a:rPr lang="uk-UA" sz="1600" dirty="0"/>
              <a:t>Зі штату </a:t>
            </a:r>
            <a:r>
              <a:rPr lang="uk-UA" sz="1600" dirty="0" err="1"/>
              <a:t>Монтана</a:t>
            </a:r>
            <a:r>
              <a:rPr lang="uk-UA" sz="1600" dirty="0"/>
              <a:t> Панамериканське шосе приведе вас у штат </a:t>
            </a:r>
            <a:r>
              <a:rPr lang="uk-UA" sz="1600" dirty="0" err="1"/>
              <a:t>Вайоминг</a:t>
            </a:r>
            <a:r>
              <a:rPr lang="uk-UA" sz="1600" dirty="0"/>
              <a:t>, де перебуває саме цікаве місце на всьому континенті. Національний парк </a:t>
            </a:r>
            <a:r>
              <a:rPr lang="uk-UA" sz="1600" dirty="0" err="1"/>
              <a:t>Йеллоустоун</a:t>
            </a:r>
            <a:r>
              <a:rPr lang="uk-UA" sz="1600" dirty="0"/>
              <a:t> - це дійсно легенда, без перебільшення, тому що це самий старий і найбільший парк у США. Щороку сюди приїжджають біля трьох мільйонів туристів. До парку легко добратися на </a:t>
            </a:r>
            <a:r>
              <a:rPr lang="uk-UA" sz="1600" dirty="0" smtClean="0"/>
              <a:t>автомобілі, </a:t>
            </a:r>
            <a:r>
              <a:rPr lang="uk-UA" sz="1600" dirty="0"/>
              <a:t>хоча деякі дороги закриваються з листопада по квітень. Шосе Більша петля(230км) іде через весь парк. До речі, дикі бізони часто стають причинами пробок на цьому шосе. Тут живуть і інші тварини, наприклад марали й гірські барани, а також пуми, койоти і рисі. Протягом останнього років розплодилися й вовки. Частина соснових лісів парку часто піддається сильним пожежам</a:t>
            </a:r>
            <a:br>
              <a:rPr lang="uk-UA" sz="1600" dirty="0"/>
            </a:br>
            <a:endParaRPr lang="uk-UA" sz="16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916832"/>
            <a:ext cx="6480720" cy="4866225"/>
          </a:xfrm>
          <a:prstGeom prst="rect">
            <a:avLst/>
          </a:prstGeom>
        </p:spPr>
      </p:pic>
    </p:spTree>
    <p:extLst>
      <p:ext uri="{BB962C8B-B14F-4D97-AF65-F5344CB8AC3E}">
        <p14:creationId xmlns:p14="http://schemas.microsoft.com/office/powerpoint/2010/main" val="3288168725"/>
      </p:ext>
    </p:extLst>
  </p:cSld>
  <p:clrMapOvr>
    <a:masterClrMapping/>
  </p:clrMapOvr>
  <mc:AlternateContent xmlns:mc="http://schemas.openxmlformats.org/markup-compatibility/2006" xmlns:p14="http://schemas.microsoft.com/office/powerpoint/2010/main">
    <mc:Choice Requires="p14">
      <p:transition spd="slow" p14:dur="2500" advClick="0" advTm="11000">
        <p:checker/>
      </p:transition>
    </mc:Choice>
    <mc:Fallback xmlns="">
      <p:transition spd="slow" advClick="0" advTm="11000">
        <p:checker/>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68" y="0"/>
            <a:ext cx="10293433" cy="6858000"/>
          </a:xfrm>
          <a:prstGeom prst="rect">
            <a:avLst/>
          </a:prstGeom>
        </p:spPr>
      </p:pic>
    </p:spTree>
    <p:extLst>
      <p:ext uri="{BB962C8B-B14F-4D97-AF65-F5344CB8AC3E}">
        <p14:creationId xmlns:p14="http://schemas.microsoft.com/office/powerpoint/2010/main" val="2548742000"/>
      </p:ext>
    </p:extLst>
  </p:cSld>
  <p:clrMapOvr>
    <a:masterClrMapping/>
  </p:clrMapOvr>
  <mc:AlternateContent xmlns:mc="http://schemas.openxmlformats.org/markup-compatibility/2006">
    <mc:Choice xmlns:p14="http://schemas.microsoft.com/office/powerpoint/2010/main" Requires="p14">
      <p:transition spd="slow" p14:dur="7750" advClick="0" advTm="1000">
        <p14:honeycomb/>
      </p:transition>
    </mc:Choice>
    <mc:Fallback>
      <p:transition spd="slow" advClick="0" advTm="1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КНИЖКОВА ПОЛИЦЯ В КАНЗАС-СІТІ</a:t>
            </a:r>
            <a:endParaRPr lang="uk-UA"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91" y="1268760"/>
            <a:ext cx="6848475" cy="5133975"/>
          </a:xfrm>
          <a:prstGeom prst="rect">
            <a:avLst/>
          </a:prstGeom>
        </p:spPr>
      </p:pic>
    </p:spTree>
    <p:extLst>
      <p:ext uri="{BB962C8B-B14F-4D97-AF65-F5344CB8AC3E}">
        <p14:creationId xmlns:p14="http://schemas.microsoft.com/office/powerpoint/2010/main" val="3886670827"/>
      </p:ext>
    </p:extLst>
  </p:cSld>
  <p:clrMapOvr>
    <a:masterClrMapping/>
  </p:clrMapOvr>
  <mc:AlternateContent xmlns:mc="http://schemas.openxmlformats.org/markup-compatibility/2006">
    <mc:Choice xmlns:p14="http://schemas.microsoft.com/office/powerpoint/2010/main" Requires="p14">
      <p:transition spd="slow" p14:dur="7500" advClick="0" advTm="1000">
        <p:split orient="vert"/>
      </p:transition>
    </mc:Choice>
    <mc:Fallback>
      <p:transition spd="slow" advClick="0" advTm="1000">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84784"/>
          </a:xfrm>
        </p:spPr>
        <p:txBody>
          <a:bodyPr>
            <a:noAutofit/>
          </a:bodyPr>
          <a:lstStyle/>
          <a:p>
            <a:pPr algn="l"/>
            <a:r>
              <a:rPr lang="uk-UA" sz="1600" dirty="0"/>
              <a:t>Будівля є відмітною рисою ділового району міста. Більше ніде ви не знайдете подібного, тому що центральна бібліотека - це не тільки прикраса міста, але вона всім своїм видом показує захоплення місцевого населення читанням. А як по-іншому, невже можна не відвідати бібліотеку, у якої фасад складається із книжкових корінців і головне, що самих улюблених серед жителів </a:t>
            </a:r>
            <a:r>
              <a:rPr lang="uk-UA" sz="1600" dirty="0" err="1"/>
              <a:t>Канзаса</a:t>
            </a:r>
            <a:r>
              <a:rPr lang="uk-UA" sz="1600" dirty="0"/>
              <a:t>.</a:t>
            </a:r>
            <a:br>
              <a:rPr lang="uk-UA" sz="1600" dirty="0"/>
            </a:br>
            <a:r>
              <a:rPr lang="uk-UA" sz="1600" dirty="0"/>
              <a:t>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196752"/>
            <a:ext cx="7013922" cy="5258003"/>
          </a:xfrm>
          <a:prstGeom prst="rect">
            <a:avLst/>
          </a:prstGeom>
        </p:spPr>
      </p:pic>
    </p:spTree>
    <p:extLst>
      <p:ext uri="{BB962C8B-B14F-4D97-AF65-F5344CB8AC3E}">
        <p14:creationId xmlns:p14="http://schemas.microsoft.com/office/powerpoint/2010/main" val="1962477459"/>
      </p:ext>
    </p:extLst>
  </p:cSld>
  <p:clrMapOvr>
    <a:masterClrMapping/>
  </p:clrMapOvr>
  <mc:AlternateContent xmlns:mc="http://schemas.openxmlformats.org/markup-compatibility/2006">
    <mc:Choice xmlns:p14="http://schemas.microsoft.com/office/powerpoint/2010/main" Requires="p14">
      <p:transition spd="slow" p14:dur="6250" advClick="0" advTm="10000">
        <p:split orient="vert"/>
      </p:transition>
    </mc:Choice>
    <mc:Fallback>
      <p:transition spd="slow" advClick="0" advTm="10000">
        <p:split orient="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8241" cy="6858000"/>
          </a:xfrm>
          <a:prstGeom prst="rect">
            <a:avLst/>
          </a:prstGeom>
        </p:spPr>
      </p:pic>
      <p:sp>
        <p:nvSpPr>
          <p:cNvPr id="2" name="Заголовок 1"/>
          <p:cNvSpPr>
            <a:spLocks noGrp="1"/>
          </p:cNvSpPr>
          <p:nvPr>
            <p:ph type="title"/>
          </p:nvPr>
        </p:nvSpPr>
        <p:spPr>
          <a:xfrm>
            <a:off x="1403648" y="0"/>
            <a:ext cx="8229600" cy="1143000"/>
          </a:xfrm>
        </p:spPr>
        <p:txBody>
          <a:bodyPr/>
          <a:lstStyle/>
          <a:p>
            <a:r>
              <a:rPr lang="uk-UA" dirty="0" smtClean="0"/>
              <a:t>МІСТ ЗОЛОТІ ВОРОТА</a:t>
            </a:r>
            <a:endParaRPr lang="uk-UA" dirty="0"/>
          </a:p>
        </p:txBody>
      </p:sp>
    </p:spTree>
    <p:extLst>
      <p:ext uri="{BB962C8B-B14F-4D97-AF65-F5344CB8AC3E}">
        <p14:creationId xmlns:p14="http://schemas.microsoft.com/office/powerpoint/2010/main" val="2460032515"/>
      </p:ext>
    </p:extLst>
  </p:cSld>
  <p:clrMapOvr>
    <a:masterClrMapping/>
  </p:clrMapOvr>
  <mc:AlternateContent xmlns:mc="http://schemas.openxmlformats.org/markup-compatibility/2006">
    <mc:Choice xmlns:p14="http://schemas.microsoft.com/office/powerpoint/2010/main" Requires="p14">
      <p:transition spd="slow" p14:dur="6250" advClick="0" advTm="1000">
        <p:checker/>
      </p:transition>
    </mc:Choice>
    <mc:Fallback>
      <p:transition spd="slow" advClick="0" advTm="1000">
        <p:checker/>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380243" cy="6858000"/>
          </a:xfrm>
          <a:prstGeom prst="rect">
            <a:avLst/>
          </a:prstGeom>
        </p:spPr>
      </p:pic>
      <p:sp>
        <p:nvSpPr>
          <p:cNvPr id="2" name="Заголовок 1"/>
          <p:cNvSpPr>
            <a:spLocks noGrp="1"/>
          </p:cNvSpPr>
          <p:nvPr>
            <p:ph type="title"/>
          </p:nvPr>
        </p:nvSpPr>
        <p:spPr>
          <a:xfrm>
            <a:off x="-34767" y="-243408"/>
            <a:ext cx="9380242" cy="1512168"/>
          </a:xfrm>
        </p:spPr>
        <p:txBody>
          <a:bodyPr>
            <a:noAutofit/>
          </a:bodyPr>
          <a:lstStyle/>
          <a:p>
            <a:pPr algn="l"/>
            <a:r>
              <a:rPr lang="uk-UA" sz="1800" dirty="0">
                <a:solidFill>
                  <a:schemeClr val="accent2">
                    <a:lumMod val="40000"/>
                    <a:lumOff val="60000"/>
                  </a:schemeClr>
                </a:solidFill>
              </a:rPr>
              <a:t>Золоті ворота є підвісним мостом, що вважається самим пізнаваним архітектурним спорудженням у світі, а також своєрідним символом Каліфорнії й Сан-Франциско. Підвісний міст, розташований над протокою Золоті ворота, привітає кожного, хто попадає в прибережні води Сан-Франциско по лінії Тихого </a:t>
            </a:r>
            <a:r>
              <a:rPr lang="uk-UA" sz="1800" dirty="0" smtClean="0">
                <a:solidFill>
                  <a:schemeClr val="accent2">
                    <a:lumMod val="40000"/>
                    <a:lumOff val="60000"/>
                  </a:schemeClr>
                </a:solidFill>
              </a:rPr>
              <a:t>океану.</a:t>
            </a:r>
            <a:endParaRPr lang="uk-UA" sz="1800" dirty="0">
              <a:solidFill>
                <a:schemeClr val="accent2">
                  <a:lumMod val="40000"/>
                  <a:lumOff val="60000"/>
                </a:schemeClr>
              </a:solidFill>
            </a:endParaRPr>
          </a:p>
        </p:txBody>
      </p:sp>
    </p:spTree>
    <p:extLst>
      <p:ext uri="{BB962C8B-B14F-4D97-AF65-F5344CB8AC3E}">
        <p14:creationId xmlns:p14="http://schemas.microsoft.com/office/powerpoint/2010/main" val="2353122538"/>
      </p:ext>
    </p:extLst>
  </p:cSld>
  <p:clrMapOvr>
    <a:masterClrMapping/>
  </p:clrMapOvr>
  <mc:AlternateContent xmlns:mc="http://schemas.openxmlformats.org/markup-compatibility/2006">
    <mc:Choice xmlns:p14="http://schemas.microsoft.com/office/powerpoint/2010/main" Requires="p14">
      <p:transition spd="slow" p14:dur="7250" advClick="0" advTm="11000">
        <p14:ripple/>
      </p:transition>
    </mc:Choice>
    <mc:Fallback>
      <p:transition spd="slow" advClick="0" advTm="11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110705"/>
            <a:ext cx="10437571" cy="6968705"/>
          </a:xfrm>
          <a:prstGeom prst="rect">
            <a:avLst/>
          </a:prstGeom>
        </p:spPr>
      </p:pic>
    </p:spTree>
    <p:extLst>
      <p:ext uri="{BB962C8B-B14F-4D97-AF65-F5344CB8AC3E}">
        <p14:creationId xmlns:p14="http://schemas.microsoft.com/office/powerpoint/2010/main" val="3469678597"/>
      </p:ext>
    </p:extLst>
  </p:cSld>
  <p:clrMapOvr>
    <a:masterClrMapping/>
  </p:clrMapOvr>
  <mc:AlternateContent xmlns:mc="http://schemas.openxmlformats.org/markup-compatibility/2006">
    <mc:Choice xmlns:p14="http://schemas.microsoft.com/office/powerpoint/2010/main" Requires="p14">
      <p:transition spd="slow" p14:dur="6250" advClick="0" advTm="2000">
        <p14:prism isInverted="1"/>
      </p:transition>
    </mc:Choice>
    <mc:Fallback>
      <p:transition spd="slow" advClick="0" advTm="2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107" y="0"/>
            <a:ext cx="9918595" cy="6858000"/>
          </a:xfrm>
          <a:prstGeom prst="rect">
            <a:avLst/>
          </a:prstGeom>
        </p:spPr>
      </p:pic>
      <p:sp>
        <p:nvSpPr>
          <p:cNvPr id="2" name="Заголовок 1"/>
          <p:cNvSpPr>
            <a:spLocks noGrp="1"/>
          </p:cNvSpPr>
          <p:nvPr>
            <p:ph type="title"/>
          </p:nvPr>
        </p:nvSpPr>
        <p:spPr/>
        <p:txBody>
          <a:bodyPr>
            <a:normAutofit fontScale="90000"/>
          </a:bodyPr>
          <a:lstStyle/>
          <a:p>
            <a:r>
              <a:rPr lang="ru-RU" dirty="0" err="1"/>
              <a:t>Національний</a:t>
            </a:r>
            <a:r>
              <a:rPr lang="ru-RU" dirty="0"/>
              <a:t> парк Великий </a:t>
            </a:r>
            <a:r>
              <a:rPr lang="ru-RU" dirty="0" err="1"/>
              <a:t>Каньйон</a:t>
            </a:r>
            <a:r>
              <a:rPr lang="ru-RU" dirty="0"/>
              <a:t> в </a:t>
            </a:r>
            <a:r>
              <a:rPr lang="ru-RU" dirty="0" err="1"/>
              <a:t>Аризоні</a:t>
            </a:r>
            <a:r>
              <a:rPr lang="ru-RU" dirty="0"/>
              <a:t>.</a:t>
            </a:r>
            <a:endParaRPr lang="uk-UA" dirty="0"/>
          </a:p>
        </p:txBody>
      </p:sp>
    </p:spTree>
    <p:extLst>
      <p:ext uri="{BB962C8B-B14F-4D97-AF65-F5344CB8AC3E}">
        <p14:creationId xmlns:p14="http://schemas.microsoft.com/office/powerpoint/2010/main" val="2820175708"/>
      </p:ext>
    </p:extLst>
  </p:cSld>
  <p:clrMapOvr>
    <a:masterClrMapping/>
  </p:clrMapOvr>
  <mc:AlternateContent xmlns:mc="http://schemas.openxmlformats.org/markup-compatibility/2006">
    <mc:Choice xmlns:p14="http://schemas.microsoft.com/office/powerpoint/2010/main" Requires="p14">
      <p:transition spd="slow" p14:dur="10750" advClick="0" advTm="0">
        <p14:shred/>
      </p:transition>
    </mc:Choice>
    <mc:Fallback>
      <p:transition spd="slow" advClick="0" advTm="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68" y="-99392"/>
            <a:ext cx="10253742" cy="7128792"/>
          </a:xfrm>
          <a:prstGeom prst="rect">
            <a:avLst/>
          </a:prstGeom>
        </p:spPr>
      </p:pic>
      <p:sp>
        <p:nvSpPr>
          <p:cNvPr id="2" name="Заголовок 1"/>
          <p:cNvSpPr>
            <a:spLocks noGrp="1"/>
          </p:cNvSpPr>
          <p:nvPr>
            <p:ph type="title"/>
          </p:nvPr>
        </p:nvSpPr>
        <p:spPr>
          <a:xfrm>
            <a:off x="-540568" y="5653624"/>
            <a:ext cx="10153128" cy="1303767"/>
          </a:xfrm>
        </p:spPr>
        <p:txBody>
          <a:bodyPr>
            <a:noAutofit/>
          </a:bodyPr>
          <a:lstStyle/>
          <a:p>
            <a:pPr algn="l"/>
            <a:r>
              <a:rPr lang="ru-RU" sz="1600" dirty="0" err="1">
                <a:solidFill>
                  <a:srgbClr val="FFFF00"/>
                </a:solidFill>
              </a:rPr>
              <a:t>Одне</a:t>
            </a:r>
            <a:r>
              <a:rPr lang="ru-RU" sz="1600" dirty="0">
                <a:solidFill>
                  <a:srgbClr val="FFFF00"/>
                </a:solidFill>
              </a:rPr>
              <a:t> з семи чудес </a:t>
            </a:r>
            <a:r>
              <a:rPr lang="ru-RU" sz="1600" dirty="0" err="1">
                <a:solidFill>
                  <a:srgbClr val="FFFF00"/>
                </a:solidFill>
              </a:rPr>
              <a:t>Природи</a:t>
            </a:r>
            <a:r>
              <a:rPr lang="ru-RU" sz="1600" dirty="0">
                <a:solidFill>
                  <a:srgbClr val="FFFF00"/>
                </a:solidFill>
              </a:rPr>
              <a:t>, </a:t>
            </a:r>
            <a:r>
              <a:rPr lang="ru-RU" sz="1600" dirty="0" err="1">
                <a:solidFill>
                  <a:srgbClr val="FFFF00"/>
                </a:solidFill>
              </a:rPr>
              <a:t>Національний</a:t>
            </a:r>
            <a:r>
              <a:rPr lang="ru-RU" sz="1600" dirty="0">
                <a:solidFill>
                  <a:srgbClr val="FFFF00"/>
                </a:solidFill>
              </a:rPr>
              <a:t> парк Великий </a:t>
            </a:r>
            <a:r>
              <a:rPr lang="ru-RU" sz="1600" dirty="0" err="1">
                <a:solidFill>
                  <a:srgbClr val="FFFF00"/>
                </a:solidFill>
              </a:rPr>
              <a:t>каньйон</a:t>
            </a:r>
            <a:r>
              <a:rPr lang="ru-RU" sz="1600" dirty="0">
                <a:solidFill>
                  <a:srgbClr val="FFFF00"/>
                </a:solidFill>
              </a:rPr>
              <a:t> - </a:t>
            </a:r>
            <a:r>
              <a:rPr lang="ru-RU" sz="1600" dirty="0" err="1">
                <a:solidFill>
                  <a:srgbClr val="FFFF00"/>
                </a:solidFill>
              </a:rPr>
              <a:t>реальний</a:t>
            </a:r>
            <a:r>
              <a:rPr lang="ru-RU" sz="1600" dirty="0">
                <a:solidFill>
                  <a:srgbClr val="FFFF00"/>
                </a:solidFill>
              </a:rPr>
              <a:t> </a:t>
            </a:r>
            <a:r>
              <a:rPr lang="ru-RU" sz="1600" dirty="0" err="1">
                <a:solidFill>
                  <a:srgbClr val="FFFF00"/>
                </a:solidFill>
              </a:rPr>
              <a:t>природний</a:t>
            </a:r>
            <a:r>
              <a:rPr lang="ru-RU" sz="1600" dirty="0">
                <a:solidFill>
                  <a:srgbClr val="FFFF00"/>
                </a:solidFill>
              </a:rPr>
              <a:t> скарб </a:t>
            </a:r>
            <a:r>
              <a:rPr lang="ru-RU" sz="1600" dirty="0" err="1">
                <a:solidFill>
                  <a:srgbClr val="FFFF00"/>
                </a:solidFill>
              </a:rPr>
              <a:t>Арізони</a:t>
            </a:r>
            <a:r>
              <a:rPr lang="ru-RU" sz="1600" dirty="0">
                <a:solidFill>
                  <a:srgbClr val="FFFF00"/>
                </a:solidFill>
              </a:rPr>
              <a:t> і США. На </a:t>
            </a:r>
            <a:r>
              <a:rPr lang="ru-RU" sz="1600" dirty="0" err="1">
                <a:solidFill>
                  <a:srgbClr val="FFFF00"/>
                </a:solidFill>
              </a:rPr>
              <a:t>висоті</a:t>
            </a:r>
            <a:r>
              <a:rPr lang="ru-RU" sz="1600" dirty="0">
                <a:solidFill>
                  <a:srgbClr val="FFFF00"/>
                </a:solidFill>
              </a:rPr>
              <a:t> </a:t>
            </a:r>
            <a:r>
              <a:rPr lang="ru-RU" sz="1600" dirty="0" err="1">
                <a:solidFill>
                  <a:srgbClr val="FFFF00"/>
                </a:solidFill>
              </a:rPr>
              <a:t>понад</a:t>
            </a:r>
            <a:r>
              <a:rPr lang="ru-RU" sz="1600" dirty="0">
                <a:solidFill>
                  <a:srgbClr val="FFFF00"/>
                </a:solidFill>
              </a:rPr>
              <a:t> 1000 </a:t>
            </a:r>
            <a:r>
              <a:rPr lang="ru-RU" sz="1600" dirty="0" err="1">
                <a:solidFill>
                  <a:srgbClr val="FFFF00"/>
                </a:solidFill>
              </a:rPr>
              <a:t>метрів</a:t>
            </a:r>
            <a:r>
              <a:rPr lang="ru-RU" sz="1600" dirty="0">
                <a:solidFill>
                  <a:srgbClr val="FFFF00"/>
                </a:solidFill>
              </a:rPr>
              <a:t> над </a:t>
            </a:r>
            <a:r>
              <a:rPr lang="ru-RU" sz="1600" dirty="0" err="1">
                <a:solidFill>
                  <a:srgbClr val="FFFF00"/>
                </a:solidFill>
              </a:rPr>
              <a:t>рівнем</a:t>
            </a:r>
            <a:r>
              <a:rPr lang="ru-RU" sz="1600" dirty="0">
                <a:solidFill>
                  <a:srgbClr val="FFFF00"/>
                </a:solidFill>
              </a:rPr>
              <a:t> моря Ви можете </a:t>
            </a:r>
            <a:r>
              <a:rPr lang="ru-RU" sz="1600" dirty="0" err="1">
                <a:solidFill>
                  <a:srgbClr val="FFFF00"/>
                </a:solidFill>
              </a:rPr>
              <a:t>розпестити</a:t>
            </a:r>
            <a:r>
              <a:rPr lang="ru-RU" sz="1600" dirty="0">
                <a:solidFill>
                  <a:srgbClr val="FFFF00"/>
                </a:solidFill>
              </a:rPr>
              <a:t> свою </a:t>
            </a:r>
            <a:r>
              <a:rPr lang="ru-RU" sz="1600" dirty="0" err="1">
                <a:solidFill>
                  <a:srgbClr val="FFFF00"/>
                </a:solidFill>
              </a:rPr>
              <a:t>уяву</a:t>
            </a:r>
            <a:r>
              <a:rPr lang="ru-RU" sz="1600" dirty="0">
                <a:solidFill>
                  <a:srgbClr val="FFFF00"/>
                </a:solidFill>
              </a:rPr>
              <a:t> </a:t>
            </a:r>
            <a:r>
              <a:rPr lang="ru-RU" sz="1600" dirty="0" err="1">
                <a:solidFill>
                  <a:srgbClr val="FFFF00"/>
                </a:solidFill>
              </a:rPr>
              <a:t>приголомшливо</a:t>
            </a:r>
            <a:r>
              <a:rPr lang="ru-RU" sz="1600" dirty="0">
                <a:solidFill>
                  <a:srgbClr val="FFFF00"/>
                </a:solidFill>
              </a:rPr>
              <a:t> </a:t>
            </a:r>
            <a:r>
              <a:rPr lang="ru-RU" sz="1600" dirty="0" err="1">
                <a:solidFill>
                  <a:srgbClr val="FFFF00"/>
                </a:solidFill>
              </a:rPr>
              <a:t>панорамними</a:t>
            </a:r>
            <a:r>
              <a:rPr lang="ru-RU" sz="1600" dirty="0">
                <a:solidFill>
                  <a:srgbClr val="FFFF00"/>
                </a:solidFill>
              </a:rPr>
              <a:t> перспективами. Тут </a:t>
            </a:r>
            <a:r>
              <a:rPr lang="ru-RU" sz="1600" dirty="0" err="1">
                <a:solidFill>
                  <a:srgbClr val="FFFF00"/>
                </a:solidFill>
              </a:rPr>
              <a:t>колорадська</a:t>
            </a:r>
            <a:r>
              <a:rPr lang="ru-RU" sz="1600" dirty="0">
                <a:solidFill>
                  <a:srgbClr val="FFFF00"/>
                </a:solidFill>
              </a:rPr>
              <a:t> </a:t>
            </a:r>
            <a:r>
              <a:rPr lang="ru-RU" sz="1600" dirty="0" err="1">
                <a:solidFill>
                  <a:srgbClr val="FFFF00"/>
                </a:solidFill>
              </a:rPr>
              <a:t>р</a:t>
            </a:r>
            <a:r>
              <a:rPr lang="ru-RU" sz="1600" dirty="0" err="1" smtClean="0">
                <a:solidFill>
                  <a:srgbClr val="FFFF00"/>
                </a:solidFill>
              </a:rPr>
              <a:t>ічка</a:t>
            </a:r>
            <a:r>
              <a:rPr lang="ru-RU" sz="1600" dirty="0" smtClean="0">
                <a:solidFill>
                  <a:srgbClr val="FFFF00"/>
                </a:solidFill>
              </a:rPr>
              <a:t> </a:t>
            </a:r>
            <a:r>
              <a:rPr lang="ru-RU" sz="1600" dirty="0">
                <a:solidFill>
                  <a:srgbClr val="FFFF00"/>
                </a:solidFill>
              </a:rPr>
              <a:t>красиво </a:t>
            </a:r>
            <a:r>
              <a:rPr lang="ru-RU" sz="1600" dirty="0" err="1">
                <a:solidFill>
                  <a:srgbClr val="FFFF00"/>
                </a:solidFill>
              </a:rPr>
              <a:t>формує</a:t>
            </a:r>
            <a:r>
              <a:rPr lang="ru-RU" sz="1600" dirty="0">
                <a:solidFill>
                  <a:srgbClr val="FFFF00"/>
                </a:solidFill>
              </a:rPr>
              <a:t> Великий </a:t>
            </a:r>
            <a:r>
              <a:rPr lang="ru-RU" sz="1600" dirty="0" err="1">
                <a:solidFill>
                  <a:srgbClr val="FFFF00"/>
                </a:solidFill>
              </a:rPr>
              <a:t>каньйон</a:t>
            </a:r>
            <a:r>
              <a:rPr lang="ru-RU" sz="1600" dirty="0">
                <a:solidFill>
                  <a:srgbClr val="FFFF00"/>
                </a:solidFill>
              </a:rPr>
              <a:t>. </a:t>
            </a:r>
            <a:r>
              <a:rPr lang="ru-RU" sz="1600" dirty="0" err="1">
                <a:solidFill>
                  <a:srgbClr val="FFFF00"/>
                </a:solidFill>
              </a:rPr>
              <a:t>Це</a:t>
            </a:r>
            <a:r>
              <a:rPr lang="ru-RU" sz="1600" dirty="0">
                <a:solidFill>
                  <a:srgbClr val="FFFF00"/>
                </a:solidFill>
              </a:rPr>
              <a:t> – </a:t>
            </a:r>
            <a:r>
              <a:rPr lang="ru-RU" sz="1600" dirty="0" err="1">
                <a:solidFill>
                  <a:srgbClr val="FFFF00"/>
                </a:solidFill>
              </a:rPr>
              <a:t>безумовно</a:t>
            </a:r>
            <a:r>
              <a:rPr lang="ru-RU" sz="1600" dirty="0">
                <a:solidFill>
                  <a:srgbClr val="FFFF00"/>
                </a:solidFill>
              </a:rPr>
              <a:t> </a:t>
            </a:r>
            <a:r>
              <a:rPr lang="ru-RU" sz="1600" dirty="0" err="1">
                <a:solidFill>
                  <a:srgbClr val="FFFF00"/>
                </a:solidFill>
              </a:rPr>
              <a:t>одне</a:t>
            </a:r>
            <a:r>
              <a:rPr lang="ru-RU" sz="1600" dirty="0">
                <a:solidFill>
                  <a:srgbClr val="FFFF00"/>
                </a:solidFill>
              </a:rPr>
              <a:t> </a:t>
            </a:r>
            <a:r>
              <a:rPr lang="ru-RU" sz="1600" dirty="0" err="1">
                <a:solidFill>
                  <a:srgbClr val="FFFF00"/>
                </a:solidFill>
              </a:rPr>
              <a:t>із</a:t>
            </a:r>
            <a:r>
              <a:rPr lang="ru-RU" sz="1600" dirty="0">
                <a:solidFill>
                  <a:srgbClr val="FFFF00"/>
                </a:solidFill>
              </a:rPr>
              <a:t> </a:t>
            </a:r>
            <a:r>
              <a:rPr lang="ru-RU" sz="1600" dirty="0" err="1">
                <a:solidFill>
                  <a:srgbClr val="FFFF00"/>
                </a:solidFill>
              </a:rPr>
              <a:t>найпривабливіших</a:t>
            </a:r>
            <a:r>
              <a:rPr lang="ru-RU" sz="1600" dirty="0">
                <a:solidFill>
                  <a:srgbClr val="FFFF00"/>
                </a:solidFill>
              </a:rPr>
              <a:t> </a:t>
            </a:r>
            <a:r>
              <a:rPr lang="ru-RU" sz="1600" dirty="0" err="1">
                <a:solidFill>
                  <a:srgbClr val="FFFF00"/>
                </a:solidFill>
              </a:rPr>
              <a:t>місць</a:t>
            </a:r>
            <a:r>
              <a:rPr lang="ru-RU" sz="1600" dirty="0">
                <a:solidFill>
                  <a:srgbClr val="FFFF00"/>
                </a:solidFill>
              </a:rPr>
              <a:t>, </a:t>
            </a:r>
            <a:r>
              <a:rPr lang="ru-RU" sz="1600" dirty="0" err="1">
                <a:solidFill>
                  <a:srgbClr val="FFFF00"/>
                </a:solidFill>
              </a:rPr>
              <a:t>які</a:t>
            </a:r>
            <a:r>
              <a:rPr lang="ru-RU" sz="1600" dirty="0">
                <a:solidFill>
                  <a:srgbClr val="FFFF00"/>
                </a:solidFill>
              </a:rPr>
              <a:t> Ви </a:t>
            </a:r>
            <a:r>
              <a:rPr lang="ru-RU" sz="1600" dirty="0" err="1">
                <a:solidFill>
                  <a:srgbClr val="FFFF00"/>
                </a:solidFill>
              </a:rPr>
              <a:t>повинні</a:t>
            </a:r>
            <a:r>
              <a:rPr lang="ru-RU" sz="1600" dirty="0">
                <a:solidFill>
                  <a:srgbClr val="FFFF00"/>
                </a:solidFill>
              </a:rPr>
              <a:t> </a:t>
            </a:r>
            <a:r>
              <a:rPr lang="ru-RU" sz="1600" dirty="0" err="1">
                <a:solidFill>
                  <a:srgbClr val="FFFF00"/>
                </a:solidFill>
              </a:rPr>
              <a:t>побачити</a:t>
            </a:r>
            <a:r>
              <a:rPr lang="ru-RU" sz="1600" dirty="0">
                <a:solidFill>
                  <a:srgbClr val="FFFF00"/>
                </a:solidFill>
              </a:rPr>
              <a:t> в США. </a:t>
            </a:r>
            <a:r>
              <a:rPr lang="ru-RU" sz="1600" dirty="0" err="1">
                <a:solidFill>
                  <a:srgbClr val="FFFF00"/>
                </a:solidFill>
              </a:rPr>
              <a:t>Можливостей</a:t>
            </a:r>
            <a:r>
              <a:rPr lang="ru-RU" sz="1600" dirty="0">
                <a:solidFill>
                  <a:srgbClr val="FFFF00"/>
                </a:solidFill>
              </a:rPr>
              <a:t> для туризму, </a:t>
            </a:r>
            <a:r>
              <a:rPr lang="ru-RU" sz="1600" dirty="0" err="1">
                <a:solidFill>
                  <a:srgbClr val="FFFF00"/>
                </a:solidFill>
              </a:rPr>
              <a:t>екскурсій</a:t>
            </a:r>
            <a:r>
              <a:rPr lang="ru-RU" sz="1600" dirty="0">
                <a:solidFill>
                  <a:srgbClr val="FFFF00"/>
                </a:solidFill>
              </a:rPr>
              <a:t> та </a:t>
            </a:r>
            <a:r>
              <a:rPr lang="ru-RU" sz="1600" dirty="0" err="1">
                <a:solidFill>
                  <a:srgbClr val="FFFF00"/>
                </a:solidFill>
              </a:rPr>
              <a:t>турів</a:t>
            </a:r>
            <a:r>
              <a:rPr lang="ru-RU" sz="1600" dirty="0">
                <a:solidFill>
                  <a:srgbClr val="FFFF00"/>
                </a:solidFill>
              </a:rPr>
              <a:t> тут </a:t>
            </a:r>
            <a:r>
              <a:rPr lang="ru-RU" sz="1600" dirty="0" err="1">
                <a:solidFill>
                  <a:srgbClr val="FFFF00"/>
                </a:solidFill>
              </a:rPr>
              <a:t>величезна</a:t>
            </a:r>
            <a:r>
              <a:rPr lang="ru-RU" sz="1600" dirty="0">
                <a:solidFill>
                  <a:srgbClr val="FFFF00"/>
                </a:solidFill>
              </a:rPr>
              <a:t> </a:t>
            </a:r>
            <a:r>
              <a:rPr lang="ru-RU" sz="1600" dirty="0" err="1" smtClean="0">
                <a:solidFill>
                  <a:srgbClr val="FFFF00"/>
                </a:solidFill>
              </a:rPr>
              <a:t>кількість</a:t>
            </a:r>
            <a:r>
              <a:rPr lang="ru-RU" sz="1600" dirty="0" smtClean="0">
                <a:solidFill>
                  <a:srgbClr val="FFFF00"/>
                </a:solidFill>
              </a:rPr>
              <a:t>, </a:t>
            </a:r>
            <a:r>
              <a:rPr lang="ru-RU" sz="1600" dirty="0">
                <a:solidFill>
                  <a:srgbClr val="FFFF00"/>
                </a:solidFill>
              </a:rPr>
              <a:t>Ви без </a:t>
            </a:r>
            <a:r>
              <a:rPr lang="ru-RU" sz="1600" dirty="0" err="1">
                <a:solidFill>
                  <a:srgbClr val="FFFF00"/>
                </a:solidFill>
              </a:rPr>
              <a:t>зусиль</a:t>
            </a:r>
            <a:r>
              <a:rPr lang="ru-RU" sz="1600" dirty="0">
                <a:solidFill>
                  <a:srgbClr val="FFFF00"/>
                </a:solidFill>
              </a:rPr>
              <a:t> </a:t>
            </a:r>
            <a:r>
              <a:rPr lang="ru-RU" sz="1600" dirty="0" err="1">
                <a:solidFill>
                  <a:srgbClr val="FFFF00"/>
                </a:solidFill>
              </a:rPr>
              <a:t>знайдете</a:t>
            </a:r>
            <a:r>
              <a:rPr lang="ru-RU" sz="1600" dirty="0">
                <a:solidFill>
                  <a:srgbClr val="FFFF00"/>
                </a:solidFill>
              </a:rPr>
              <a:t> те, </a:t>
            </a:r>
            <a:r>
              <a:rPr lang="ru-RU" sz="1600" dirty="0" err="1">
                <a:solidFill>
                  <a:srgbClr val="FFFF00"/>
                </a:solidFill>
              </a:rPr>
              <a:t>що</a:t>
            </a:r>
            <a:r>
              <a:rPr lang="ru-RU" sz="1600" dirty="0">
                <a:solidFill>
                  <a:srgbClr val="FFFF00"/>
                </a:solidFill>
              </a:rPr>
              <a:t> </a:t>
            </a:r>
            <a:r>
              <a:rPr lang="ru-RU" sz="1600" dirty="0" err="1">
                <a:solidFill>
                  <a:srgbClr val="FFFF00"/>
                </a:solidFill>
              </a:rPr>
              <a:t>підійде</a:t>
            </a:r>
            <a:r>
              <a:rPr lang="ru-RU" sz="1600" dirty="0">
                <a:solidFill>
                  <a:srgbClr val="FFFF00"/>
                </a:solidFill>
              </a:rPr>
              <a:t> </a:t>
            </a:r>
            <a:r>
              <a:rPr lang="ru-RU" sz="1600" dirty="0" err="1">
                <a:solidFill>
                  <a:srgbClr val="FFFF00"/>
                </a:solidFill>
              </a:rPr>
              <a:t>найбільшим</a:t>
            </a:r>
            <a:r>
              <a:rPr lang="ru-RU" sz="1600" dirty="0">
                <a:solidFill>
                  <a:srgbClr val="FFFF00"/>
                </a:solidFill>
              </a:rPr>
              <a:t> чином. </a:t>
            </a:r>
            <a:r>
              <a:rPr lang="ru-RU" sz="1600" dirty="0" err="1">
                <a:solidFill>
                  <a:srgbClr val="FFFF00"/>
                </a:solidFill>
              </a:rPr>
              <a:t>Пам’ятки</a:t>
            </a:r>
            <a:r>
              <a:rPr lang="ru-RU" sz="1600" dirty="0">
                <a:solidFill>
                  <a:srgbClr val="FFFF00"/>
                </a:solidFill>
              </a:rPr>
              <a:t> США, </a:t>
            </a:r>
            <a:r>
              <a:rPr lang="ru-RU" sz="1600" dirty="0" err="1">
                <a:solidFill>
                  <a:srgbClr val="FFFF00"/>
                </a:solidFill>
              </a:rPr>
              <a:t>такі</a:t>
            </a:r>
            <a:r>
              <a:rPr lang="ru-RU" sz="1600" dirty="0">
                <a:solidFill>
                  <a:srgbClr val="FFFF00"/>
                </a:solidFill>
              </a:rPr>
              <a:t> як Гранд </a:t>
            </a:r>
            <a:r>
              <a:rPr lang="ru-RU" sz="1600" dirty="0" err="1">
                <a:solidFill>
                  <a:srgbClr val="FFFF00"/>
                </a:solidFill>
              </a:rPr>
              <a:t>Каньйон</a:t>
            </a:r>
            <a:r>
              <a:rPr lang="ru-RU" sz="1600" dirty="0">
                <a:solidFill>
                  <a:srgbClr val="FFFF00"/>
                </a:solidFill>
              </a:rPr>
              <a:t>, є </a:t>
            </a:r>
            <a:r>
              <a:rPr lang="ru-RU" sz="1600" dirty="0" err="1">
                <a:solidFill>
                  <a:srgbClr val="FFFF00"/>
                </a:solidFill>
              </a:rPr>
              <a:t>візитною</a:t>
            </a:r>
            <a:r>
              <a:rPr lang="ru-RU" sz="1600" dirty="0">
                <a:solidFill>
                  <a:srgbClr val="FFFF00"/>
                </a:solidFill>
              </a:rPr>
              <a:t> </a:t>
            </a:r>
            <a:r>
              <a:rPr lang="ru-RU" sz="1600" dirty="0" err="1">
                <a:solidFill>
                  <a:srgbClr val="FFFF00"/>
                </a:solidFill>
              </a:rPr>
              <a:t>карткою</a:t>
            </a:r>
            <a:r>
              <a:rPr lang="ru-RU" sz="1600" dirty="0">
                <a:solidFill>
                  <a:srgbClr val="FFFF00"/>
                </a:solidFill>
              </a:rPr>
              <a:t> </a:t>
            </a:r>
            <a:r>
              <a:rPr lang="ru-RU" sz="1600" dirty="0" err="1">
                <a:solidFill>
                  <a:srgbClr val="FFFF00"/>
                </a:solidFill>
              </a:rPr>
              <a:t>країни</a:t>
            </a:r>
            <a:r>
              <a:rPr lang="ru-RU" sz="1600" dirty="0">
                <a:solidFill>
                  <a:srgbClr val="FFFF00"/>
                </a:solidFill>
              </a:rPr>
              <a:t>.</a:t>
            </a:r>
            <a:endParaRPr lang="uk-UA" sz="1600" dirty="0">
              <a:solidFill>
                <a:srgbClr val="FFFF00"/>
              </a:solidFill>
            </a:endParaRPr>
          </a:p>
        </p:txBody>
      </p:sp>
    </p:spTree>
    <p:extLst>
      <p:ext uri="{BB962C8B-B14F-4D97-AF65-F5344CB8AC3E}">
        <p14:creationId xmlns:p14="http://schemas.microsoft.com/office/powerpoint/2010/main" val="3163694507"/>
      </p:ext>
    </p:extLst>
  </p:cSld>
  <p:clrMapOvr>
    <a:masterClrMapping/>
  </p:clrMapOvr>
  <mc:AlternateContent xmlns:mc="http://schemas.openxmlformats.org/markup-compatibility/2006">
    <mc:Choice xmlns:p14="http://schemas.microsoft.com/office/powerpoint/2010/main" Requires="p14">
      <p:transition spd="slow" p14:dur="8000" advClick="0" advTm="8000">
        <p14:ripple/>
      </p:transition>
    </mc:Choice>
    <mc:Fallback>
      <p:transition spd="slow" advClick="0" advTm="8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2771800" y="5805264"/>
            <a:ext cx="8229600" cy="1143000"/>
          </a:xfrm>
        </p:spPr>
        <p:txBody>
          <a:bodyPr/>
          <a:lstStyle/>
          <a:p>
            <a:r>
              <a:rPr lang="uk-UA" dirty="0" smtClean="0"/>
              <a:t>СТАТУЯ СВОБОДИ</a:t>
            </a:r>
            <a:endParaRPr lang="uk-UA" dirty="0"/>
          </a:p>
        </p:txBody>
      </p:sp>
    </p:spTree>
    <p:extLst>
      <p:ext uri="{BB962C8B-B14F-4D97-AF65-F5344CB8AC3E}">
        <p14:creationId xmlns:p14="http://schemas.microsoft.com/office/powerpoint/2010/main" val="750425969"/>
      </p:ext>
    </p:extLst>
  </p:cSld>
  <p:clrMapOvr>
    <a:masterClrMapping/>
  </p:clrMapOvr>
  <mc:AlternateContent xmlns:mc="http://schemas.openxmlformats.org/markup-compatibility/2006">
    <mc:Choice xmlns:p14="http://schemas.microsoft.com/office/powerpoint/2010/main" Requires="p14">
      <p:transition spd="slow" p14:dur="7000" advClick="0" advTm="1000">
        <p:split orient="vert"/>
      </p:transition>
    </mc:Choice>
    <mc:Fallback>
      <p:transition spd="slow" advClick="0" advTm="1000">
        <p:split orient="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25" y="476672"/>
            <a:ext cx="9217024" cy="1224136"/>
          </a:xfrm>
        </p:spPr>
        <p:txBody>
          <a:bodyPr>
            <a:noAutofit/>
          </a:bodyPr>
          <a:lstStyle/>
          <a:p>
            <a:pPr algn="l"/>
            <a:r>
              <a:rPr lang="uk-UA" sz="1400" dirty="0"/>
              <a:t>Статуя Свободи (повна назва – Свобода, що осяює світ) — національний пам’ятник США, символ свободи, демократії та справедливості, одна з найзнаменитіших скульптур в США та в світі. Це подарунок французьких громадян до сторіччя американської революції, розміщена на острові Свободи приблизно за 3 км від </a:t>
            </a:r>
            <a:r>
              <a:rPr lang="uk-UA" sz="1400" dirty="0" err="1" smtClean="0"/>
              <a:t>Манхеттену</a:t>
            </a:r>
            <a:r>
              <a:rPr lang="uk-UA" sz="1400" dirty="0"/>
              <a:t>, </a:t>
            </a:r>
            <a:r>
              <a:rPr lang="uk-UA" sz="1400" dirty="0" err="1"/>
              <a:t>м.Нью-Йорк</a:t>
            </a:r>
            <a:r>
              <a:rPr lang="uk-UA" sz="1400" dirty="0"/>
              <a:t>.</a:t>
            </a:r>
            <a:br>
              <a:rPr lang="uk-UA" sz="1400" dirty="0"/>
            </a:br>
            <a:r>
              <a:rPr lang="uk-UA" sz="1400" dirty="0" smtClean="0"/>
              <a:t>Богиня </a:t>
            </a:r>
            <a:r>
              <a:rPr lang="uk-UA" sz="1400" dirty="0"/>
              <a:t>свободи тримає факел у правій руці і табличку в лівій. Напис на табличці свідчить «англ.</a:t>
            </a:r>
            <a:r>
              <a:rPr lang="en-US" sz="1400" dirty="0"/>
              <a:t>JULY IV MDCCLXXVI» («4 </a:t>
            </a:r>
            <a:r>
              <a:rPr lang="uk-UA" sz="1400" dirty="0"/>
              <a:t>липня 1776»), дата підписання Декларації Незалежності. Одна нога «Свободи» стоїть на розбитих оковах. Сім променів на короні символізують сім морів і сім континентів, як це вважається у західній географічній традиції. Загальна вага – близько 170 тон. Висота від землі до кінчика факела — 93 метри (ця цифра включає підставу і п’єдестал). Зазвичай статуя відкрита для відвідувачів, як правило, що прибувають на поромі. З корони, в яку можна піднятися по сходах, відкривається великий вид на нью-йоркську гавань. У музеї, розташованому в п’єдесталі (і доступному на ліфті) знаходиться виставка історії статуї.</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420888"/>
            <a:ext cx="2952328" cy="394151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2420888"/>
            <a:ext cx="5715000" cy="4286250"/>
          </a:xfrm>
          <a:prstGeom prst="rect">
            <a:avLst/>
          </a:prstGeom>
        </p:spPr>
      </p:pic>
    </p:spTree>
    <p:extLst>
      <p:ext uri="{BB962C8B-B14F-4D97-AF65-F5344CB8AC3E}">
        <p14:creationId xmlns:p14="http://schemas.microsoft.com/office/powerpoint/2010/main" val="1588486744"/>
      </p:ext>
    </p:extLst>
  </p:cSld>
  <p:clrMapOvr>
    <a:masterClrMapping/>
  </p:clrMapOvr>
  <mc:AlternateContent xmlns:mc="http://schemas.openxmlformats.org/markup-compatibility/2006">
    <mc:Choice xmlns:p14="http://schemas.microsoft.com/office/powerpoint/2010/main" Requires="p14">
      <p:transition spd="slow" p14:dur="7750" advClick="0" advTm="15000">
        <p14:flip dir="r"/>
      </p:transition>
    </mc:Choice>
    <mc:Fallback>
      <p:transition spd="slow" advClick="0" advTm="15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544" y="16848"/>
            <a:ext cx="9870755" cy="6841152"/>
          </a:xfrm>
          <a:prstGeom prst="rect">
            <a:avLst/>
          </a:prstGeom>
        </p:spPr>
      </p:pic>
      <p:sp>
        <p:nvSpPr>
          <p:cNvPr id="2" name="Заголовок 1"/>
          <p:cNvSpPr>
            <a:spLocks noGrp="1"/>
          </p:cNvSpPr>
          <p:nvPr>
            <p:ph type="title"/>
          </p:nvPr>
        </p:nvSpPr>
        <p:spPr>
          <a:xfrm>
            <a:off x="0" y="0"/>
            <a:ext cx="7200800" cy="1179904"/>
          </a:xfrm>
        </p:spPr>
        <p:txBody>
          <a:bodyPr/>
          <a:lstStyle/>
          <a:p>
            <a:r>
              <a:rPr lang="uk-UA" dirty="0"/>
              <a:t>БРУКЛІНСЬКИЙ МІСТ</a:t>
            </a:r>
          </a:p>
        </p:txBody>
      </p:sp>
    </p:spTree>
    <p:extLst>
      <p:ext uri="{BB962C8B-B14F-4D97-AF65-F5344CB8AC3E}">
        <p14:creationId xmlns:p14="http://schemas.microsoft.com/office/powerpoint/2010/main" val="4080650795"/>
      </p:ext>
    </p:extLst>
  </p:cSld>
  <p:clrMapOvr>
    <a:masterClrMapping/>
  </p:clrMapOvr>
  <mc:AlternateContent xmlns:mc="http://schemas.openxmlformats.org/markup-compatibility/2006">
    <mc:Choice xmlns:p14="http://schemas.microsoft.com/office/powerpoint/2010/main" Requires="p14">
      <p:transition spd="slow" p14:dur="6250" advClick="0" advTm="1000">
        <p:split orient="vert"/>
      </p:transition>
    </mc:Choice>
    <mc:Fallback>
      <p:transition spd="slow" advClick="0" advTm="1000">
        <p:split orient="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584" y="0"/>
            <a:ext cx="10427100" cy="6957392"/>
          </a:xfrm>
          <a:prstGeom prst="rect">
            <a:avLst/>
          </a:prstGeom>
        </p:spPr>
      </p:pic>
      <p:sp>
        <p:nvSpPr>
          <p:cNvPr id="2" name="Заголовок 1"/>
          <p:cNvSpPr>
            <a:spLocks noGrp="1"/>
          </p:cNvSpPr>
          <p:nvPr>
            <p:ph type="title"/>
          </p:nvPr>
        </p:nvSpPr>
        <p:spPr>
          <a:xfrm>
            <a:off x="-684584" y="116632"/>
            <a:ext cx="10427100" cy="1440160"/>
          </a:xfrm>
        </p:spPr>
        <p:txBody>
          <a:bodyPr>
            <a:noAutofit/>
          </a:bodyPr>
          <a:lstStyle/>
          <a:p>
            <a:pPr algn="l"/>
            <a:r>
              <a:rPr lang="vi-VN" sz="1400" dirty="0">
                <a:solidFill>
                  <a:srgbClr val="FFFF00"/>
                </a:solidFill>
              </a:rPr>
              <a:t>Бру́клінський міст , відкритий у 1883, один з найстарших висячих мостів у США. Міст сягає довжини 1825 м над Іст-Рівер у місті Нью-Йорку між округами Мангеттен і Бруклін. Будівництво мосту тривало 13 років. Міст обійшовся в 15,1 мільйонів доларів.</a:t>
            </a:r>
            <a:br>
              <a:rPr lang="vi-VN" sz="1400" dirty="0">
                <a:solidFill>
                  <a:srgbClr val="FFFF00"/>
                </a:solidFill>
              </a:rPr>
            </a:br>
            <a:r>
              <a:rPr lang="vi-VN" sz="1400" dirty="0" smtClean="0">
                <a:solidFill>
                  <a:srgbClr val="FFFF00"/>
                </a:solidFill>
              </a:rPr>
              <a:t>У </a:t>
            </a:r>
            <a:r>
              <a:rPr lang="vi-VN" sz="1400" dirty="0">
                <a:solidFill>
                  <a:srgbClr val="FFFF00"/>
                </a:solidFill>
              </a:rPr>
              <a:t>перший же день близько 1 800 транспортних засобів та 150 300 чоловік скористалися ним, щоб перебратися на іншу сторону. Однак через тиждень у натовпі, котрий знаходився на мості пройшов слух про можливості раптового обвалення моста, що стало причиною тисняви й загибелі 12 чоловік. Щоб запевнити народ у міцності мосту, влада провела по ньому 21 слона із цирку, що гастролював неподалік</a:t>
            </a:r>
            <a:r>
              <a:rPr lang="vi-VN" sz="1600" dirty="0">
                <a:solidFill>
                  <a:srgbClr val="FFFF00"/>
                </a:solidFill>
              </a:rPr>
              <a:t>.</a:t>
            </a:r>
            <a:endParaRPr lang="uk-UA" sz="1600" dirty="0">
              <a:solidFill>
                <a:srgbClr val="FFFF00"/>
              </a:solidFill>
            </a:endParaRPr>
          </a:p>
        </p:txBody>
      </p:sp>
    </p:spTree>
    <p:extLst>
      <p:ext uri="{BB962C8B-B14F-4D97-AF65-F5344CB8AC3E}">
        <p14:creationId xmlns:p14="http://schemas.microsoft.com/office/powerpoint/2010/main" val="882437797"/>
      </p:ext>
    </p:extLst>
  </p:cSld>
  <p:clrMapOvr>
    <a:masterClrMapping/>
  </p:clrMapOvr>
  <mc:AlternateContent xmlns:mc="http://schemas.openxmlformats.org/markup-compatibility/2006">
    <mc:Choice xmlns:p14="http://schemas.microsoft.com/office/powerpoint/2010/main" Requires="p14">
      <p:transition spd="slow" p14:dur="6750" advClick="0" advTm="19000">
        <p14:warp dir="in"/>
      </p:transition>
    </mc:Choice>
    <mc:Fallback>
      <p:transition spd="slow" advClick="0" advTm="19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ДІСНЕЙЛЕНД</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68" y="-64432"/>
            <a:ext cx="10395945" cy="6912768"/>
          </a:xfrm>
          <a:prstGeom prst="rect">
            <a:avLst/>
          </a:prstGeom>
        </p:spPr>
      </p:pic>
    </p:spTree>
    <p:extLst>
      <p:ext uri="{BB962C8B-B14F-4D97-AF65-F5344CB8AC3E}">
        <p14:creationId xmlns:p14="http://schemas.microsoft.com/office/powerpoint/2010/main" val="504234969"/>
      </p:ext>
    </p:extLst>
  </p:cSld>
  <p:clrMapOvr>
    <a:masterClrMapping/>
  </p:clrMapOvr>
  <mc:AlternateContent xmlns:mc="http://schemas.openxmlformats.org/markup-compatibility/2006">
    <mc:Choice xmlns:p14="http://schemas.microsoft.com/office/powerpoint/2010/main" Requires="p14">
      <p:transition spd="slow" p14:dur="6250" advClick="0" advTm="1000">
        <p:split orient="vert"/>
      </p:transition>
    </mc:Choice>
    <mc:Fallback>
      <p:transition spd="slow" advClick="0" advTm="1000">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43408"/>
            <a:ext cx="9144000" cy="1412776"/>
          </a:xfrm>
        </p:spPr>
        <p:txBody>
          <a:bodyPr>
            <a:normAutofit/>
          </a:bodyPr>
          <a:lstStyle/>
          <a:p>
            <a:pPr algn="l"/>
            <a:r>
              <a:rPr lang="uk-UA" sz="1400" dirty="0" err="1"/>
              <a:t>Діснейленд</a:t>
            </a:r>
            <a:r>
              <a:rPr lang="uk-UA" sz="1400" dirty="0"/>
              <a:t> — популярний і високоприбутковий парк розваг компанії «Уолт </a:t>
            </a:r>
            <a:r>
              <a:rPr lang="uk-UA" sz="1400" dirty="0" err="1"/>
              <a:t>Дісней</a:t>
            </a:r>
            <a:r>
              <a:rPr lang="uk-UA" sz="1400" dirty="0"/>
              <a:t>» у місті </a:t>
            </a:r>
            <a:r>
              <a:rPr lang="uk-UA" sz="1400" dirty="0" err="1"/>
              <a:t>Анахаймі</a:t>
            </a:r>
            <a:r>
              <a:rPr lang="uk-UA" sz="1400" dirty="0"/>
              <a:t> (Каліфорнія). Відкрито в 1955 році, ставши втіленням ідеї Уолта </a:t>
            </a:r>
            <a:r>
              <a:rPr lang="uk-UA" sz="1400" dirty="0" err="1"/>
              <a:t>Діснея</a:t>
            </a:r>
            <a:r>
              <a:rPr lang="uk-UA" sz="1400" dirty="0"/>
              <a:t> про парк, в якому був би відтворений світ мультфільмів і казок, де цікаво всім – і дорослим, і дітям. У середньому на рік «</a:t>
            </a:r>
            <a:r>
              <a:rPr lang="uk-UA" sz="1400" dirty="0" err="1"/>
              <a:t>Діснейленд</a:t>
            </a:r>
            <a:r>
              <a:rPr lang="uk-UA" sz="1400" dirty="0"/>
              <a:t>» відвідують 13,3 </a:t>
            </a:r>
            <a:r>
              <a:rPr lang="uk-UA" sz="1400" dirty="0" err="1"/>
              <a:t>млн</a:t>
            </a:r>
            <a:r>
              <a:rPr lang="uk-UA" sz="1400" dirty="0"/>
              <a:t> осіб. Площа парку, доступна для відвідувачів – 34,4 га.</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1052736"/>
            <a:ext cx="4719498" cy="341377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2606"/>
            <a:ext cx="3994573" cy="5954272"/>
          </a:xfrm>
          <a:prstGeom prst="rect">
            <a:avLst/>
          </a:prstGeom>
        </p:spPr>
      </p:pic>
    </p:spTree>
    <p:extLst>
      <p:ext uri="{BB962C8B-B14F-4D97-AF65-F5344CB8AC3E}">
        <p14:creationId xmlns:p14="http://schemas.microsoft.com/office/powerpoint/2010/main" val="936338644"/>
      </p:ext>
    </p:extLst>
  </p:cSld>
  <p:clrMapOvr>
    <a:masterClrMapping/>
  </p:clrMapOvr>
  <mc:AlternateContent xmlns:mc="http://schemas.openxmlformats.org/markup-compatibility/2006">
    <mc:Choice xmlns:p14="http://schemas.microsoft.com/office/powerpoint/2010/main" Requires="p14">
      <p:transition spd="slow" p14:dur="7000" advClick="0" advTm="10000">
        <p:blinds dir="vert"/>
      </p:transition>
    </mc:Choice>
    <mc:Fallback>
      <p:transition spd="slow" advClick="0" advTm="10000">
        <p:blinds dir="ver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 y="-4272"/>
            <a:ext cx="8229600" cy="1143000"/>
          </a:xfrm>
        </p:spPr>
        <p:txBody>
          <a:bodyPr/>
          <a:lstStyle/>
          <a:p>
            <a:r>
              <a:rPr lang="uk-UA" dirty="0" smtClean="0"/>
              <a:t>НІАГАРСЬКИЙ ВОДОСПАД</a:t>
            </a:r>
            <a:endParaRPr lang="uk-UA"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053185"/>
            <a:ext cx="8424936" cy="5607849"/>
          </a:xfrm>
          <a:prstGeom prst="rect">
            <a:avLst/>
          </a:prstGeom>
        </p:spPr>
      </p:pic>
    </p:spTree>
    <p:extLst>
      <p:ext uri="{BB962C8B-B14F-4D97-AF65-F5344CB8AC3E}">
        <p14:creationId xmlns:p14="http://schemas.microsoft.com/office/powerpoint/2010/main" val="3395966876"/>
      </p:ext>
    </p:extLst>
  </p:cSld>
  <p:clrMapOvr>
    <a:masterClrMapping/>
  </p:clrMapOvr>
  <mc:AlternateContent xmlns:mc="http://schemas.openxmlformats.org/markup-compatibility/2006">
    <mc:Choice xmlns:p14="http://schemas.microsoft.com/office/powerpoint/2010/main" Requires="p14">
      <p:transition spd="slow" p14:dur="11750" advClick="0" advTm="0">
        <p14:doors dir="vert"/>
      </p:transition>
    </mc:Choice>
    <mc:Fallback>
      <p:transition spd="slow" advClick="0" advTm="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9036496" cy="1080120"/>
          </a:xfrm>
        </p:spPr>
        <p:txBody>
          <a:bodyPr>
            <a:normAutofit/>
          </a:bodyPr>
          <a:lstStyle/>
          <a:p>
            <a:pPr algn="l"/>
            <a:r>
              <a:rPr lang="uk-UA" sz="1600" dirty="0"/>
              <a:t>Водоспад </a:t>
            </a:r>
            <a:r>
              <a:rPr lang="uk-UA" sz="1600" dirty="0" smtClean="0"/>
              <a:t> </a:t>
            </a:r>
            <a:r>
              <a:rPr lang="uk-UA" sz="1600" dirty="0" err="1" smtClean="0"/>
              <a:t>Анхель</a:t>
            </a:r>
            <a:r>
              <a:rPr lang="uk-UA" sz="1600" dirty="0" smtClean="0"/>
              <a:t> </a:t>
            </a:r>
            <a:r>
              <a:rPr lang="uk-UA" sz="1600" dirty="0"/>
              <a:t>може бути вище, і Водоспад Вікторія може бути більш широким, але Ніагара все ще тримає статус самого відомого водоспаду в світі. Його можна відвідати як з </a:t>
            </a:r>
            <a:r>
              <a:rPr lang="uk-UA" sz="1600" dirty="0" smtClean="0"/>
              <a:t>американської, </a:t>
            </a:r>
            <a:r>
              <a:rPr lang="uk-UA" sz="1600" dirty="0"/>
              <a:t>так і з </a:t>
            </a:r>
            <a:r>
              <a:rPr lang="uk-UA" sz="1600" dirty="0" smtClean="0"/>
              <a:t>канадської </a:t>
            </a:r>
            <a:r>
              <a:rPr lang="uk-UA" sz="1600" dirty="0"/>
              <a:t>країни. Це дуже популярна визначна пам’ятка Канади, привертає десятки тисяч туристів щорічно.</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1" y="1269050"/>
            <a:ext cx="9153421" cy="5629734"/>
          </a:xfrm>
          <a:prstGeom prst="rect">
            <a:avLst/>
          </a:prstGeom>
        </p:spPr>
      </p:pic>
    </p:spTree>
    <p:extLst>
      <p:ext uri="{BB962C8B-B14F-4D97-AF65-F5344CB8AC3E}">
        <p14:creationId xmlns:p14="http://schemas.microsoft.com/office/powerpoint/2010/main" val="3666665044"/>
      </p:ext>
    </p:extLst>
  </p:cSld>
  <p:clrMapOvr>
    <a:masterClrMapping/>
  </p:clrMapOvr>
  <mc:AlternateContent xmlns:mc="http://schemas.openxmlformats.org/markup-compatibility/2006">
    <mc:Choice xmlns:p14="http://schemas.microsoft.com/office/powerpoint/2010/main" Requires="p14">
      <p:transition spd="slow" p14:dur="6500" advClick="0" advTm="8000">
        <p14:prism isContent="1"/>
      </p:transition>
    </mc:Choice>
    <mc:Fallback>
      <p:transition spd="slow" advClick="0" advTm="8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41" y="-22772"/>
            <a:ext cx="9940987" cy="7029400"/>
          </a:xfrm>
          <a:prstGeom prst="rect">
            <a:avLst/>
          </a:prstGeom>
        </p:spPr>
      </p:pic>
    </p:spTree>
    <p:extLst>
      <p:ext uri="{BB962C8B-B14F-4D97-AF65-F5344CB8AC3E}">
        <p14:creationId xmlns:p14="http://schemas.microsoft.com/office/powerpoint/2010/main" val="3866281916"/>
      </p:ext>
    </p:extLst>
  </p:cSld>
  <p:clrMapOvr>
    <a:masterClrMapping/>
  </p:clrMapOvr>
  <mc:AlternateContent xmlns:mc="http://schemas.openxmlformats.org/markup-compatibility/2006">
    <mc:Choice xmlns:p14="http://schemas.microsoft.com/office/powerpoint/2010/main" Requires="p14">
      <p:transition spd="slow" p14:dur="6250" advClick="0" advTm="2000">
        <p14:ripple/>
      </p:transition>
    </mc:Choice>
    <mc:Fallback>
      <p:transition spd="slow" advClick="0" advTm="2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r>
              <a:rPr lang="uk-UA" dirty="0" smtClean="0"/>
              <a:t>ГОЛЛІВУД</a:t>
            </a:r>
            <a:endParaRPr lang="uk-UA" dirty="0"/>
          </a:p>
        </p:txBody>
      </p:sp>
    </p:spTree>
    <p:extLst>
      <p:ext uri="{BB962C8B-B14F-4D97-AF65-F5344CB8AC3E}">
        <p14:creationId xmlns:p14="http://schemas.microsoft.com/office/powerpoint/2010/main" val="1757316554"/>
      </p:ext>
    </p:extLst>
  </p:cSld>
  <p:clrMapOvr>
    <a:masterClrMapping/>
  </p:clrMapOvr>
  <mc:AlternateContent xmlns:mc="http://schemas.openxmlformats.org/markup-compatibility/2006">
    <mc:Choice xmlns:p14="http://schemas.microsoft.com/office/powerpoint/2010/main" Requires="p14">
      <p:transition spd="slow" p14:dur="8250" advClick="0" advTm="0">
        <p14:flip dir="r"/>
      </p:transition>
    </mc:Choice>
    <mc:Fallback>
      <p:transition spd="slow" advClick="0" advTm="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32656"/>
            <a:ext cx="8229600" cy="1143000"/>
          </a:xfrm>
        </p:spPr>
        <p:txBody>
          <a:bodyPr>
            <a:noAutofit/>
          </a:bodyPr>
          <a:lstStyle/>
          <a:p>
            <a:pPr algn="l"/>
            <a:r>
              <a:rPr lang="vi-VN" sz="1600" dirty="0"/>
              <a:t>Голліву́д — північно-західний район міста Лос-Анджелес, штат Каліфорнія.</a:t>
            </a:r>
            <a:br>
              <a:rPr lang="vi-VN" sz="1600" dirty="0"/>
            </a:br>
            <a:r>
              <a:rPr lang="vi-VN" sz="1600" dirty="0" smtClean="0"/>
              <a:t>Нині </a:t>
            </a:r>
            <a:r>
              <a:rPr lang="vi-VN" sz="1600" dirty="0"/>
              <a:t>слово «Голлівуд» часто використовують як назву кінематографу США завдяки своїй славі та культурній ідентичності історичного центру кіностудій та кінозірок. На сьогодні кіноіндустрія вийшла за межі Голлівуду в такі місцевості, як Бурбенк, та Вестсайд у Лос-Анджелесі, однак, значна частина допоміжних компаній залишаються в Голлівуді.</a:t>
            </a:r>
            <a:br>
              <a:rPr lang="vi-VN" sz="1600" dirty="0"/>
            </a:br>
            <a:r>
              <a:rPr lang="vi-VN" sz="1600" dirty="0" smtClean="0"/>
              <a:t>Будучи </a:t>
            </a:r>
            <a:r>
              <a:rPr lang="vi-VN" sz="1600" dirty="0"/>
              <a:t>частиною Лос-Анджелеса, Голлівуд не має власної муніципальної влади, але, натомість, має призначену посадову особу, що виступає як «Почесний мер Голлівуду».</a:t>
            </a:r>
            <a:endParaRPr lang="uk-UA" sz="16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460" y="1772816"/>
            <a:ext cx="3064745" cy="4934759"/>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276872"/>
            <a:ext cx="5259032" cy="3672408"/>
          </a:xfrm>
          <a:prstGeom prst="rect">
            <a:avLst/>
          </a:prstGeom>
        </p:spPr>
      </p:pic>
    </p:spTree>
    <p:extLst>
      <p:ext uri="{BB962C8B-B14F-4D97-AF65-F5344CB8AC3E}">
        <p14:creationId xmlns:p14="http://schemas.microsoft.com/office/powerpoint/2010/main" val="4214001737"/>
      </p:ext>
    </p:extLst>
  </p:cSld>
  <p:clrMapOvr>
    <a:masterClrMapping/>
  </p:clrMapOvr>
  <mc:AlternateContent xmlns:mc="http://schemas.openxmlformats.org/markup-compatibility/2006" xmlns:p14="http://schemas.microsoft.com/office/powerpoint/2010/main">
    <mc:Choice Requires="p14">
      <p:transition spd="slow" p14:dur="1400" advClick="0" advTm="11000">
        <p14:ripple/>
      </p:transition>
    </mc:Choice>
    <mc:Fallback xmlns="">
      <p:transition spd="slow" advClick="0" advTm="110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Ira\Desktop\спрашивай-фоны\1359207112_orig4bbc0372a780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0"/>
            <a:ext cx="1097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908720" y="44624"/>
            <a:ext cx="7715200" cy="1210146"/>
          </a:xfrm>
        </p:spPr>
        <p:txBody>
          <a:bodyPr>
            <a:normAutofit/>
          </a:bodyPr>
          <a:lstStyle/>
          <a:p>
            <a:r>
              <a:rPr lang="uk-UA" dirty="0" smtClean="0">
                <a:solidFill>
                  <a:srgbClr val="CC00CC"/>
                </a:solidFill>
              </a:rPr>
              <a:t>ДЯКУЮ ЗА УВАГУ</a:t>
            </a:r>
            <a:endParaRPr lang="uk-UA" dirty="0">
              <a:solidFill>
                <a:srgbClr val="CC00CC"/>
              </a:solidFill>
            </a:endParaRPr>
          </a:p>
        </p:txBody>
      </p:sp>
      <p:sp>
        <p:nvSpPr>
          <p:cNvPr id="3" name="Прямоугольник 2"/>
          <p:cNvSpPr/>
          <p:nvPr/>
        </p:nvSpPr>
        <p:spPr>
          <a:xfrm>
            <a:off x="14858" y="1412776"/>
            <a:ext cx="4572000" cy="1200329"/>
          </a:xfrm>
          <a:prstGeom prst="rect">
            <a:avLst/>
          </a:prstGeom>
        </p:spPr>
        <p:txBody>
          <a:bodyPr>
            <a:spAutoFit/>
          </a:bodyPr>
          <a:lstStyle/>
          <a:p>
            <a:r>
              <a:rPr lang="uk-UA" dirty="0">
                <a:solidFill>
                  <a:srgbClr val="CC00CC"/>
                </a:solidFill>
              </a:rPr>
              <a:t>ПІДГОТУВАЛА</a:t>
            </a:r>
          </a:p>
          <a:p>
            <a:r>
              <a:rPr lang="uk-UA" dirty="0">
                <a:solidFill>
                  <a:srgbClr val="CC00CC"/>
                </a:solidFill>
              </a:rPr>
              <a:t>УЧЕНИЦЯ 10 КЛАСУ</a:t>
            </a:r>
          </a:p>
          <a:p>
            <a:r>
              <a:rPr lang="uk-UA" dirty="0">
                <a:solidFill>
                  <a:srgbClr val="CC00CC"/>
                </a:solidFill>
              </a:rPr>
              <a:t>РОЗІВСЬКОЇ ЗОШ І-ІІІ СТ.</a:t>
            </a:r>
          </a:p>
          <a:p>
            <a:r>
              <a:rPr lang="uk-UA" dirty="0">
                <a:solidFill>
                  <a:srgbClr val="CC00CC"/>
                </a:solidFill>
              </a:rPr>
              <a:t>АБРОСІМОВА ІРИНА</a:t>
            </a:r>
          </a:p>
        </p:txBody>
      </p:sp>
    </p:spTree>
    <p:extLst>
      <p:ext uri="{BB962C8B-B14F-4D97-AF65-F5344CB8AC3E}">
        <p14:creationId xmlns:p14="http://schemas.microsoft.com/office/powerpoint/2010/main" val="426012743"/>
      </p:ext>
    </p:extLst>
  </p:cSld>
  <p:clrMapOvr>
    <a:masterClrMapping/>
  </p:clrMapOvr>
  <mc:AlternateContent xmlns:mc="http://schemas.openxmlformats.org/markup-compatibility/2006">
    <mc:Choice xmlns:p14="http://schemas.microsoft.com/office/powerpoint/2010/main" Requires="p14">
      <p:transition spd="slow" p14:dur="7000" advClick="0" advTm="0">
        <p:split orient="vert"/>
      </p:transition>
    </mc:Choice>
    <mc:Fallback>
      <p:transition spd="slow" advClick="0" advTm="0">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2" name="Заголовок 1"/>
          <p:cNvSpPr>
            <a:spLocks noGrp="1"/>
          </p:cNvSpPr>
          <p:nvPr>
            <p:ph type="title"/>
          </p:nvPr>
        </p:nvSpPr>
        <p:spPr/>
        <p:txBody>
          <a:bodyPr>
            <a:normAutofit fontScale="90000"/>
          </a:bodyPr>
          <a:lstStyle/>
          <a:p>
            <a:r>
              <a:rPr lang="uk-UA" dirty="0" smtClean="0">
                <a:solidFill>
                  <a:srgbClr val="FFFF00"/>
                </a:solidFill>
              </a:rPr>
              <a:t>8 МІСТ МОНРЕАЛЯ,ЯКІ ПОТРІБНО ВІДВІДАТИ:</a:t>
            </a:r>
            <a:endParaRPr lang="uk-UA" dirty="0">
              <a:solidFill>
                <a:srgbClr val="FFFF00"/>
              </a:solidFill>
            </a:endParaRPr>
          </a:p>
        </p:txBody>
      </p:sp>
    </p:spTree>
    <p:extLst>
      <p:ext uri="{BB962C8B-B14F-4D97-AF65-F5344CB8AC3E}">
        <p14:creationId xmlns:p14="http://schemas.microsoft.com/office/powerpoint/2010/main" val="1913305264"/>
      </p:ext>
    </p:extLst>
  </p:cSld>
  <p:clrMapOvr>
    <a:masterClrMapping/>
  </p:clrMapOvr>
  <mc:AlternateContent xmlns:mc="http://schemas.openxmlformats.org/markup-compatibility/2006">
    <mc:Choice xmlns:p14="http://schemas.microsoft.com/office/powerpoint/2010/main" Requires="p14">
      <p:transition spd="slow" p14:dur="6250" advClick="0" advTm="0">
        <p14:doors dir="vert"/>
      </p:transition>
    </mc:Choice>
    <mc:Fallback>
      <p:transition spd="slow" advClick="0" advTm="0">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TotalTime>
  <Words>1891</Words>
  <Application>Microsoft Office PowerPoint</Application>
  <PresentationFormat>Экран (4:3)</PresentationFormat>
  <Paragraphs>66</Paragraphs>
  <Slides>82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82</vt:i4>
      </vt:variant>
    </vt:vector>
  </HeadingPairs>
  <TitlesOfParts>
    <vt:vector size="83" baseType="lpstr">
      <vt:lpstr>Тема Office</vt:lpstr>
      <vt:lpstr>ВИЗНАЧНІ ПАМ’ЯТКИ США ТА КАНАДИ</vt:lpstr>
      <vt:lpstr>КАНАДА</vt:lpstr>
      <vt:lpstr>Презентация PowerPoint</vt:lpstr>
      <vt:lpstr>Подорож до Канади не може обійтися без відвідин двох головних міст Квебека – Монреаля (Monreal) і Квебек-сіті (Quebec City). Обидва ці міста славляться своєрідними пам’ятками, незвичайними фестивалями, прекрасно збереженими історичними пам’ятниками і витонченістю, мало властивою будь-якої ще частини північної Америки.</vt:lpstr>
      <vt:lpstr>Презентация PowerPoint</vt:lpstr>
      <vt:lpstr>Презентация PowerPoint</vt:lpstr>
      <vt:lpstr>Презентация PowerPoint</vt:lpstr>
      <vt:lpstr>Презентация PowerPoint</vt:lpstr>
      <vt:lpstr>8 МІСТ МОНРЕАЛЯ,ЯКІ ПОТРІБНО ВІДВІДАТИ:</vt:lpstr>
      <vt:lpstr>1 . Старий Монреаль - історичний центр , який відрізняється незвичайною архітектурою і особливим колоритом. Територія Старого Монреаля оголошена історичною спадщиною і є одним з найпопулярніших місцем  відвідування туристами. Тут можна познайомитися з історією розвитку та освіти міста , відвідавши численні музеї з цікавими експонатами . У Старому Монреалі знаходиться величезна кількість пам'ятників архітектури , які варто побачити будь-якій людині : Собор Монреальської Богоматері , який є архітектурною домінантою міста , площа Жака Картьє і багато іншого.</vt:lpstr>
      <vt:lpstr>2. Метрополітен у Монреалі знаходиться на другому місці в Канаді за розмірами і завантаженості після метро в Торонто. Особливістю підземки Монреаля є використання складів на шинному ходу. Шини замість звичайних сталевих коліс використовуються з метою зменшення вібрацій, які можуть зруйнувати архітектурні споруди. Дана технологія, застосована в Монреалі, використовувалися вперше в світі. Метро Монреаля має чотири ліній і 68 станцій.</vt:lpstr>
      <vt:lpstr>3. Ринок Бонсекур - це двоповерхова будівля, побудована в колоніальну епоху, що служить комерційним цілям. Торговий центр є справжнісіньким раєм для всіх любителів шопінгу, в ньому знаходяться незліченні кафе, бутіки, ювелірні магазини. Якщо ви шукаєте, де можна витратити свої відпускні, то цей ринок стане найкращим вибором. До того, як будівля стала служити комерційним цілям, воно було зайнято адміністрацією міста.</vt:lpstr>
      <vt:lpstr>4. Нотр-Дам де Монреаль був споруджений у 1672 році зусиллями католицької громади в неоготичному стилі. Після зведення, будівля була кафедральним собором розвивається міста і мало досить низький ранг. Значність і масивність собору надають його сімдесятиметрового колони, які підносяться над містом.</vt:lpstr>
      <vt:lpstr>5 . Не можна не відвідати в Монреалі і музей образотворчого мистецтва , в якому можна відшукати величезна кількість цікавих експонатів. Це один з найвідоміших музеїв північної Америки та світу , крім того, він найстаріший в Канаді . До того, як музей знайшов собі постійне будинок , він існував у вигляді пересувної виставки, організованої Асоціацією образотворчих мистецтв. Музей почав своє існування після того, як Монреальський бізнесмен Бенай Джибб подарував Асоціації величезну колекцію своїх картин, а також надав фінансову підтримку. Багато багатих людей були натхненні цим вчинком, і обсяг пожертвувань став постійно збільшуватися.</vt:lpstr>
      <vt:lpstr>6. Монреальський музей сучасного мистецтва також є найбільшим у країні і одним з найвідоміших музеїв світу. Як нескладно здогадатися з назви, даний музей присвячений сучасному мистецтву, в ньому можна побачити роботи талановитих сучасників. У музеї широко представлено живопис французьких експресіоністів. Монреальський музей сучасного мистецтва входить у величезний культурний комплекс, в якому також можна насолодитися яскравими перфомансами, театральними виставами та сучасною хореографією.</vt:lpstr>
      <vt:lpstr>7. Людей, які цікавляться природознавством і археологією, напевно зацікавить музей Редпат. У музеї в достатку представлені найрізноманітніші експонати, починаючи від скам'янілих рослин і закінчуючи останками древніх тварин. У музеї працює центр, що займається вивченням різноманіття життя. Будівля є частиною факультету природничих наук в університеті Макгілла.</vt:lpstr>
      <vt:lpstr>8. Бульвар Сен-Лоран, який є найважливішою транспортно-економічної артерією міста, рясніє бутиками та ресторанами, на які варто звернути пильну увагу. У минулому він мав найважливіше культурне значення, тепер же може порадувати своїми торговими об'єктами і своєрідною атмосферою.</vt:lpstr>
      <vt:lpstr>КВЕБЕК-СІТІ</vt:lpstr>
      <vt:lpstr>Щороку Квебек-Сіті піддаються святкових змін, щоб стати дійсно різдвяним містом, захопивши серця навіть найзапекліших ненависників веселощів. На продовження розмови про незвичайних святкових подій, прогуляйтеся уздовж Долини Жака-Картьє, займіться лижним спортом в Моавських Абрахамах, прийміть участь в геокэшинге GeoRally, або насолоджуйтесь одним з багатьох святкових концертів і шоу, що мають місце кожну ніч у грудні. Тут відбувається дуже багато цікавих подій, щоб зробити Квебек незабутньою святкової країною чудес. У Квебеку проходить один із кращих різдвяних фестивалів світу.</vt:lpstr>
      <vt:lpstr>Презентация PowerPoint</vt:lpstr>
      <vt:lpstr>Презентация PowerPoint</vt:lpstr>
      <vt:lpstr>Презентация PowerPoint</vt:lpstr>
      <vt:lpstr>Презентация PowerPoint</vt:lpstr>
      <vt:lpstr>СКЕЛЯСТІ ГОРИ КАНАДИ</vt:lpstr>
      <vt:lpstr>У той час як всі Скелясті гори простягаються також по території США, коли справа доходить до приголомшливого пейзажу, північний сусід викладає всі свої козирі. Це стосується пішого туризму влітку або лижного спорту взимку. Включаючи 5 Національних парків (Банф, Льодовиковий, Джаспер , Котенау і Йохо) ця область повинна бути на вершині будь-якого списку і рейтингу. Експрес The Rocky Mountaineer – ідеальний варіант подорожі для багатьох молодят, з його заскленими вагонами, що відкривають чудові види на льодовики, високі вершини гори, водоспади, каньйони і озера. Серед природних визначних пам’яток Канади ці гори і національні парки виразно найбільш виділяються.</vt:lpstr>
      <vt:lpstr>Презентация PowerPoint</vt:lpstr>
      <vt:lpstr>ОСТРІВ ВАНКУВЕР І ПРОТОКА ДЖОНСТОУН</vt:lpstr>
      <vt:lpstr>Презентация PowerPoint</vt:lpstr>
      <vt:lpstr>Презентация PowerPoint</vt:lpstr>
      <vt:lpstr>Презентация PowerPoint</vt:lpstr>
      <vt:lpstr>Серфінгісти люблять дикі, сильні хвилі тутешнього узбережжя. З прізвиськом “Кладовища Тихого океану”, до західного узбережжя Канади потрібно ставитися з обережністю. Приїжджають сюди і любителі тварин, щоб побачити дельфінів-косаток в водах протоки Джонстоун.</vt:lpstr>
      <vt:lpstr>ОЗЕРО ЛУЇЗ</vt:lpstr>
      <vt:lpstr>Презентация PowerPoint</vt:lpstr>
      <vt:lpstr>Презентация PowerPoint</vt:lpstr>
      <vt:lpstr>Презентация PowerPoint</vt:lpstr>
      <vt:lpstr>ЧЕРЧІЛЛЬ,МАНАТОБА</vt:lpstr>
      <vt:lpstr>Шанувальникам тварин в їх природному середовищі це місце чудово відомо, як столиця світу білих ведмедів. Це головне призначення для того, щоб побачити цих гарних білих ведмедів, а так само прекрасну природу і безліч іншої живності. Додайте до цього можливість помилуватися Північним сяйвом в розпал зими і побачити барвисті польові квіти в червні-серпні.  </vt:lpstr>
      <vt:lpstr>Презентация PowerPoint</vt:lpstr>
      <vt:lpstr>Презентация PowerPoint</vt:lpstr>
      <vt:lpstr>Презентация PowerPoint</vt:lpstr>
      <vt:lpstr>НОВА ШОТЛАНДІЯ</vt:lpstr>
      <vt:lpstr>Презентация PowerPoint</vt:lpstr>
      <vt:lpstr>МІСТО ТОРОНТО</vt:lpstr>
      <vt:lpstr>Презентация PowerPoint</vt:lpstr>
      <vt:lpstr>Навіть найвідданіший природі мандрівник виявиться в цьому місті рано чи пізно. Обов’язково охопіть все, що міське життя може запропонувати в Торонто. У багатьох створюється перше враження, що Торонто схожий на меншу, більш чисту, більш охайну версію Нью-Йорка. Види з Сі-Ен Тауер (яка тримала назву найвищої автономної структури в світі за більш ніж 30 років) так неймовірні, що неможливо навіть уявити, в той час як Королівський музей Онтаріо – ідеальне місце для вивчення культурного життя та історії Канади.</vt:lpstr>
      <vt:lpstr>ЗАТОКА ФАНДІ</vt:lpstr>
      <vt:lpstr>Майже настільки ж всесвітньо відомий як деякі з інших місць у цьому списку. Сюди з’їжджаються любителі каное з усіх континентів, щоб подолати найвищі потоки планети. Унікальна географія дозволяє милуватися китами, які запливають сюди.</vt:lpstr>
      <vt:lpstr>ПІВНІЧНО-ЗАХІДНІ ТЕРИТОРІЇ ЙЕЛЛОУНАЙФ</vt:lpstr>
      <vt:lpstr>Презентация PowerPoint</vt:lpstr>
      <vt:lpstr>СПОЛУЧЕНІ ШТАТИ АМЕРИКИ</vt:lpstr>
      <vt:lpstr>У Америки є всі ці твори природи– від достатку пляжів уздовж двох океанів до найвищих гірських вершин на континенті, так само як і найбільші столиці та мегаполіси в світі. Саме тому Ви можете вибрати серед незліченних місць призначення, насолоджуючись незабутніми канікулами в США. Крім того, дивовижна біорізноманітність і вражаючі краєвиди природи створюють неймовірний сплав з пам’ятками історії та архітектури. Інфраструктура пропонує кращі можливості для проживання і екскурсій. </vt:lpstr>
      <vt:lpstr>МАЯК БОДІ</vt:lpstr>
      <vt:lpstr>Презентация PowerPoint</vt:lpstr>
      <vt:lpstr>Назва Боді виникла не випадково, так іменували колись невеликий острів, відокремлений від обмілини Керрітук протокою. В даний час його територія з’єдналася з континентом і є продовженням півострова. Нині чинний маяк, був введений в експлуатацію в 1872 році. Спочатку працював за допомогою лінзи Френеля, починаючи з 1932 року за допомогою електричної лампи і масляного генератора, в 1953 році маяк Боді почав живитись від електричної мережі. До того моменту, коли був зведений маяк Боді, працювали два його попередника на острові Пі (перший проіснував з 1847 по 1859 роки, другий – з 1859 по 1972 роки). Переоцінити значимість маяка на півострові досить складно, він донині є дороговказом для багатьох моряків, чий шлях пролягає по затоці Роанок-саунд.</vt:lpstr>
      <vt:lpstr>Презентация PowerPoint</vt:lpstr>
      <vt:lpstr>Презентация PowerPoint</vt:lpstr>
      <vt:lpstr>ДЕРЖАВНИЙ ПАРК УОТКІНС ГЛЕН</vt:lpstr>
      <vt:lpstr>Державний парк Уоткінс Глен (Watkins Glen State Park) розташований недалеко від однойменного міста в штаті Нью-Йорк, на озері Снека в регіоні Пальчикових озер. Перші відвідувачі парку змогли побачити всю красу цього місця в 1863 році. Зараз парк Уоткінс Глен є пам’яткою історії. Центральною частиною парку є 400-метрова ущелина, глибина якого досягає 120 метрів. Початок створення природного шедевра відноситься до льодовикового періоду. Саме льодовик і талі води розсікли землю, залишивши химерні пейзажі. </vt:lpstr>
      <vt:lpstr>Парк Уоткінс Глен (Watkins Glen State Park) складається з трьох терас з’єднаних між собою, вони дозволяють туристам спустити як на дно ущелини, так і пройтися по його вершині. Обрамлені і зручні кам’яні доріжки вздовж ущелини дозволять з зручністю розглянути всі краси цього чудового місця. Сконструйовані кам’яні мости, допоможуть туристам побачити як велич самої ущелини, так і дев’ятнадцять дивовижних водоспадів. Протяжність парку Уоткінс Глен (Watkins Glen State Park) у кілька кілометрів. Для туристів парк відкритий весь рік, проте з середини травня до початку листопада працюють різні додаткові послуги. На території парку існує кемпінг з усіма зручностями, столики для пікніка, кафе, сувенірна крамниця і т.д.</vt:lpstr>
      <vt:lpstr>МУЗЕЙ СОЛОМОНА ГУГГЕНХАЙМА</vt:lpstr>
      <vt:lpstr>Музей Соломона Гуггенхайма є однією з головних визначних пам’яток Нью-Йорка. Він являє собою зібрання сучасних творів художнього мистецтва, які створювалися, починаючи з кінця XIX століття. Колекція музею постійно розширюється, його філії вже відкрилися в Лондоні і Парижі. Музей не дарма носить ім’я Соломона Гуггенхайма, саме він, володіючи досить пристойним статком, вирішив зібрати в одному місці творіння сучасних художників, які заслуговують на увагу публіки. Правда, меценат абсолютно не розбирався в картинах, тому залучив до настільки важливої і потрібної справи художницю, мистецтвознавця і німецьку баронесу в одній особі-Хіллі Рібей фон Енрейнвей.</vt:lpstr>
      <vt:lpstr>У 1937 році був заснований Фонд Соломона Гуггенхайма, колекція полотен швидко розросталася, з’явилася необхідність у великому приміщенні, де можна було б виставляти шедеври сучасного мистецтва. В результаті під музей був відведений будинок на 54-й вулиці Манхеттена. Минуло всього шість років і довелося звернутися за допомогою до знаменитого архітектора Френка Ллойда Райта з проханням про будівництво великого музейного комплексу. Політ фантазії майстра перевершив всі очікування, будівля музею було здано в експлуатацію в 1959 році і справила повний фурор, адже настільки стильної та оригінальної будови в Нью-Йорку ще не було. Музей Гуггенхайма розташовується на П’ятій Авеню , недалеко від 89-й вулиці. Дістатися до нього можна за допомогою метро (станція «86-а вулиця»). Побувати в цьому неординарному місці треба, адже Музей Соломона Гуггенхайма є скарбницею художнього мистецтва кінця XIX і XX століття, тут можна помилуватися полотнами Кандінського, Шагала, Буржуа, Поллака, Ван Гога, Гогена, Пікассо та багатьох інших відомих майстрів пензля і фарб. </vt:lpstr>
      <vt:lpstr>НАЦІОНАЛЬНИЙ ПАРК  ЙЕЛЛОУСТОУН</vt:lpstr>
      <vt:lpstr>Зі штату Монтана Панамериканське шосе приведе вас у штат Вайоминг, де перебуває саме цікаве місце на всьому континенті. Національний парк Йеллоустоун - це дійсно легенда, без перебільшення, тому що це самий старий і найбільший парк у США. Щороку сюди приїжджають біля трьох мільйонів туристів. До парку легко добратися на автомобілі, хоча деякі дороги закриваються з листопада по квітень. Шосе Більша петля(230км) іде через весь парк. До речі, дикі бізони часто стають причинами пробок на цьому шосе. Тут живуть і інші тварини, наприклад марали й гірські барани, а також пуми, койоти і рисі. Протягом останнього років розплодилися й вовки. Частина соснових лісів парку часто піддається сильним пожежам </vt:lpstr>
      <vt:lpstr>Презентация PowerPoint</vt:lpstr>
      <vt:lpstr>КНИЖКОВА ПОЛИЦЯ В КАНЗАС-СІТІ</vt:lpstr>
      <vt:lpstr>Будівля є відмітною рисою ділового району міста. Більше ніде ви не знайдете подібного, тому що центральна бібліотека - це не тільки прикраса міста, але вона всім своїм видом показує захоплення місцевого населення читанням. А як по-іншому, невже можна не відвідати бібліотеку, у якої фасад складається із книжкових корінців і головне, що самих улюблених серед жителів Канзаса.  </vt:lpstr>
      <vt:lpstr>МІСТ ЗОЛОТІ ВОРОТА</vt:lpstr>
      <vt:lpstr>Золоті ворота є підвісним мостом, що вважається самим пізнаваним архітектурним спорудженням у світі, а також своєрідним символом Каліфорнії й Сан-Франциско. Підвісний міст, розташований над протокою Золоті ворота, привітає кожного, хто попадає в прибережні води Сан-Франциско по лінії Тихого океану.</vt:lpstr>
      <vt:lpstr>Національний парк Великий Каньйон в Аризоні.</vt:lpstr>
      <vt:lpstr>Одне з семи чудес Природи, Національний парк Великий каньйон - реальний природний скарб Арізони і США. На висоті понад 1000 метрів над рівнем моря Ви можете розпестити свою уяву приголомшливо панорамними перспективами. Тут колорадська річка красиво формує Великий каньйон. Це – безумовно одне із найпривабливіших місць, які Ви повинні побачити в США. Можливостей для туризму, екскурсій та турів тут величезна кількість, Ви без зусиль знайдете те, що підійде найбільшим чином. Пам’ятки США, такі як Гранд Каньйон, є візитною карткою країни.</vt:lpstr>
      <vt:lpstr>СТАТУЯ СВОБОДИ</vt:lpstr>
      <vt:lpstr>Статуя Свободи (повна назва – Свобода, що осяює світ) — національний пам’ятник США, символ свободи, демократії та справедливості, одна з найзнаменитіших скульптур в США та в світі. Це подарунок французьких громадян до сторіччя американської революції, розміщена на острові Свободи приблизно за 3 км від Манхеттену, м.Нью-Йорк. Богиня свободи тримає факел у правій руці і табличку в лівій. Напис на табличці свідчить «англ.JULY IV MDCCLXXVI» («4 липня 1776»), дата підписання Декларації Незалежності. Одна нога «Свободи» стоїть на розбитих оковах. Сім променів на короні символізують сім морів і сім континентів, як це вважається у західній географічній традиції. Загальна вага – близько 170 тон. Висота від землі до кінчика факела — 93 метри (ця цифра включає підставу і п’єдестал). Зазвичай статуя відкрита для відвідувачів, як правило, що прибувають на поромі. З корони, в яку можна піднятися по сходах, відкривається великий вид на нью-йоркську гавань. У музеї, розташованому в п’єдесталі (і доступному на ліфті) знаходиться виставка історії статуї.</vt:lpstr>
      <vt:lpstr>БРУКЛІНСЬКИЙ МІСТ</vt:lpstr>
      <vt:lpstr>Бру́клінський міст , відкритий у 1883, один з найстарших висячих мостів у США. Міст сягає довжини 1825 м над Іст-Рівер у місті Нью-Йорку між округами Мангеттен і Бруклін. Будівництво мосту тривало 13 років. Міст обійшовся в 15,1 мільйонів доларів. У перший же день близько 1 800 транспортних засобів та 150 300 чоловік скористалися ним, щоб перебратися на іншу сторону. Однак через тиждень у натовпі, котрий знаходився на мості пройшов слух про можливості раптового обвалення моста, що стало причиною тисняви й загибелі 12 чоловік. Щоб запевнити народ у міцності мосту, влада провела по ньому 21 слона із цирку, що гастролював неподалік.</vt:lpstr>
      <vt:lpstr>ДІСНЕЙЛЕНД</vt:lpstr>
      <vt:lpstr>Діснейленд — популярний і високоприбутковий парк розваг компанії «Уолт Дісней» у місті Анахаймі (Каліфорнія). Відкрито в 1955 році, ставши втіленням ідеї Уолта Діснея про парк, в якому був би відтворений світ мультфільмів і казок, де цікаво всім – і дорослим, і дітям. У середньому на рік «Діснейленд» відвідують 13,3 млн осіб. Площа парку, доступна для відвідувачів – 34,4 га.</vt:lpstr>
      <vt:lpstr>НІАГАРСЬКИЙ ВОДОСПАД</vt:lpstr>
      <vt:lpstr>Водоспад  Анхель може бути вище, і Водоспад Вікторія може бути більш широким, але Ніагара все ще тримає статус самого відомого водоспаду в світі. Його можна відвідати як з американської, так і з канадської країни. Це дуже популярна визначна пам’ятка Канади, привертає десятки тисяч туристів щорічно.</vt:lpstr>
      <vt:lpstr>ГОЛЛІВУД</vt:lpstr>
      <vt:lpstr>Голліву́д — північно-західний район міста Лос-Анджелес, штат Каліфорнія. Нині слово «Голлівуд» часто використовують як назву кінематографу США завдяки своїй славі та культурній ідентичності історичного центру кіностудій та кінозірок. На сьогодні кіноіндустрія вийшла за межі Голлівуду в такі місцевості, як Бурбенк, та Вестсайд у Лос-Анджелесі, однак, значна частина допоміжних компаній залишаються в Голлівуді. Будучи частиною Лос-Анджелеса, Голлівуд не має власної муніципальної влади, але, натомість, має призначену посадову особу, що виступає як «Почесний мер Голлівуду».</vt:lpstr>
      <vt:lpstr>ДЯКУЮ ЗА УВАГУ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ВИЗНАЧНІ ПАМ’ЯТКИ США ТА КАНАДИ</dc:title>
  <dc:creator>Ira</dc:creator>
  <cp:lastModifiedBy>Ira</cp:lastModifiedBy>
  <cp:revision>33</cp:revision>
  <dcterms:created xsi:type="dcterms:W3CDTF">2013-11-10T12:22:15Z</dcterms:created>
  <dcterms:modified xsi:type="dcterms:W3CDTF">2013-11-10T19:20:09Z</dcterms:modified>
</cp:coreProperties>
</file>