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1" r:id="rId18"/>
    <p:sldId id="269" r:id="rId19"/>
    <p:sldId id="270" r:id="rId20"/>
    <p:sldId id="27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2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k.wikipedia.org/wiki/%D0%A2%D0%BE%D0%BF%D0%BA%D0%B0%D0%BF%D0%B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3%D0%BB%D1%96%D0%B9%D1%81%D1%8C%D0%BA%D0%B0_%D0%BC%D0%BE%D0%B2%D0%B0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://uk.wikipedia.org/wiki/%D0%A2%D1%83%D1%80%D0%B5%D1%86%D1%8C%D0%BA%D0%B0_%D0%BC%D0%BE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uk.wikipedia.org/wiki/%D0%A1%D1%82%D0%B0%D0%BC%D0%B1%D1%83%D0%BB" TargetMode="External"/><Relationship Id="rId4" Type="http://schemas.openxmlformats.org/officeDocument/2006/relationships/hyperlink" Target="http://uk.wikipedia.org/wiki/%D0%A1%D0%B5%D1%80%D0%B5%D0%B4%D0%BD%D1%8C%D0%BE%D0%B2%D1%96%D1%87%D1%87%D1%8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XIX" TargetMode="External"/><Relationship Id="rId2" Type="http://schemas.openxmlformats.org/officeDocument/2006/relationships/hyperlink" Target="http://uk.wikipedia.org/wiki/%D0%9E%D1%81%D0%BC%D0%B0%D0%BD%D1%81%D1%8C%D0%BA%D0%B0_%D1%96%D0%BC%D0%BF%D0%B5%D1%80%D1%96%D1%8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5%D1%80%D0%B5%D0%B4%D0%BD%D1%96_%D0%B2%D1%96%D0%BA%D0%B8" TargetMode="External"/><Relationship Id="rId2" Type="http://schemas.openxmlformats.org/officeDocument/2006/relationships/hyperlink" Target="http://uk.wikipedia.org/wiki/%D0%93%D1%80%D0%B5%D1%86%D1%8C%D0%BA%D0%B0_%D0%BC%D0%BE%D0%B2%D0%B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hyperlink" Target="http://uk.wikipedia.org/wiki/%D0%9A%D0%BE%D0%BD%D1%81%D1%82%D0%B0%D0%BD%D1%82%D0%B8%D0%BD%D0%BE%D0%BF%D0%BE%D0%BB%D1%8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42;&#1086;&#1083;&#1086;&#1076;&#1103;\Downloads\Turecka_p_snya_-_Sp_va_d_vchinka_tureckoyu_(get-tune.net).mp3" TargetMode="External"/><Relationship Id="rId7" Type="http://schemas.openxmlformats.org/officeDocument/2006/relationships/image" Target="../media/image37.jpeg"/><Relationship Id="rId2" Type="http://schemas.openxmlformats.org/officeDocument/2006/relationships/audio" Target="file:///C:\Users\&#1042;&#1086;&#1083;&#1086;&#1076;&#1103;\Downloads\Goran_Bregovich_-_TURECKA_MUZIKA_(get-tune.net).mp3" TargetMode="External"/><Relationship Id="rId1" Type="http://schemas.openxmlformats.org/officeDocument/2006/relationships/audio" Target="file:///C:\Users\&#1042;&#1086;&#1083;&#1086;&#1076;&#1103;\Downloads\Etn_chna_muzika_narod_v_sv_tu_-_Tyurkskaya_Velikolepnyj_vek_(get-tune.net)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0%D0%B0%D0%B1%D1%81%D1%8C%D0%BA%D0%B8%D0%B9_%D1%81%D0%B2%D1%96%D1%82" TargetMode="External"/><Relationship Id="rId2" Type="http://schemas.openxmlformats.org/officeDocument/2006/relationships/hyperlink" Target="http://uk.wikipedia.org/wiki/%D0%A1%D0%B5%D1%80%D0%B5%D0%B4%D0%BD%D1%96%D0%B9_%D0%A1%D1%85%D1%96%D0%B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6;&#1083;&#1086;&#1076;&#1103;\Downloads\&#1058;&#1091;&#1088;&#1077;&#1094;&#1082;&#1080;&#1081;%20&#1090;&#1072;&#1085;&#1077;&#1094;%20The%20Turkish%20dance%20Halaj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1%83%D1%80%D0%B5%D1%87%D1%87%D0%B8%D0%BD%D0%B0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uk.wikipedia.org/wiki/%D0%90%D0%B4%D0%B0%D0%BD%D0%B0_(%D1%96%D0%BB)" TargetMode="External"/><Relationship Id="rId4" Type="http://schemas.openxmlformats.org/officeDocument/2006/relationships/hyperlink" Target="http://uk.wikipedia.org/w/index.php?title=%D0%A7%D1%83%D0%BA%D1%83%D1%80%D0%BE%D0%B2%D0%B0_(%D1%80%D0%B0%D0%B9%D0%BE%D0%BD)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1%80%D0%B0%D0%BD" TargetMode="External"/><Relationship Id="rId3" Type="http://schemas.openxmlformats.org/officeDocument/2006/relationships/hyperlink" Target="http://uk.wikipedia.org/wiki/%D0%A2%D1%83%D1%80%D0%B5%D1%86%D1%8C%D0%BA%D0%B0_%D0%BC%D0%BE%D0%B2%D0%B0" TargetMode="External"/><Relationship Id="rId7" Type="http://schemas.openxmlformats.org/officeDocument/2006/relationships/hyperlink" Target="http://uk.wikipedia.org/w/index.php?title=%D0%90%D0%B3%D1%80%D0%B0_(%D1%96%D0%BB)&amp;action=edit&amp;redlink=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1%83%D1%80%D0%B5%D1%87%D1%87%D0%B8%D0%BD%D0%B0" TargetMode="External"/><Relationship Id="rId5" Type="http://schemas.openxmlformats.org/officeDocument/2006/relationships/hyperlink" Target="http://uk.wikipedia.org/wiki/%D0%92%D1%96%D1%80%D0%BC%D0%B5%D0%BD%D1%81%D1%8C%D0%BA%D0%B0_%D0%BC%D0%BE%D0%B2%D0%B0" TargetMode="External"/><Relationship Id="rId4" Type="http://schemas.openxmlformats.org/officeDocument/2006/relationships/hyperlink" Target="http://uk.wikipedia.org/wiki/%D0%9A%D1%83%D1%80%D0%B4%D1%81%D1%8C%D0%BA%D0%B0_%D0%BC%D0%BE%D0%B2%D0%B0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96%D0%BB%D1%96%D0%BA%D1%96%D0%B9%D1%81%D1%8C%D0%BA%D0%B5_%D1%86%D0%B0%D1%80%D1%81%D1%82%D0%B2%D0%BE" TargetMode="External"/><Relationship Id="rId2" Type="http://schemas.openxmlformats.org/officeDocument/2006/relationships/hyperlink" Target="http://uk.wikipedia.org/wiki/%D0%92%D1%96%D1%80%D0%BC%D0%B5%D0%BD%D1%81%D1%8C%D0%BA%D0%B0_%D0%BC%D0%BE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uk.wikipedia.org/wiki/%D0%9C%D0%B5%D1%80%D1%81%D1%96%D0%BD_(%D1%96%D0%BB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1%96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uk.wikipedia.org/wiki/%D0%92%D1%96%D1%80%D0%BC%D0%B5%D0%BD%D1%96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/index.php?title=%D0%A2%D1%80%D0%B4%D0%B0%D1%82_%D0%90%D1%80%D1%85%D1%96%D1%82%D0%B5%D0%BA%D1%82%D0%BE%D1%80&amp;action=edit&amp;redlink=1" TargetMode="External"/><Relationship Id="rId5" Type="http://schemas.openxmlformats.org/officeDocument/2006/relationships/hyperlink" Target="http://uk.wikipedia.org/wiki/1001" TargetMode="External"/><Relationship Id="rId4" Type="http://schemas.openxmlformats.org/officeDocument/2006/relationships/hyperlink" Target="http://uk.wikipedia.org/wiki/989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Ayasofya-Innenansicht.jpg" TargetMode="External"/><Relationship Id="rId3" Type="http://schemas.openxmlformats.org/officeDocument/2006/relationships/hyperlink" Target="http://uk.wikipedia.org/wiki/%D0%A2%D1%83%D1%80%D0%B5%D1%86%D1%8C%D0%BA%D0%B0_%D0%BC%D0%BE%D0%B2%D0%B0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uk.wikipedia.org/wiki/%D0%93%D1%80%D0%B5%D1%86%D1%8C%D0%BA%D0%B0_%D0%BC%D0%BE%D0%B2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A1%D1%82%D0%B0%D0%BC%D0%B1%D1%83%D0%BB" TargetMode="External"/><Relationship Id="rId5" Type="http://schemas.openxmlformats.org/officeDocument/2006/relationships/hyperlink" Target="http://uk.wikipedia.org/wiki/%D0%92%D1%96%D0%B7%D0%B0%D0%BD%D1%82%D1%96%D1%8F" TargetMode="External"/><Relationship Id="rId4" Type="http://schemas.openxmlformats.org/officeDocument/2006/relationships/hyperlink" Target="http://uk.wikipedia.org/wiki/%D0%9A%D0%BE%D0%BD%D1%81%D1%82%D0%B0%D0%BD%D1%82%D0%B8%D0%BD%D0%BE%D0%BF%D0%BE%D0%BB%D1%8C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Туреччина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4293096"/>
            <a:ext cx="2336304" cy="910952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Мельникова Катерина 11-А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Це́рква Свято́ї Іри́ни (Стамбул)</a:t>
            </a:r>
            <a:r>
              <a:rPr lang="vi-VN" sz="2000" dirty="0" smtClean="0"/>
              <a:t> — найстаріша серед збережених християнських церков колишнього Константинополя, розташована на території палацового комплексу </a:t>
            </a:r>
            <a:r>
              <a:rPr lang="vi-VN" sz="2000" dirty="0" smtClean="0">
                <a:hlinkClick r:id="rId2" tooltip="Топкапи"/>
              </a:rPr>
              <a:t>Топкапи</a:t>
            </a:r>
            <a:r>
              <a:rPr lang="vi-VN" sz="2000" dirty="0" smtClean="0"/>
              <a:t> в сучасній столиці Туреччини.</a:t>
            </a:r>
            <a:endParaRPr lang="ru-RU" sz="2000" dirty="0"/>
          </a:p>
        </p:txBody>
      </p:sp>
      <p:pic>
        <p:nvPicPr>
          <p:cNvPr id="26626" name="Picture 2" descr="Файл:Hagia Iren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536504" cy="3519905"/>
          </a:xfrm>
          <a:prstGeom prst="rect">
            <a:avLst/>
          </a:prstGeom>
          <a:noFill/>
        </p:spPr>
      </p:pic>
      <p:pic>
        <p:nvPicPr>
          <p:cNvPr id="26628" name="Picture 4" descr="Файл:Hagia Eirene Constantinople 2007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420888"/>
            <a:ext cx="4320480" cy="3240360"/>
          </a:xfrm>
          <a:prstGeom prst="rect">
            <a:avLst/>
          </a:prstGeom>
          <a:noFill/>
        </p:spPr>
      </p:pic>
      <p:pic>
        <p:nvPicPr>
          <p:cNvPr id="26630" name="Picture 6" descr="Файл:План Церкви Всіх Світи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149080"/>
            <a:ext cx="2592288" cy="2592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764704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Галатська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башта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2" tooltip="Турецька мова"/>
              </a:rPr>
              <a:t>тур.</a:t>
            </a:r>
            <a:r>
              <a:rPr lang="ru-RU" sz="2000" dirty="0" smtClean="0"/>
              <a:t> </a:t>
            </a:r>
            <a:r>
              <a:rPr lang="fr-FR" sz="2000" i="1" dirty="0" smtClean="0"/>
              <a:t>Galata Kulesi</a:t>
            </a:r>
            <a:r>
              <a:rPr lang="fr-FR" sz="2000" dirty="0" smtClean="0"/>
              <a:t>, </a:t>
            </a:r>
            <a:r>
              <a:rPr lang="ru-RU" sz="2000" dirty="0" smtClean="0">
                <a:hlinkClick r:id="rId3" tooltip="Англійська мова"/>
              </a:rPr>
              <a:t>англ.</a:t>
            </a:r>
            <a:r>
              <a:rPr lang="ru-RU" sz="2000" dirty="0" smtClean="0"/>
              <a:t> </a:t>
            </a:r>
            <a:r>
              <a:rPr lang="fr-FR" sz="2000" i="1" dirty="0" smtClean="0"/>
              <a:t>Galata Tower</a:t>
            </a:r>
            <a:r>
              <a:rPr lang="fr-FR" sz="2000" dirty="0" smtClean="0"/>
              <a:t>) — </a:t>
            </a:r>
            <a:r>
              <a:rPr lang="ru-RU" sz="2000" dirty="0" err="1" smtClean="0">
                <a:hlinkClick r:id="rId4" tooltip="Середньовіччя"/>
              </a:rPr>
              <a:t>середньовічна</a:t>
            </a:r>
            <a:r>
              <a:rPr lang="ru-RU" sz="2000" dirty="0" smtClean="0"/>
              <a:t> вежа в </a:t>
            </a:r>
            <a:r>
              <a:rPr lang="ru-RU" sz="2000" dirty="0" err="1" smtClean="0"/>
              <a:t>історичній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турецького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5" tooltip="Стамбул"/>
              </a:rPr>
              <a:t>Стамбула</a:t>
            </a:r>
            <a:r>
              <a:rPr lang="ru-RU" sz="2000" dirty="0" smtClean="0"/>
              <a:t>, одна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яскравих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історико-архітектурних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27656" name="Picture 8" descr="Файл:Galata tower istanb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60848"/>
            <a:ext cx="3429000" cy="4572000"/>
          </a:xfrm>
          <a:prstGeom prst="rect">
            <a:avLst/>
          </a:prstGeom>
          <a:noFill/>
        </p:spPr>
      </p:pic>
      <p:pic>
        <p:nvPicPr>
          <p:cNvPr id="27658" name="Picture 10" descr="Файл:Galata karako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988840"/>
            <a:ext cx="4931701" cy="3698776"/>
          </a:xfrm>
          <a:prstGeom prst="rect">
            <a:avLst/>
          </a:prstGeom>
          <a:noFill/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539552" y="116632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Башти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6470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Топкапи</a:t>
            </a:r>
            <a:r>
              <a:rPr lang="ru-RU" dirty="0" smtClean="0"/>
              <a:t> (тур. </a:t>
            </a:r>
            <a:r>
              <a:rPr lang="fr-FR" dirty="0" smtClean="0"/>
              <a:t>Topkapı) — </a:t>
            </a:r>
            <a:r>
              <a:rPr lang="ru-RU" dirty="0" err="1" smtClean="0"/>
              <a:t>головний</a:t>
            </a:r>
            <a:r>
              <a:rPr lang="ru-RU" dirty="0" smtClean="0"/>
              <a:t> палац </a:t>
            </a:r>
            <a:r>
              <a:rPr lang="ru-RU" dirty="0" err="1" smtClean="0">
                <a:hlinkClick r:id="rId2" tooltip="Османська імперія"/>
              </a:rPr>
              <a:t>Османської</a:t>
            </a:r>
            <a:r>
              <a:rPr lang="ru-RU" dirty="0" smtClean="0">
                <a:hlinkClick r:id="rId2" tooltip="Османська імперія"/>
              </a:rPr>
              <a:t> </a:t>
            </a:r>
            <a:r>
              <a:rPr lang="ru-RU" dirty="0" err="1" smtClean="0">
                <a:hlinkClick r:id="rId2" tooltip="Османська імперія"/>
              </a:rPr>
              <a:t>імперії</a:t>
            </a:r>
            <a:r>
              <a:rPr lang="ru-RU" dirty="0" smtClean="0"/>
              <a:t> до </a:t>
            </a:r>
            <a:r>
              <a:rPr lang="ru-RU" dirty="0" err="1" smtClean="0"/>
              <a:t>середини</a:t>
            </a:r>
            <a:r>
              <a:rPr lang="ru-RU" dirty="0" smtClean="0"/>
              <a:t> </a:t>
            </a:r>
            <a:r>
              <a:rPr lang="fr-FR" dirty="0" smtClean="0">
                <a:hlinkClick r:id="rId3" tooltip="XIX"/>
              </a:rPr>
              <a:t>XIX</a:t>
            </a:r>
            <a:r>
              <a:rPr lang="fr-FR" dirty="0" smtClean="0"/>
              <a:t> 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Топкапи</a:t>
            </a:r>
            <a:r>
              <a:rPr lang="ru-RU" dirty="0" smtClean="0"/>
              <a:t> 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турецької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дослівно</a:t>
            </a:r>
            <a:r>
              <a:rPr lang="ru-RU" dirty="0" smtClean="0"/>
              <a:t> «</a:t>
            </a:r>
            <a:r>
              <a:rPr lang="ru-RU" dirty="0" err="1" smtClean="0"/>
              <a:t>гарматні</a:t>
            </a:r>
            <a:r>
              <a:rPr lang="ru-RU" dirty="0" smtClean="0"/>
              <a:t> </a:t>
            </a:r>
            <a:r>
              <a:rPr lang="ru-RU" dirty="0" smtClean="0"/>
              <a:t>ворота</a:t>
            </a:r>
            <a:endParaRPr lang="ru-RU" dirty="0"/>
          </a:p>
        </p:txBody>
      </p:sp>
      <p:pic>
        <p:nvPicPr>
          <p:cNvPr id="28674" name="Picture 2" descr="Файл:Istanbul Topkapi Sara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4644008" cy="3483006"/>
          </a:xfrm>
          <a:prstGeom prst="rect">
            <a:avLst/>
          </a:prstGeom>
          <a:noFill/>
        </p:spPr>
      </p:pic>
      <p:pic>
        <p:nvPicPr>
          <p:cNvPr id="28680" name="Picture 8" descr="Файл:Imperial Gate Topkapi Istanbul 2007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00808"/>
            <a:ext cx="3584172" cy="477889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16632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Палаци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айл:Veliahd Dairesi Topkapi Istanbul 2007 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652120" cy="3786922"/>
          </a:xfrm>
          <a:prstGeom prst="rect">
            <a:avLst/>
          </a:prstGeom>
          <a:noFill/>
        </p:spPr>
      </p:pic>
      <p:pic>
        <p:nvPicPr>
          <p:cNvPr id="3" name="Picture 6" descr="Файл:4105 Istanbul - Topkapi - Sala udienza (Arz Odasi) - Foto G. Dall'Orto 27-5-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451648" cy="33387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143000"/>
          </a:xfrm>
        </p:spPr>
        <p:txBody>
          <a:bodyPr/>
          <a:lstStyle/>
          <a:p>
            <a:pPr algn="ctr"/>
            <a:r>
              <a:rPr lang="uk-UA" dirty="0" smtClean="0"/>
              <a:t>монастирі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Студійський</a:t>
            </a:r>
            <a:r>
              <a:rPr lang="ru-RU" b="1" dirty="0" smtClean="0"/>
              <a:t> </a:t>
            </a:r>
            <a:r>
              <a:rPr lang="ru-RU" b="1" dirty="0" err="1" smtClean="0"/>
              <a:t>монастир</a:t>
            </a:r>
            <a:r>
              <a:rPr lang="ru-RU" dirty="0" smtClean="0"/>
              <a:t> (</a:t>
            </a:r>
            <a:r>
              <a:rPr lang="ru-RU" dirty="0" err="1" smtClean="0">
                <a:hlinkClick r:id="rId2" tooltip="Грецька мова"/>
              </a:rPr>
              <a:t>грец</a:t>
            </a:r>
            <a:r>
              <a:rPr lang="ru-RU" dirty="0" smtClean="0">
                <a:hlinkClick r:id="rId2" tooltip="Грецька мова"/>
              </a:rPr>
              <a:t>.</a:t>
            </a:r>
            <a:r>
              <a:rPr lang="ru-RU" dirty="0" smtClean="0"/>
              <a:t> </a:t>
            </a:r>
            <a:r>
              <a:rPr lang="ru-RU" i="1" dirty="0" err="1" smtClean="0"/>
              <a:t>Μονή Στουδίου</a:t>
            </a:r>
            <a:r>
              <a:rPr lang="ru-RU" dirty="0" smtClean="0"/>
              <a:t>) — </a:t>
            </a:r>
            <a:r>
              <a:rPr lang="ru-RU" dirty="0" err="1" smtClean="0"/>
              <a:t>найзначніший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Середні віки"/>
              </a:rPr>
              <a:t>середньовічного</a:t>
            </a:r>
            <a:r>
              <a:rPr lang="ru-RU" dirty="0" smtClean="0"/>
              <a:t> </a:t>
            </a:r>
            <a:r>
              <a:rPr lang="ru-RU" dirty="0" smtClean="0">
                <a:hlinkClick r:id="rId4" tooltip="Константинополь"/>
              </a:rPr>
              <a:t>Константинополя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Файл:One of the exterior facades of the St. John Stoudios (Imrahor) Monast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916832"/>
            <a:ext cx="6264696" cy="4534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s41.radikal.ru/i091/1102/e8/ffac0f5168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696" y="908720"/>
            <a:ext cx="2736304" cy="4817436"/>
          </a:xfrm>
          <a:prstGeom prst="rect">
            <a:avLst/>
          </a:prstGeom>
          <a:noFill/>
        </p:spPr>
      </p:pic>
      <p:pic>
        <p:nvPicPr>
          <p:cNvPr id="35842" name="Picture 2" descr="http://i075.radikal.ru/1102/60/9d00789912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50214"/>
            <a:ext cx="3672408" cy="5852901"/>
          </a:xfrm>
          <a:prstGeom prst="rect">
            <a:avLst/>
          </a:prstGeom>
          <a:noFill/>
        </p:spPr>
      </p:pic>
      <p:pic>
        <p:nvPicPr>
          <p:cNvPr id="35844" name="Picture 4" descr="http://s40.radikal.ru/i087/1102/62/06fc2eab6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556792"/>
            <a:ext cx="2736304" cy="5078072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143000"/>
          </a:xfrm>
        </p:spPr>
        <p:txBody>
          <a:bodyPr/>
          <a:lstStyle/>
          <a:p>
            <a:pPr algn="ctr"/>
            <a:r>
              <a:rPr lang="uk-UA" dirty="0" smtClean="0"/>
              <a:t>Художнє мистецтво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-fotki.yandex.ru/get/4527/37614396.131/0_61eeb_b3e68e3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175586" cy="4739680"/>
          </a:xfrm>
          <a:prstGeom prst="rect">
            <a:avLst/>
          </a:prstGeom>
          <a:noFill/>
        </p:spPr>
      </p:pic>
      <p:pic>
        <p:nvPicPr>
          <p:cNvPr id="36868" name="Picture 4" descr="http://img1.1tv.ru/imgsize640x360/PR20120806142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2656"/>
            <a:ext cx="4687844" cy="2636913"/>
          </a:xfrm>
          <a:prstGeom prst="rect">
            <a:avLst/>
          </a:prstGeom>
          <a:noFill/>
        </p:spPr>
      </p:pic>
      <p:pic>
        <p:nvPicPr>
          <p:cNvPr id="36870" name="Picture 6" descr="http://artnow.ru/img/428000/428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645024"/>
            <a:ext cx="4700040" cy="27698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143000"/>
          </a:xfrm>
        </p:spPr>
        <p:txBody>
          <a:bodyPr/>
          <a:lstStyle/>
          <a:p>
            <a:pPr algn="ctr"/>
            <a:r>
              <a:rPr lang="uk-UA" dirty="0" smtClean="0"/>
              <a:t>Музика</a:t>
            </a:r>
            <a:endParaRPr lang="ru-RU" dirty="0"/>
          </a:p>
        </p:txBody>
      </p:sp>
      <p:pic>
        <p:nvPicPr>
          <p:cNvPr id="6" name="Etn_chna_muzika_narod_v_sv_tu_-_Tyurkskaya_Velikolepnyj_vek_(get-tune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03648" y="1772816"/>
            <a:ext cx="203200" cy="203200"/>
          </a:xfrm>
          <a:prstGeom prst="rect">
            <a:avLst/>
          </a:prstGeom>
        </p:spPr>
      </p:pic>
      <p:pic>
        <p:nvPicPr>
          <p:cNvPr id="7" name="Goran_Bregovich_-_TURECKA_MUZIKA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403648" y="2276872"/>
            <a:ext cx="203200" cy="203200"/>
          </a:xfrm>
          <a:prstGeom prst="rect">
            <a:avLst/>
          </a:prstGeom>
        </p:spPr>
      </p:pic>
      <p:pic>
        <p:nvPicPr>
          <p:cNvPr id="8" name="Turecka_p_snya_-_Sp_va_d_vchinka_tureckoyu_(get-tune.net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5" cstate="print"/>
          <a:stretch>
            <a:fillRect/>
          </a:stretch>
        </p:blipFill>
        <p:spPr>
          <a:xfrm>
            <a:off x="1403648" y="2780928"/>
            <a:ext cx="203200" cy="203200"/>
          </a:xfrm>
          <a:prstGeom prst="rect">
            <a:avLst/>
          </a:prstGeom>
        </p:spPr>
      </p:pic>
      <p:pic>
        <p:nvPicPr>
          <p:cNvPr id="32772" name="Picture 4" descr="http://www.epochtimes.com.ua/upload/iblock/037/03730f0fb03954c351bfbd0df5eb93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196752"/>
            <a:ext cx="5976664" cy="51228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20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32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Танець</a:t>
            </a:r>
            <a:r>
              <a:rPr lang="ru-RU" b="1" dirty="0" smtClean="0"/>
              <a:t> живота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b="1" dirty="0" err="1" smtClean="0"/>
              <a:t>танок</a:t>
            </a:r>
            <a:r>
              <a:rPr lang="ru-RU" b="1" dirty="0" smtClean="0"/>
              <a:t> </a:t>
            </a:r>
            <a:r>
              <a:rPr lang="ru-RU" b="1" dirty="0" err="1" smtClean="0"/>
              <a:t>живота</a:t>
            </a:r>
            <a:r>
              <a:rPr lang="ru-RU" dirty="0" smtClean="0"/>
              <a:t> (</a:t>
            </a:r>
            <a:r>
              <a:rPr lang="fr-FR" i="1" dirty="0" smtClean="0"/>
              <a:t>Belly Dance</a:t>
            </a:r>
            <a:r>
              <a:rPr lang="fr-FR" dirty="0" smtClean="0"/>
              <a:t>) – </a:t>
            </a:r>
            <a:r>
              <a:rPr lang="ru-RU" dirty="0" err="1" smtClean="0"/>
              <a:t>сучасна</a:t>
            </a:r>
            <a:r>
              <a:rPr lang="ru-RU" dirty="0" smtClean="0"/>
              <a:t> форма </a:t>
            </a:r>
            <a:r>
              <a:rPr lang="ru-RU" dirty="0" err="1" smtClean="0"/>
              <a:t>давнього</a:t>
            </a:r>
            <a:r>
              <a:rPr lang="ru-RU" dirty="0" smtClean="0"/>
              <a:t> </a:t>
            </a:r>
            <a:r>
              <a:rPr lang="ru-RU" dirty="0" err="1" smtClean="0"/>
              <a:t>танцю</a:t>
            </a:r>
            <a:r>
              <a:rPr lang="ru-RU" dirty="0" smtClean="0"/>
              <a:t>, </a:t>
            </a:r>
            <a:r>
              <a:rPr lang="ru-RU" dirty="0" err="1" smtClean="0"/>
              <a:t>поширеного</a:t>
            </a:r>
            <a:r>
              <a:rPr lang="ru-RU" dirty="0" smtClean="0"/>
              <a:t> на </a:t>
            </a:r>
            <a:r>
              <a:rPr lang="ru-RU" dirty="0" err="1" smtClean="0">
                <a:hlinkClick r:id="rId2" tooltip="Середній Схід"/>
              </a:rPr>
              <a:t>Середньому</a:t>
            </a:r>
            <a:r>
              <a:rPr lang="ru-RU" dirty="0" smtClean="0">
                <a:hlinkClick r:id="rId2" tooltip="Середній Схід"/>
              </a:rPr>
              <a:t> </a:t>
            </a:r>
            <a:r>
              <a:rPr lang="ru-RU" dirty="0" err="1" smtClean="0">
                <a:hlinkClick r:id="rId2" tooltip="Середній Схід"/>
              </a:rPr>
              <a:t>Сході</a:t>
            </a:r>
            <a:r>
              <a:rPr lang="ru-RU" dirty="0" smtClean="0"/>
              <a:t> та в </a:t>
            </a:r>
            <a:r>
              <a:rPr lang="ru-RU" dirty="0" err="1" smtClean="0">
                <a:hlinkClick r:id="rId3" tooltip="Арабський світ"/>
              </a:rPr>
              <a:t>арабських</a:t>
            </a:r>
            <a:r>
              <a:rPr lang="ru-RU" dirty="0" smtClean="0"/>
              <a:t> </a:t>
            </a:r>
            <a:r>
              <a:rPr lang="ru-RU" dirty="0" err="1" smtClean="0"/>
              <a:t>країнах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як </a:t>
            </a:r>
            <a:r>
              <a:rPr lang="fr-FR" b="1" dirty="0" smtClean="0"/>
              <a:t>Oryantal dansı</a:t>
            </a:r>
            <a:r>
              <a:rPr lang="fr-FR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 </a:t>
            </a:r>
            <a:r>
              <a:rPr lang="ru-RU" i="1" dirty="0" smtClean="0"/>
              <a:t>«</a:t>
            </a:r>
            <a:r>
              <a:rPr lang="ru-RU" i="1" dirty="0" err="1" smtClean="0"/>
              <a:t>східний</a:t>
            </a:r>
            <a:r>
              <a:rPr lang="ru-RU" i="1" dirty="0" smtClean="0"/>
              <a:t> </a:t>
            </a:r>
            <a:r>
              <a:rPr lang="ru-RU" i="1" dirty="0" err="1" smtClean="0"/>
              <a:t>танок</a:t>
            </a:r>
            <a:r>
              <a:rPr lang="ru-RU" i="1" dirty="0" smtClean="0"/>
              <a:t>»</a:t>
            </a:r>
            <a:r>
              <a:rPr lang="ru-RU" dirty="0" smtClean="0"/>
              <a:t>, </a:t>
            </a:r>
            <a:r>
              <a:rPr lang="ru-RU" b="1" dirty="0" err="1" smtClean="0"/>
              <a:t>єгипетський</a:t>
            </a:r>
            <a:r>
              <a:rPr lang="ru-RU" b="1" dirty="0" smtClean="0"/>
              <a:t> </a:t>
            </a:r>
            <a:r>
              <a:rPr lang="ru-RU" b="1" dirty="0" err="1" smtClean="0"/>
              <a:t>танок</a:t>
            </a:r>
            <a:r>
              <a:rPr lang="ru-RU" dirty="0" err="1" smtClean="0"/>
              <a:t>,</a:t>
            </a:r>
            <a:r>
              <a:rPr lang="ru-RU" b="1" dirty="0" err="1" smtClean="0"/>
              <a:t>арабський</a:t>
            </a:r>
            <a:r>
              <a:rPr lang="ru-RU" b="1" dirty="0" smtClean="0"/>
              <a:t> </a:t>
            </a:r>
            <a:r>
              <a:rPr lang="ru-RU" b="1" dirty="0" err="1" smtClean="0"/>
              <a:t>танок</a:t>
            </a:r>
            <a:r>
              <a:rPr lang="ru-RU" dirty="0" smtClean="0"/>
              <a:t>.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танцю</a:t>
            </a:r>
            <a:r>
              <a:rPr lang="ru-RU" dirty="0" smtClean="0"/>
              <a:t> - </a:t>
            </a:r>
            <a:r>
              <a:rPr lang="ru-RU" dirty="0" err="1" smtClean="0"/>
              <a:t>пластичність</a:t>
            </a:r>
            <a:r>
              <a:rPr lang="ru-RU" dirty="0" smtClean="0"/>
              <a:t> та </a:t>
            </a:r>
            <a:r>
              <a:rPr lang="ru-RU" dirty="0" err="1" smtClean="0"/>
              <a:t>динамічність</a:t>
            </a:r>
            <a:r>
              <a:rPr lang="ru-RU" dirty="0" smtClean="0"/>
              <a:t>. </a:t>
            </a:r>
            <a:r>
              <a:rPr lang="ru-RU" dirty="0" err="1" smtClean="0"/>
              <a:t>Танець</a:t>
            </a:r>
            <a:r>
              <a:rPr lang="ru-RU" dirty="0" smtClean="0"/>
              <a:t> живота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різновидів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та </a:t>
            </a:r>
            <a:r>
              <a:rPr lang="ru-RU" dirty="0" err="1" smtClean="0"/>
              <a:t>регіона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як </a:t>
            </a:r>
            <a:r>
              <a:rPr lang="ru-RU" dirty="0" err="1" smtClean="0"/>
              <a:t>костюмів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танцювальних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.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, коли </a:t>
            </a:r>
            <a:r>
              <a:rPr lang="ru-RU" dirty="0" err="1" smtClean="0"/>
              <a:t>танець</a:t>
            </a:r>
            <a:r>
              <a:rPr lang="ru-RU" dirty="0" smtClean="0"/>
              <a:t> почав </a:t>
            </a:r>
            <a:r>
              <a:rPr lang="ru-RU" dirty="0" err="1" smtClean="0"/>
              <a:t>набирати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539552" y="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Танці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Файл:Tahyea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17160"/>
            <a:ext cx="4680520" cy="3440183"/>
          </a:xfrm>
          <a:prstGeom prst="rect">
            <a:avLst/>
          </a:prstGeom>
          <a:noFill/>
        </p:spPr>
      </p:pic>
      <p:pic>
        <p:nvPicPr>
          <p:cNvPr id="31748" name="Picture 4" descr="Файл:OLW1BKZYl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564904"/>
            <a:ext cx="2736304" cy="41078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урецкий танец The Turkish dance Halaj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7516" y="620688"/>
            <a:ext cx="7488832" cy="56166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biznes-mozaika.ru/files/%D0%BA%D0%B0%D1%80%D1%82%D0%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856984" cy="461125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274638"/>
            <a:ext cx="8435280" cy="6394722"/>
          </a:xfrm>
          <a:prstGeom prst="rect">
            <a:avLst/>
          </a:prstGeom>
        </p:spPr>
        <p:txBody>
          <a:bodyPr/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Культурна</a:t>
            </a:r>
            <a:r>
              <a:rPr kumimoji="0" lang="uk-UA" sz="36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карта Туреччини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153400" cy="1143000"/>
          </a:xfrm>
        </p:spPr>
        <p:txBody>
          <a:bodyPr/>
          <a:lstStyle/>
          <a:p>
            <a:pPr algn="ctr"/>
            <a:r>
              <a:rPr lang="uk-UA" dirty="0" err="1" smtClean="0"/>
              <a:t>КІНо</a:t>
            </a:r>
            <a:endParaRPr lang="ru-RU" dirty="0"/>
          </a:p>
        </p:txBody>
      </p:sp>
      <p:pic>
        <p:nvPicPr>
          <p:cNvPr id="34818" name="Picture 2" descr="http://mediananny.com/content/images/original/69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81375"/>
            <a:ext cx="5760640" cy="42052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Турецький кінематограф набуває популярності щороку.</a:t>
            </a:r>
          </a:p>
          <a:p>
            <a:r>
              <a:rPr lang="uk-UA" sz="2000" dirty="0" smtClean="0"/>
              <a:t>Здебільшого завдяки серіалам. Наприклад, серіал Величне століття став відомим у всьому світі,хоча самі турки досить негативно відкликаються про нього, обґрунтовуючи це тим що серіал не правдиво висвітлює історичні події.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128792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066130"/>
          </a:xfrm>
        </p:spPr>
        <p:txBody>
          <a:bodyPr/>
          <a:lstStyle/>
          <a:p>
            <a:pPr marL="742950" indent="-742950" algn="ctr"/>
            <a:r>
              <a:rPr lang="uk-UA" dirty="0" smtClean="0"/>
              <a:t>Архітектура </a:t>
            </a:r>
            <a:r>
              <a:rPr lang="uk-UA" dirty="0" smtClean="0"/>
              <a:t>Туреччини: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6678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800" dirty="0" smtClean="0"/>
              <a:t>Фортеці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dirty="0" smtClean="0"/>
              <a:t>Собори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dirty="0" smtClean="0"/>
              <a:t>Башти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dirty="0" smtClean="0"/>
              <a:t>Палаци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dirty="0" smtClean="0"/>
              <a:t>Монастирі</a:t>
            </a:r>
            <a:endParaRPr lang="ru-RU" sz="2800" dirty="0"/>
          </a:p>
        </p:txBody>
      </p:sp>
      <p:pic>
        <p:nvPicPr>
          <p:cNvPr id="2050" name="Picture 2" descr="http://misto-market.com.ua/turizm/images/16/133/1193839354_Tyr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5904656" cy="4502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Файл:Anazarbus clikya west gate and anvarza 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536504" cy="34023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1"/>
          </a:xfrm>
        </p:spPr>
        <p:txBody>
          <a:bodyPr>
            <a:normAutofit/>
          </a:bodyPr>
          <a:lstStyle/>
          <a:p>
            <a:r>
              <a:rPr lang="vi-VN" b="1" dirty="0" smtClean="0"/>
              <a:t>Аназа́рб</a:t>
            </a:r>
            <a:r>
              <a:rPr lang="fr-FR" dirty="0" smtClean="0"/>
              <a:t>— </a:t>
            </a:r>
            <a:r>
              <a:rPr lang="vi-VN" dirty="0" smtClean="0"/>
              <a:t>місто-фортеця в Кілікії. Нині розміщується на території</a:t>
            </a:r>
            <a:r>
              <a:rPr lang="vi-VN" dirty="0" smtClean="0">
                <a:hlinkClick r:id="rId3" tooltip="Туреччина"/>
              </a:rPr>
              <a:t>Туреччини</a:t>
            </a:r>
            <a:r>
              <a:rPr lang="vi-VN" dirty="0" smtClean="0"/>
              <a:t> в районі </a:t>
            </a:r>
            <a:r>
              <a:rPr lang="vi-VN" dirty="0" smtClean="0">
                <a:hlinkClick r:id="rId4" tooltip="Чукурова (район) (ще не написана)"/>
              </a:rPr>
              <a:t>Чукурова</a:t>
            </a:r>
            <a:r>
              <a:rPr lang="vi-VN" dirty="0" smtClean="0"/>
              <a:t> </a:t>
            </a:r>
            <a:r>
              <a:rPr lang="vi-VN" dirty="0" smtClean="0">
                <a:hlinkClick r:id="rId5" tooltip="Адана (іл)"/>
              </a:rPr>
              <a:t>провінції Адана</a:t>
            </a:r>
            <a:r>
              <a:rPr lang="vi-VN" dirty="0" smtClean="0"/>
              <a:t> .</a:t>
            </a:r>
            <a:endParaRPr lang="uk-UA" dirty="0" smtClean="0"/>
          </a:p>
        </p:txBody>
      </p:sp>
      <p:pic>
        <p:nvPicPr>
          <p:cNvPr id="1026" name="Picture 2" descr="Файл:Anazarbus klikya city south ga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44824"/>
            <a:ext cx="4534094" cy="3049179"/>
          </a:xfrm>
          <a:prstGeom prst="rect">
            <a:avLst/>
          </a:prstGeom>
          <a:noFill/>
        </p:spPr>
      </p:pic>
      <p:pic>
        <p:nvPicPr>
          <p:cNvPr id="1028" name="Picture 4" descr="Файл:Anazarbus fortre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933056"/>
            <a:ext cx="4176464" cy="277734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153400" cy="1143000"/>
          </a:xfrm>
        </p:spPr>
        <p:txBody>
          <a:bodyPr/>
          <a:lstStyle/>
          <a:p>
            <a:pPr algn="ctr"/>
            <a:r>
              <a:rPr lang="uk-UA" dirty="0" smtClean="0"/>
              <a:t>фортеці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Файл:Dogubayazit-gun-dogu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5429250" cy="40386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1368151"/>
          </a:xfrm>
        </p:spPr>
        <p:txBody>
          <a:bodyPr>
            <a:normAutofit lnSpcReduction="10000"/>
          </a:bodyPr>
          <a:lstStyle/>
          <a:p>
            <a:r>
              <a:rPr lang="ru-RU" sz="2200" b="1" dirty="0" err="1" smtClean="0"/>
              <a:t>Догубаязит</a:t>
            </a:r>
            <a:r>
              <a:rPr lang="ru-RU" sz="2200" dirty="0" smtClean="0"/>
              <a:t> (до 1934 р. </a:t>
            </a:r>
            <a:r>
              <a:rPr lang="ru-RU" sz="2200" b="1" dirty="0" err="1" smtClean="0"/>
              <a:t>Баязит</a:t>
            </a:r>
            <a:r>
              <a:rPr lang="ru-RU" sz="2200" dirty="0" smtClean="0"/>
              <a:t>; </a:t>
            </a:r>
            <a:r>
              <a:rPr lang="ru-RU" sz="2200" u="sng" dirty="0" smtClean="0">
                <a:hlinkClick r:id="rId3" tooltip="Турецька мова"/>
              </a:rPr>
              <a:t>тур.</a:t>
            </a:r>
            <a:r>
              <a:rPr lang="ru-RU" sz="2200" dirty="0" smtClean="0"/>
              <a:t> </a:t>
            </a:r>
            <a:r>
              <a:rPr lang="ru-RU" sz="2200" i="1" dirty="0" err="1" smtClean="0"/>
              <a:t>Doğubayazıt</a:t>
            </a:r>
            <a:r>
              <a:rPr lang="ru-RU" sz="2200" dirty="0" err="1" smtClean="0"/>
              <a:t> </a:t>
            </a:r>
            <a:r>
              <a:rPr lang="ru-RU" sz="2200" dirty="0" smtClean="0"/>
              <a:t>— </a:t>
            </a:r>
            <a:r>
              <a:rPr lang="ru-RU" sz="2200" i="1" dirty="0" err="1" smtClean="0"/>
              <a:t>Доубаязит</a:t>
            </a:r>
            <a:r>
              <a:rPr lang="ru-RU" sz="2200" dirty="0" smtClean="0"/>
              <a:t>, </a:t>
            </a:r>
            <a:r>
              <a:rPr lang="ru-RU" sz="2200" u="sng" dirty="0" smtClean="0">
                <a:hlinkClick r:id="rId4" tooltip="Курдська мова"/>
              </a:rPr>
              <a:t>курд.</a:t>
            </a:r>
            <a:r>
              <a:rPr lang="ru-RU" sz="2200" dirty="0" smtClean="0"/>
              <a:t> </a:t>
            </a:r>
            <a:r>
              <a:rPr lang="ru-RU" sz="2200" i="1" dirty="0" err="1" smtClean="0"/>
              <a:t>Bazîd</a:t>
            </a:r>
            <a:r>
              <a:rPr lang="ru-RU" sz="2200" dirty="0" smtClean="0"/>
              <a:t> — </a:t>
            </a:r>
            <a:r>
              <a:rPr lang="ru-RU" sz="2200" i="1" dirty="0" err="1" smtClean="0"/>
              <a:t>Базид</a:t>
            </a:r>
            <a:r>
              <a:rPr lang="ru-RU" sz="2200" dirty="0" smtClean="0"/>
              <a:t>, </a:t>
            </a:r>
            <a:r>
              <a:rPr lang="ru-RU" sz="2200" u="sng" dirty="0" err="1" smtClean="0">
                <a:hlinkClick r:id="rId5" tooltip="Вірменська мова"/>
              </a:rPr>
              <a:t>вірм</a:t>
            </a:r>
            <a:r>
              <a:rPr lang="ru-RU" sz="2200" u="sng" dirty="0" smtClean="0">
                <a:hlinkClick r:id="rId5" tooltip="Вірменська мова"/>
              </a:rPr>
              <a:t>.</a:t>
            </a:r>
            <a:r>
              <a:rPr lang="ru-RU" sz="2200" dirty="0" smtClean="0"/>
              <a:t> </a:t>
            </a:r>
            <a:r>
              <a:rPr lang="hy-AM" sz="2200" dirty="0" smtClean="0"/>
              <a:t>Արշակավան -</a:t>
            </a:r>
            <a:r>
              <a:rPr lang="hy-AM" sz="2200" i="1" dirty="0" smtClean="0"/>
              <a:t>Аршакаван</a:t>
            </a:r>
            <a:r>
              <a:rPr lang="ru-RU" sz="2200" dirty="0" smtClean="0"/>
              <a:t>) — </a:t>
            </a:r>
            <a:r>
              <a:rPr lang="ru-RU" sz="2200" dirty="0" err="1" smtClean="0"/>
              <a:t>місто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сході</a:t>
            </a:r>
            <a:r>
              <a:rPr lang="ru-RU" sz="2200" dirty="0" smtClean="0"/>
              <a:t> </a:t>
            </a:r>
            <a:r>
              <a:rPr lang="ru-RU" sz="2200" u="sng" dirty="0" err="1" smtClean="0">
                <a:hlinkClick r:id="rId6" tooltip="Туреччина"/>
              </a:rPr>
              <a:t>Туреччини</a:t>
            </a:r>
            <a:r>
              <a:rPr lang="ru-RU" sz="2200" dirty="0" smtClean="0"/>
              <a:t>, в </a:t>
            </a:r>
            <a:r>
              <a:rPr lang="ru-RU" sz="2200" dirty="0" err="1" smtClean="0"/>
              <a:t>ілі</a:t>
            </a:r>
            <a:r>
              <a:rPr lang="ru-RU" sz="2200" dirty="0" smtClean="0"/>
              <a:t> </a:t>
            </a:r>
            <a:r>
              <a:rPr lang="ru-RU" sz="2200" u="sng" dirty="0" err="1" smtClean="0">
                <a:hlinkClick r:id="rId7" tooltip="Агра (іл) (ще не написана)"/>
              </a:rPr>
              <a:t>Агри</a:t>
            </a:r>
            <a:r>
              <a:rPr lang="ru-RU" sz="2200" dirty="0" smtClean="0"/>
              <a:t>, </a:t>
            </a:r>
            <a:r>
              <a:rPr lang="ru-RU" sz="2200" dirty="0" err="1" smtClean="0"/>
              <a:t>в</a:t>
            </a:r>
            <a:r>
              <a:rPr lang="ru-RU" sz="2200" dirty="0" smtClean="0"/>
              <a:t> 35 км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кордону </a:t>
            </a:r>
            <a:r>
              <a:rPr lang="ru-RU" sz="2200" dirty="0" err="1" smtClean="0"/>
              <a:t>з</a:t>
            </a:r>
            <a:r>
              <a:rPr lang="ru-RU" sz="2200" dirty="0" smtClean="0"/>
              <a:t> </a:t>
            </a:r>
            <a:r>
              <a:rPr lang="ru-RU" sz="2200" u="sng" dirty="0" err="1" smtClean="0">
                <a:hlinkClick r:id="rId8" tooltip="Іран"/>
              </a:rPr>
              <a:t>Іраном</a:t>
            </a:r>
            <a:r>
              <a:rPr lang="ru-RU" sz="2200" dirty="0" smtClean="0"/>
              <a:t>.</a:t>
            </a:r>
          </a:p>
          <a:p>
            <a:endParaRPr lang="ru-RU" dirty="0"/>
          </a:p>
        </p:txBody>
      </p:sp>
      <p:pic>
        <p:nvPicPr>
          <p:cNvPr id="20482" name="Picture 2" descr="Файл:DefenceOfBayaz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700808"/>
            <a:ext cx="5153653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1396751"/>
          </a:xfrm>
        </p:spPr>
        <p:txBody>
          <a:bodyPr/>
          <a:lstStyle/>
          <a:p>
            <a:r>
              <a:rPr lang="ru-RU" b="1" dirty="0" err="1" smtClean="0"/>
              <a:t>Корікос</a:t>
            </a:r>
            <a:r>
              <a:rPr lang="ru-RU" dirty="0" smtClean="0"/>
              <a:t> (</a:t>
            </a:r>
            <a:r>
              <a:rPr lang="ru-RU" dirty="0" err="1" smtClean="0">
                <a:hlinkClick r:id="rId2" tooltip="Вірменська мова"/>
              </a:rPr>
              <a:t>вірм</a:t>
            </a:r>
            <a:r>
              <a:rPr lang="ru-RU" dirty="0" smtClean="0">
                <a:hlinkClick r:id="rId2" tooltip="Вірменська мова"/>
              </a:rPr>
              <a:t>.</a:t>
            </a:r>
            <a:r>
              <a:rPr lang="ru-RU" dirty="0" smtClean="0"/>
              <a:t> </a:t>
            </a:r>
            <a:r>
              <a:rPr lang="hy-AM" dirty="0" smtClean="0"/>
              <a:t>Կոռիկոս) — </a:t>
            </a:r>
            <a:r>
              <a:rPr lang="ru-RU" dirty="0" err="1" smtClean="0"/>
              <a:t>місто-фортеця</a:t>
            </a:r>
            <a:r>
              <a:rPr lang="ru-RU" dirty="0" smtClean="0"/>
              <a:t>,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торгових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у </a:t>
            </a:r>
            <a:r>
              <a:rPr lang="ru-RU" dirty="0" err="1" smtClean="0">
                <a:hlinkClick r:id="rId3" tooltip="Кілікійське царство"/>
              </a:rPr>
              <a:t>Кілікійському</a:t>
            </a:r>
            <a:r>
              <a:rPr lang="ru-RU" dirty="0" smtClean="0">
                <a:hlinkClick r:id="rId3" tooltip="Кілікійське царство"/>
              </a:rPr>
              <a:t> </a:t>
            </a:r>
            <a:r>
              <a:rPr lang="ru-RU" dirty="0" err="1" smtClean="0">
                <a:hlinkClick r:id="rId3" tooltip="Кілікійське царство"/>
              </a:rPr>
              <a:t>вірменському</a:t>
            </a:r>
            <a:r>
              <a:rPr lang="ru-RU" dirty="0" smtClean="0">
                <a:hlinkClick r:id="rId3" tooltip="Кілікійське царство"/>
              </a:rPr>
              <a:t> </a:t>
            </a:r>
            <a:r>
              <a:rPr lang="ru-RU" dirty="0" err="1" smtClean="0">
                <a:hlinkClick r:id="rId3" tooltip="Кілікійське царство"/>
              </a:rPr>
              <a:t>царстві</a:t>
            </a:r>
            <a:r>
              <a:rPr lang="ru-RU" dirty="0" smtClean="0"/>
              <a:t>.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фортеця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Туреччини</a:t>
            </a:r>
            <a:r>
              <a:rPr lang="ru-RU" dirty="0" smtClean="0"/>
              <a:t>, у </a:t>
            </a:r>
            <a:r>
              <a:rPr lang="ru-RU" dirty="0" err="1" smtClean="0"/>
              <a:t>провінції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Мерсін (іл)"/>
              </a:rPr>
              <a:t>Мерсін</a:t>
            </a:r>
            <a:endParaRPr lang="ru-RU" dirty="0"/>
          </a:p>
        </p:txBody>
      </p:sp>
      <p:pic>
        <p:nvPicPr>
          <p:cNvPr id="21506" name="Picture 2" descr="Файл:Fortressarmenians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56792"/>
            <a:ext cx="8296131" cy="4417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143000"/>
          </a:xfrm>
        </p:spPr>
        <p:txBody>
          <a:bodyPr/>
          <a:lstStyle/>
          <a:p>
            <a:pPr algn="ctr"/>
            <a:r>
              <a:rPr lang="uk-UA" dirty="0" smtClean="0"/>
              <a:t>Собори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b="1" dirty="0" err="1" smtClean="0"/>
              <a:t>Анійський</a:t>
            </a:r>
            <a:r>
              <a:rPr lang="ru-RU" sz="2000" b="1" dirty="0" smtClean="0"/>
              <a:t> собор</a:t>
            </a:r>
            <a:r>
              <a:rPr lang="ru-RU" sz="2000" dirty="0" smtClean="0"/>
              <a:t> — </a:t>
            </a:r>
            <a:r>
              <a:rPr lang="ru-RU" sz="2000" dirty="0" err="1" smtClean="0">
                <a:hlinkClick r:id="rId2" tooltip="Вірменія"/>
              </a:rPr>
              <a:t>вірменський</a:t>
            </a:r>
            <a:r>
              <a:rPr lang="ru-RU" sz="2000" dirty="0" smtClean="0"/>
              <a:t> </a:t>
            </a:r>
            <a:r>
              <a:rPr lang="ru-RU" sz="2000" dirty="0" err="1" smtClean="0"/>
              <a:t>кафедральний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собор</a:t>
            </a:r>
            <a:r>
              <a:rPr lang="ru-RU" sz="2000" dirty="0" smtClean="0"/>
              <a:t> у </a:t>
            </a:r>
            <a:r>
              <a:rPr lang="ru-RU" sz="2000" dirty="0" err="1" smtClean="0"/>
              <a:t>місті</a:t>
            </a:r>
            <a:r>
              <a:rPr lang="ru-RU" sz="2000" dirty="0" err="1" smtClean="0">
                <a:hlinkClick r:id="rId3" tooltip="Ані"/>
              </a:rPr>
              <a:t>Ані</a:t>
            </a:r>
            <a:r>
              <a:rPr lang="ru-RU" sz="2000" dirty="0" smtClean="0"/>
              <a:t>. </a:t>
            </a:r>
            <a:r>
              <a:rPr lang="ru-RU" sz="2000" dirty="0" err="1" smtClean="0"/>
              <a:t>Зведений</a:t>
            </a:r>
            <a:r>
              <a:rPr lang="ru-RU" sz="2000" dirty="0" smtClean="0"/>
              <a:t> у </a:t>
            </a:r>
            <a:r>
              <a:rPr lang="ru-RU" sz="2000" dirty="0" smtClean="0">
                <a:hlinkClick r:id="rId4" tooltip="989"/>
              </a:rPr>
              <a:t>989</a:t>
            </a:r>
            <a:r>
              <a:rPr lang="ru-RU" sz="2000" dirty="0" smtClean="0"/>
              <a:t>–</a:t>
            </a:r>
            <a:r>
              <a:rPr lang="ru-RU" sz="2000" dirty="0" smtClean="0">
                <a:hlinkClick r:id="rId5" tooltip="1001"/>
              </a:rPr>
              <a:t>1001</a:t>
            </a:r>
            <a:r>
              <a:rPr lang="ru-RU" sz="2000" dirty="0" smtClean="0"/>
              <a:t> роках за проектом </a:t>
            </a:r>
            <a:r>
              <a:rPr lang="ru-RU" sz="2000" dirty="0" err="1" smtClean="0"/>
              <a:t>архітектора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6" tooltip="Трдат Архітектор (ще не написана)"/>
              </a:rPr>
              <a:t>Трдата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Донині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збереглись</a:t>
            </a:r>
            <a:r>
              <a:rPr lang="ru-RU" sz="2000" dirty="0" smtClean="0"/>
              <a:t> </a:t>
            </a:r>
            <a:r>
              <a:rPr lang="ru-RU" sz="2000" dirty="0" err="1" smtClean="0"/>
              <a:t>руїни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Файл:The Cathedral of An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132856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Софійський</a:t>
            </a:r>
            <a:r>
              <a:rPr lang="ru-RU" sz="2000" b="1" dirty="0" smtClean="0"/>
              <a:t> собор</a:t>
            </a:r>
            <a:r>
              <a:rPr lang="ru-RU" sz="2000" dirty="0" smtClean="0"/>
              <a:t>,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Ая-Софія</a:t>
            </a:r>
            <a:r>
              <a:rPr lang="ru-RU" sz="2000" dirty="0" smtClean="0"/>
              <a:t> (</a:t>
            </a:r>
            <a:r>
              <a:rPr lang="ru-RU" sz="2000" dirty="0" err="1" smtClean="0">
                <a:hlinkClick r:id="rId2" tooltip="Грецька мова"/>
              </a:rPr>
              <a:t>грец</a:t>
            </a:r>
            <a:r>
              <a:rPr lang="ru-RU" sz="2000" dirty="0" smtClean="0">
                <a:hlinkClick r:id="rId2" tooltip="Грецька мова"/>
              </a:rPr>
              <a:t>.</a:t>
            </a:r>
            <a:r>
              <a:rPr lang="ru-RU" sz="2000" dirty="0" smtClean="0"/>
              <a:t> </a:t>
            </a:r>
            <a:r>
              <a:rPr lang="el-GR" sz="2000" i="1" dirty="0" smtClean="0"/>
              <a:t>Αγία Σοφία</a:t>
            </a:r>
            <a:r>
              <a:rPr lang="el-GR" sz="2000" dirty="0" smtClean="0"/>
              <a:t>, </a:t>
            </a:r>
            <a:r>
              <a:rPr lang="ru-RU" sz="2000" dirty="0" err="1" smtClean="0"/>
              <a:t>повна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2" tooltip="Грецька мова"/>
              </a:rPr>
              <a:t>грец</a:t>
            </a:r>
            <a:r>
              <a:rPr lang="ru-RU" sz="2000" dirty="0" smtClean="0">
                <a:hlinkClick r:id="rId2" tooltip="Грецька мова"/>
              </a:rPr>
              <a:t>.</a:t>
            </a:r>
            <a:r>
              <a:rPr lang="ru-RU" sz="2000" dirty="0" smtClean="0"/>
              <a:t> </a:t>
            </a:r>
            <a:r>
              <a:rPr lang="el-GR" sz="2000" i="1" dirty="0" smtClean="0"/>
              <a:t>Ιερός Ναός της του Θεού Σοφίας</a:t>
            </a:r>
            <a:r>
              <a:rPr lang="el-GR" sz="2000" dirty="0" smtClean="0"/>
              <a:t>;</a:t>
            </a:r>
            <a:r>
              <a:rPr lang="ru-RU" sz="2000" dirty="0" smtClean="0">
                <a:hlinkClick r:id="rId3" tooltip="Турецька мова"/>
              </a:rPr>
              <a:t>тур.</a:t>
            </a:r>
            <a:r>
              <a:rPr lang="ru-RU" sz="2000" dirty="0" smtClean="0"/>
              <a:t> </a:t>
            </a:r>
            <a:r>
              <a:rPr lang="fr-FR" sz="2000" i="1" dirty="0" smtClean="0"/>
              <a:t>Ayasofya</a:t>
            </a:r>
            <a:r>
              <a:rPr lang="fr-FR" sz="2000" dirty="0" smtClean="0"/>
              <a:t>) </a:t>
            </a:r>
            <a:r>
              <a:rPr lang="ru-RU" sz="2000" dirty="0" smtClean="0"/>
              <a:t>в </a:t>
            </a:r>
            <a:r>
              <a:rPr lang="ru-RU" sz="2000" dirty="0" err="1" smtClean="0">
                <a:hlinkClick r:id="rId4" tooltip="Константинополь"/>
              </a:rPr>
              <a:t>Константинополі</a:t>
            </a:r>
            <a:r>
              <a:rPr lang="ru-RU" sz="2000" dirty="0" smtClean="0"/>
              <a:t> — одна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найвеличніших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пам'яток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5" tooltip="Візантія"/>
              </a:rPr>
              <a:t>візантійської</a:t>
            </a:r>
            <a:r>
              <a:rPr lang="ru-RU" sz="2000" dirty="0" smtClean="0"/>
              <a:t> </a:t>
            </a:r>
            <a:r>
              <a:rPr lang="ru-RU" sz="2000" dirty="0" err="1" smtClean="0"/>
              <a:t>архітектури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збереглись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донині</a:t>
            </a:r>
            <a:r>
              <a:rPr lang="ru-RU" sz="2000" dirty="0" smtClean="0"/>
              <a:t>; символ «</a:t>
            </a:r>
            <a:r>
              <a:rPr lang="ru-RU" sz="2000" dirty="0" err="1" smtClean="0"/>
              <a:t>золотої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доби</a:t>
            </a:r>
            <a:r>
              <a:rPr lang="ru-RU" sz="2000" dirty="0" smtClean="0"/>
              <a:t>» </a:t>
            </a:r>
            <a:r>
              <a:rPr lang="ru-RU" sz="2000" dirty="0" err="1" smtClean="0">
                <a:hlinkClick r:id="rId5" tooltip="Візантія"/>
              </a:rPr>
              <a:t>Візантійської</a:t>
            </a:r>
            <a:r>
              <a:rPr lang="ru-RU" sz="2000" dirty="0" smtClean="0">
                <a:hlinkClick r:id="rId5" tooltip="Візантія"/>
              </a:rPr>
              <a:t> </a:t>
            </a:r>
            <a:r>
              <a:rPr lang="ru-RU" sz="2000" dirty="0" err="1" smtClean="0">
                <a:hlinkClick r:id="rId5" tooltip="Візантія"/>
              </a:rPr>
              <a:t>імперії</a:t>
            </a:r>
            <a:r>
              <a:rPr lang="ru-RU" sz="2000" dirty="0" smtClean="0"/>
              <a:t> та один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символів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сучасного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6" tooltip="Стамбул"/>
              </a:rPr>
              <a:t>Стамбулу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4578" name="Picture 2" descr="Файл:Aya Sof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132856"/>
            <a:ext cx="5832648" cy="4396468"/>
          </a:xfrm>
          <a:prstGeom prst="rect">
            <a:avLst/>
          </a:prstGeom>
          <a:noFill/>
        </p:spPr>
      </p:pic>
      <p:pic>
        <p:nvPicPr>
          <p:cNvPr id="5" name="Рисунок 4" descr="http://upload.wikimedia.org/wikipedia/commons/thumb/2/27/Ayasofya-Innenansicht.jpg/200px-Ayasofya-Innenansicht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276872"/>
            <a:ext cx="2681327" cy="42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айл:Apse mosaic Hagia Sophia Virgin and 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3672408" cy="5212732"/>
          </a:xfrm>
          <a:prstGeom prst="rect">
            <a:avLst/>
          </a:prstGeom>
          <a:noFill/>
        </p:spPr>
      </p:pic>
      <p:pic>
        <p:nvPicPr>
          <p:cNvPr id="25606" name="Picture 6" descr="http://upload.wikimedia.org/wikipedia/commons/thumb/1/16/Alexanderemp.jpg/200px-Alexandere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808312" cy="4549467"/>
          </a:xfrm>
          <a:prstGeom prst="rect">
            <a:avLst/>
          </a:prstGeom>
          <a:noFill/>
        </p:spPr>
      </p:pic>
      <p:pic>
        <p:nvPicPr>
          <p:cNvPr id="25608" name="Picture 8" descr="Файл:Hagia Sophia Imperial Gate mosa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7626" y="3356992"/>
            <a:ext cx="4146461" cy="33394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4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157</TotalTime>
  <Words>97</Words>
  <Application>Microsoft Office PowerPoint</Application>
  <PresentationFormat>Экран (4:3)</PresentationFormat>
  <Paragraphs>32</Paragraphs>
  <Slides>21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Тема4</vt:lpstr>
      <vt:lpstr>Туреччина</vt:lpstr>
      <vt:lpstr>Слайд 2</vt:lpstr>
      <vt:lpstr>Архітектура Туреччини: </vt:lpstr>
      <vt:lpstr>фортеці</vt:lpstr>
      <vt:lpstr>Слайд 5</vt:lpstr>
      <vt:lpstr>Слайд 6</vt:lpstr>
      <vt:lpstr>Собори</vt:lpstr>
      <vt:lpstr>Слайд 8</vt:lpstr>
      <vt:lpstr>Слайд 9</vt:lpstr>
      <vt:lpstr>Слайд 10</vt:lpstr>
      <vt:lpstr>Слайд 11</vt:lpstr>
      <vt:lpstr>Слайд 12</vt:lpstr>
      <vt:lpstr>Слайд 13</vt:lpstr>
      <vt:lpstr>монастирі</vt:lpstr>
      <vt:lpstr>Художнє мистецтво</vt:lpstr>
      <vt:lpstr>Слайд 16</vt:lpstr>
      <vt:lpstr>Музика</vt:lpstr>
      <vt:lpstr>Слайд 18</vt:lpstr>
      <vt:lpstr>Слайд 19</vt:lpstr>
      <vt:lpstr>КІНо</vt:lpstr>
      <vt:lpstr>Дякую за увагу!)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Туреччина</dc:title>
  <dc:creator>Володя</dc:creator>
  <cp:lastModifiedBy>Володя</cp:lastModifiedBy>
  <cp:revision>17</cp:revision>
  <dcterms:created xsi:type="dcterms:W3CDTF">2014-04-08T08:28:31Z</dcterms:created>
  <dcterms:modified xsi:type="dcterms:W3CDTF">2014-04-08T19:49:19Z</dcterms:modified>
</cp:coreProperties>
</file>