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644E3A-DAAC-44CC-A97A-D6567DEBB101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83895"/>
            <a:ext cx="851762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91680" y="44624"/>
            <a:ext cx="6087960" cy="1800200"/>
          </a:xfrm>
        </p:spPr>
        <p:txBody>
          <a:bodyPr>
            <a:noAutofit/>
          </a:bodyPr>
          <a:lstStyle/>
          <a:p>
            <a:r>
              <a:rPr lang="ru-RU" sz="13800" dirty="0" smtClean="0"/>
              <a:t>Ямайка</a:t>
            </a:r>
            <a:endParaRPr lang="ru-RU" sz="13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5517232"/>
            <a:ext cx="3563888" cy="1335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Підготува</a:t>
            </a:r>
            <a:r>
              <a:rPr lang="uk-UA" sz="2400" dirty="0" smtClean="0"/>
              <a:t>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err="1" smtClean="0"/>
              <a:t>учень</a:t>
            </a:r>
            <a:r>
              <a:rPr lang="ru-RU" sz="2400" dirty="0" smtClean="0"/>
              <a:t> 10-В </a:t>
            </a:r>
            <a:r>
              <a:rPr lang="ru-RU" sz="2400" dirty="0" err="1" smtClean="0"/>
              <a:t>класу</a:t>
            </a:r>
            <a:endParaRPr lang="ru-RU" sz="2400" dirty="0" smtClean="0"/>
          </a:p>
          <a:p>
            <a:pPr algn="ctr"/>
            <a:r>
              <a:rPr lang="ru-RU" sz="2400" dirty="0" smtClean="0"/>
              <a:t>Липа Вадим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9728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3610744" cy="1143000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Мова</a:t>
            </a:r>
            <a:endParaRPr lang="ru-RU" sz="9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564904"/>
            <a:ext cx="288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Основною </a:t>
            </a:r>
            <a:r>
              <a:rPr lang="ru-RU" sz="2400" dirty="0" err="1" smtClean="0">
                <a:solidFill>
                  <a:srgbClr val="FFFF00"/>
                </a:solidFill>
              </a:rPr>
              <a:t>розмовною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мовою</a:t>
            </a:r>
            <a:r>
              <a:rPr lang="ru-RU" sz="2400" dirty="0" smtClean="0">
                <a:solidFill>
                  <a:srgbClr val="FFFF00"/>
                </a:solidFill>
              </a:rPr>
              <a:t> є </a:t>
            </a:r>
            <a:r>
              <a:rPr lang="ru-RU" sz="2400" dirty="0" err="1" smtClean="0">
                <a:solidFill>
                  <a:srgbClr val="FFFF00"/>
                </a:solidFill>
              </a:rPr>
              <a:t>ямайський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креольська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мова</a:t>
            </a:r>
            <a:r>
              <a:rPr lang="ru-RU" sz="2400" dirty="0" smtClean="0">
                <a:solidFill>
                  <a:srgbClr val="FFFF00"/>
                </a:solidFill>
              </a:rPr>
              <a:t> ("патуа") на </a:t>
            </a:r>
            <a:r>
              <a:rPr lang="ru-RU" sz="2400" dirty="0" err="1" smtClean="0">
                <a:solidFill>
                  <a:srgbClr val="FFFF00"/>
                </a:solidFill>
              </a:rPr>
              <a:t>основі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англійської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 err="1" smtClean="0">
                <a:solidFill>
                  <a:srgbClr val="FFFF00"/>
                </a:solidFill>
              </a:rPr>
              <a:t>офіційною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мовою</a:t>
            </a:r>
            <a:r>
              <a:rPr lang="ru-RU" sz="2400" dirty="0" smtClean="0">
                <a:solidFill>
                  <a:srgbClr val="FFFF00"/>
                </a:solidFill>
              </a:rPr>
              <a:t> є </a:t>
            </a:r>
            <a:r>
              <a:rPr lang="ru-RU" sz="2400" dirty="0" err="1" smtClean="0">
                <a:solidFill>
                  <a:srgbClr val="FFFF00"/>
                </a:solidFill>
              </a:rPr>
              <a:t>стандартний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англійська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840760" cy="1143000"/>
          </a:xfrm>
        </p:spPr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00B0F0"/>
                </a:solidFill>
              </a:rPr>
              <a:t>Зовнішня</a:t>
            </a:r>
            <a:r>
              <a:rPr lang="ru-RU" sz="6600" b="1" dirty="0" smtClean="0">
                <a:solidFill>
                  <a:srgbClr val="00B0F0"/>
                </a:solidFill>
              </a:rPr>
              <a:t> </a:t>
            </a:r>
            <a:r>
              <a:rPr lang="ru-RU" sz="6600" b="1" dirty="0" err="1">
                <a:solidFill>
                  <a:srgbClr val="00B0F0"/>
                </a:solidFill>
              </a:rPr>
              <a:t>політика</a:t>
            </a:r>
            <a:endParaRPr lang="ru-RU" sz="66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357616"/>
          </a:xfrm>
        </p:spPr>
        <p:txBody>
          <a:bodyPr/>
          <a:lstStyle/>
          <a:p>
            <a:r>
              <a:rPr lang="ru-RU" dirty="0"/>
              <a:t>Ямайка входить до складу </a:t>
            </a:r>
            <a:r>
              <a:rPr lang="ru-RU" dirty="0" err="1"/>
              <a:t>Британської</a:t>
            </a:r>
            <a:r>
              <a:rPr lang="ru-RU" dirty="0"/>
              <a:t> </a:t>
            </a:r>
            <a:r>
              <a:rPr lang="ru-RU" dirty="0" err="1"/>
              <a:t>Співдружності</a:t>
            </a:r>
            <a:r>
              <a:rPr lang="ru-RU" dirty="0"/>
              <a:t>, член ООН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спеціалізованих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,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американських</a:t>
            </a:r>
            <a:r>
              <a:rPr lang="ru-RU" dirty="0"/>
              <a:t> держав, </a:t>
            </a:r>
            <a:r>
              <a:rPr lang="ru-RU" dirty="0" err="1"/>
              <a:t>Карибського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,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неприєднання</a:t>
            </a:r>
            <a:r>
              <a:rPr lang="ru-RU" dirty="0"/>
              <a:t>, </a:t>
            </a:r>
            <a:r>
              <a:rPr lang="ru-RU" dirty="0" err="1"/>
              <a:t>країн</a:t>
            </a:r>
            <a:r>
              <a:rPr lang="ru-RU" dirty="0"/>
              <a:t> АКТ та </a:t>
            </a:r>
            <a:r>
              <a:rPr lang="ru-RU" dirty="0" err="1"/>
              <a:t>ін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762" y="4221088"/>
            <a:ext cx="6804756" cy="24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28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128792" cy="1143000"/>
          </a:xfrm>
        </p:spPr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rgbClr val="00B0F0"/>
                </a:solidFill>
              </a:rPr>
              <a:t>Найважливіші</a:t>
            </a:r>
            <a:r>
              <a:rPr lang="ru-RU" sz="6000" b="1" dirty="0" smtClean="0">
                <a:solidFill>
                  <a:srgbClr val="00B0F0"/>
                </a:solidFill>
              </a:rPr>
              <a:t> </a:t>
            </a:r>
            <a:r>
              <a:rPr lang="ru-RU" sz="6000" b="1" dirty="0" err="1">
                <a:solidFill>
                  <a:srgbClr val="00B0F0"/>
                </a:solidFill>
              </a:rPr>
              <a:t>міста</a:t>
            </a:r>
            <a:endParaRPr lang="ru-RU" sz="60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2746648" cy="2717656"/>
          </a:xfrm>
        </p:spPr>
        <p:txBody>
          <a:bodyPr/>
          <a:lstStyle/>
          <a:p>
            <a:r>
              <a:rPr lang="ru-RU" dirty="0" err="1"/>
              <a:t>Кінгстон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Спаніш-Таун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Портмор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Монтего</a:t>
            </a:r>
            <a:r>
              <a:rPr lang="ru-RU" dirty="0" smtClean="0"/>
              <a:t>-Бей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6096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82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1027"/>
            <a:ext cx="8064896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74"/>
            <a:ext cx="3250704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00B0F0"/>
                </a:solidFill>
              </a:rPr>
              <a:t>Кінгстон</a:t>
            </a:r>
            <a:endParaRPr lang="ru-RU" sz="66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4509120"/>
            <a:ext cx="9073008" cy="2304256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Столиця</a:t>
            </a:r>
            <a:r>
              <a:rPr lang="ru-RU" dirty="0"/>
              <a:t> і </a:t>
            </a:r>
            <a:r>
              <a:rPr lang="ru-RU" dirty="0" err="1"/>
              <a:t>головний</a:t>
            </a:r>
            <a:r>
              <a:rPr lang="ru-RU" dirty="0"/>
              <a:t> порт Ямайки.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розташоване</a:t>
            </a:r>
            <a:r>
              <a:rPr lang="ru-RU" dirty="0"/>
              <a:t> на </a:t>
            </a:r>
            <a:r>
              <a:rPr lang="ru-RU" dirty="0" err="1"/>
              <a:t>Карибському</a:t>
            </a:r>
            <a:r>
              <a:rPr lang="ru-RU" dirty="0"/>
              <a:t> </a:t>
            </a:r>
            <a:r>
              <a:rPr lang="ru-RU" dirty="0" err="1" smtClean="0"/>
              <a:t>морі</a:t>
            </a:r>
            <a:r>
              <a:rPr lang="ru-RU" dirty="0" smtClean="0"/>
              <a:t>.  </a:t>
            </a:r>
            <a:r>
              <a:rPr lang="ru-RU" dirty="0" err="1" smtClean="0"/>
              <a:t>Міська</a:t>
            </a:r>
            <a:r>
              <a:rPr lang="ru-RU" dirty="0" smtClean="0"/>
              <a:t> </a:t>
            </a:r>
            <a:r>
              <a:rPr lang="ru-RU" dirty="0" err="1"/>
              <a:t>агломерація</a:t>
            </a:r>
            <a:r>
              <a:rPr lang="ru-RU" dirty="0"/>
              <a:t> 580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 smtClean="0"/>
              <a:t>жителів</a:t>
            </a:r>
            <a:r>
              <a:rPr lang="ru-RU" dirty="0" smtClean="0"/>
              <a:t>.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гавані</a:t>
            </a:r>
            <a:r>
              <a:rPr lang="ru-RU" dirty="0"/>
              <a:t>, </a:t>
            </a:r>
            <a:r>
              <a:rPr lang="ru-RU" dirty="0" err="1"/>
              <a:t>захищена</a:t>
            </a:r>
            <a:r>
              <a:rPr lang="ru-RU" dirty="0"/>
              <a:t> </a:t>
            </a:r>
            <a:r>
              <a:rPr lang="ru-RU" dirty="0" err="1" smtClean="0"/>
              <a:t>довгою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 smtClean="0"/>
              <a:t>вузькою</a:t>
            </a:r>
            <a:r>
              <a:rPr lang="ru-RU" dirty="0" smtClean="0"/>
              <a:t> </a:t>
            </a:r>
            <a:r>
              <a:rPr lang="ru-RU" dirty="0"/>
              <a:t>протокою </a:t>
            </a:r>
            <a:r>
              <a:rPr lang="ru-RU" dirty="0" err="1" smtClean="0"/>
              <a:t>Палісадос</a:t>
            </a:r>
            <a:r>
              <a:rPr lang="ru-RU" dirty="0" smtClean="0"/>
              <a:t>. </a:t>
            </a:r>
            <a:r>
              <a:rPr lang="ru-RU" dirty="0" err="1" smtClean="0"/>
              <a:t>Кінгстон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англомовне</a:t>
            </a:r>
            <a:r>
              <a:rPr lang="ru-RU" dirty="0" smtClean="0"/>
              <a:t>  </a:t>
            </a:r>
            <a:r>
              <a:rPr lang="ru-RU" dirty="0" err="1"/>
              <a:t>місто</a:t>
            </a:r>
            <a:r>
              <a:rPr lang="ru-RU" dirty="0"/>
              <a:t> в </a:t>
            </a:r>
            <a:r>
              <a:rPr lang="ru-RU" dirty="0" err="1"/>
              <a:t>усьому</a:t>
            </a:r>
            <a:r>
              <a:rPr lang="ru-RU" dirty="0"/>
              <a:t> </a:t>
            </a:r>
            <a:r>
              <a:rPr lang="ru-RU" dirty="0" err="1"/>
              <a:t>карибському</a:t>
            </a:r>
            <a:r>
              <a:rPr lang="ru-RU" dirty="0"/>
              <a:t> </a:t>
            </a:r>
            <a:r>
              <a:rPr lang="ru-RU" dirty="0" err="1"/>
              <a:t>регіоні</a:t>
            </a:r>
            <a:r>
              <a:rPr lang="ru-RU" dirty="0"/>
              <a:t>. </a:t>
            </a:r>
            <a:r>
              <a:rPr lang="ru-RU" dirty="0" smtClean="0"/>
              <a:t>Центр </a:t>
            </a:r>
            <a:r>
              <a:rPr lang="ru-RU" dirty="0" err="1"/>
              <a:t>швейної</a:t>
            </a:r>
            <a:r>
              <a:rPr lang="ru-RU" dirty="0"/>
              <a:t> та </a:t>
            </a:r>
            <a:r>
              <a:rPr lang="ru-RU" dirty="0" err="1"/>
              <a:t>харчової</a:t>
            </a:r>
            <a:r>
              <a:rPr lang="ru-RU" dirty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. </a:t>
            </a:r>
            <a:r>
              <a:rPr lang="ru-RU" dirty="0" err="1" smtClean="0"/>
              <a:t>Заснований</a:t>
            </a:r>
            <a:r>
              <a:rPr lang="ru-RU" dirty="0" smtClean="0"/>
              <a:t> </a:t>
            </a:r>
            <a:r>
              <a:rPr lang="ru-RU" dirty="0"/>
              <a:t>1693 </a:t>
            </a:r>
            <a:r>
              <a:rPr lang="ru-RU" dirty="0" err="1"/>
              <a:t>Великобританією</a:t>
            </a:r>
            <a:r>
              <a:rPr lang="ru-RU" dirty="0"/>
              <a:t> </a:t>
            </a:r>
            <a:r>
              <a:rPr lang="ru-RU" dirty="0" smtClean="0"/>
              <a:t>. У </a:t>
            </a:r>
            <a:r>
              <a:rPr lang="ru-RU" dirty="0"/>
              <a:t>1872 в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розташовувалася</a:t>
            </a:r>
            <a:r>
              <a:rPr lang="ru-RU" dirty="0"/>
              <a:t> </a:t>
            </a:r>
            <a:r>
              <a:rPr lang="ru-RU" dirty="0" err="1"/>
              <a:t>адміністрація</a:t>
            </a:r>
            <a:r>
              <a:rPr lang="ru-RU" dirty="0"/>
              <a:t> Ямайки. </a:t>
            </a:r>
            <a:r>
              <a:rPr lang="ru-RU" dirty="0" err="1" smtClean="0"/>
              <a:t>Отримав</a:t>
            </a:r>
            <a:r>
              <a:rPr lang="ru-RU" dirty="0" smtClean="0"/>
              <a:t> </a:t>
            </a:r>
            <a:r>
              <a:rPr lang="ru-RU" dirty="0" err="1"/>
              <a:t>незалежність</a:t>
            </a:r>
            <a:r>
              <a:rPr lang="ru-RU" dirty="0"/>
              <a:t> в 1962 </a:t>
            </a:r>
            <a:r>
              <a:rPr lang="ru-RU" dirty="0" err="1"/>
              <a:t>році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78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Спаніш-Таун</a:t>
            </a:r>
            <a:endParaRPr lang="ru-RU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92488" cy="54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34076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/>
              <a:t>Найбільше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 і </a:t>
            </a:r>
            <a:r>
              <a:rPr lang="ru-RU" sz="2400" dirty="0" err="1" smtClean="0"/>
              <a:t>адміністративний</a:t>
            </a:r>
            <a:r>
              <a:rPr lang="ru-RU" sz="2400" dirty="0" smtClean="0"/>
              <a:t> центр округу </a:t>
            </a:r>
            <a:r>
              <a:rPr lang="ru-RU" sz="2400" dirty="0" err="1" smtClean="0"/>
              <a:t>Сент-Катерін</a:t>
            </a:r>
            <a:r>
              <a:rPr lang="ru-RU" sz="2400" dirty="0" smtClean="0"/>
              <a:t> </a:t>
            </a:r>
          </a:p>
          <a:p>
            <a:r>
              <a:rPr lang="ru-RU" sz="2400" dirty="0" err="1" smtClean="0"/>
              <a:t>Розташований</a:t>
            </a:r>
            <a:r>
              <a:rPr lang="ru-RU" sz="2400" dirty="0" smtClean="0"/>
              <a:t> в </a:t>
            </a:r>
            <a:r>
              <a:rPr lang="ru-RU" sz="2400" dirty="0" err="1" smtClean="0"/>
              <a:t>південно-східній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частині</a:t>
            </a:r>
            <a:r>
              <a:rPr lang="ru-RU" sz="2400" dirty="0" smtClean="0"/>
              <a:t> Ямайки, в </a:t>
            </a:r>
            <a:r>
              <a:rPr lang="ru-RU" sz="2400" dirty="0" err="1" smtClean="0"/>
              <a:t>півтора</a:t>
            </a:r>
            <a:r>
              <a:rPr lang="ru-RU" sz="2400" dirty="0" smtClean="0"/>
              <a:t> десятках </a:t>
            </a:r>
            <a:r>
              <a:rPr lang="ru-RU" sz="2400" dirty="0" err="1" smtClean="0"/>
              <a:t>кілометрів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захід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столиці</a:t>
            </a:r>
            <a:r>
              <a:rPr lang="ru-RU" sz="2400" dirty="0" smtClean="0"/>
              <a:t> - </a:t>
            </a:r>
            <a:r>
              <a:rPr lang="ru-RU" sz="2400" dirty="0" err="1" smtClean="0"/>
              <a:t>міста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Кінгстона</a:t>
            </a:r>
            <a:r>
              <a:rPr lang="ru-RU" sz="2400" dirty="0" smtClean="0"/>
              <a:t>. У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безліч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пам'ятників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національні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архіви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найстаріші</a:t>
            </a:r>
            <a:r>
              <a:rPr lang="ru-RU" sz="2400" dirty="0" smtClean="0"/>
              <a:t> </a:t>
            </a:r>
            <a:r>
              <a:rPr lang="ru-RU" sz="2400" dirty="0" err="1" smtClean="0"/>
              <a:t>англіканські</a:t>
            </a:r>
            <a:r>
              <a:rPr lang="ru-RU" sz="2400" dirty="0" smtClean="0"/>
              <a:t> церкви за межами </a:t>
            </a:r>
            <a:r>
              <a:rPr lang="ru-RU" sz="2400" dirty="0" err="1" smtClean="0"/>
              <a:t>Англії</a:t>
            </a:r>
            <a:r>
              <a:rPr lang="ru-RU" sz="2400" dirty="0" smtClean="0"/>
              <a:t>....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067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9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Портмор</a:t>
            </a:r>
            <a:endParaRPr lang="ru-RU" sz="9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50149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1772816"/>
            <a:ext cx="4427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Місто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південному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узбережжі</a:t>
            </a:r>
            <a:r>
              <a:rPr lang="ru-RU" sz="2400" dirty="0" smtClean="0"/>
              <a:t> острова Ямайка в </a:t>
            </a:r>
            <a:r>
              <a:rPr lang="ru-RU" sz="2400" dirty="0" err="1" smtClean="0"/>
              <a:t>парафії</a:t>
            </a:r>
            <a:r>
              <a:rPr lang="ru-RU" sz="2400" dirty="0" smtClean="0"/>
              <a:t> Санта Катерина, на </a:t>
            </a:r>
            <a:r>
              <a:rPr lang="ru-RU" sz="2400" dirty="0" err="1" smtClean="0"/>
              <a:t>південний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схід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Кінгстона</a:t>
            </a:r>
            <a:r>
              <a:rPr lang="ru-RU" sz="2400" dirty="0" smtClean="0"/>
              <a:t>. </a:t>
            </a:r>
          </a:p>
          <a:p>
            <a:r>
              <a:rPr lang="ru-RU" sz="2400" dirty="0" smtClean="0"/>
              <a:t> 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- 170 тис. </a:t>
            </a:r>
            <a:r>
              <a:rPr lang="ru-RU" sz="2400" dirty="0" err="1" smtClean="0"/>
              <a:t>чоловік</a:t>
            </a:r>
            <a:r>
              <a:rPr lang="ru-RU" sz="2400" dirty="0" smtClean="0"/>
              <a:t> (3-е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в </a:t>
            </a:r>
            <a:r>
              <a:rPr lang="ru-RU" sz="2400" dirty="0" err="1" smtClean="0"/>
              <a:t>країні</a:t>
            </a:r>
            <a:r>
              <a:rPr lang="ru-RU" sz="2400" dirty="0" smtClean="0"/>
              <a:t>). </a:t>
            </a:r>
          </a:p>
          <a:p>
            <a:r>
              <a:rPr lang="ru-RU" sz="2400" dirty="0" err="1" smtClean="0"/>
              <a:t>Місто</a:t>
            </a:r>
            <a:r>
              <a:rPr lang="ru-RU" sz="2400" dirty="0" smtClean="0"/>
              <a:t> почало </a:t>
            </a:r>
            <a:r>
              <a:rPr lang="ru-RU" sz="2400" dirty="0" err="1" smtClean="0"/>
              <a:t>будуватися</a:t>
            </a:r>
            <a:r>
              <a:rPr lang="ru-RU" sz="2400" dirty="0" smtClean="0"/>
              <a:t> в 1960-і </a:t>
            </a:r>
            <a:r>
              <a:rPr lang="ru-RU" sz="2400" dirty="0" err="1" smtClean="0"/>
              <a:t>рр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Портмор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розташований</a:t>
            </a:r>
            <a:r>
              <a:rPr lang="ru-RU" sz="2400" dirty="0" smtClean="0"/>
              <a:t> на </a:t>
            </a:r>
            <a:r>
              <a:rPr lang="ru-RU" sz="2400" dirty="0" err="1" smtClean="0"/>
              <a:t>рівнині</a:t>
            </a:r>
            <a:r>
              <a:rPr lang="ru-RU" sz="2400" dirty="0" smtClean="0"/>
              <a:t>, </a:t>
            </a:r>
            <a:r>
              <a:rPr lang="ru-RU" sz="2400" dirty="0" err="1" smtClean="0"/>
              <a:t>прилеглої</a:t>
            </a:r>
            <a:r>
              <a:rPr lang="ru-RU" sz="2400" dirty="0" smtClean="0"/>
              <a:t> до </a:t>
            </a:r>
            <a:r>
              <a:rPr lang="ru-RU" sz="2400" dirty="0" err="1" smtClean="0"/>
              <a:t>Кінгсонсому</a:t>
            </a:r>
            <a:r>
              <a:rPr lang="ru-RU" sz="2400" dirty="0" smtClean="0"/>
              <a:t> затоки. Система </a:t>
            </a:r>
            <a:r>
              <a:rPr lang="ru-RU" sz="2400" dirty="0" err="1" smtClean="0"/>
              <a:t>каналів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запобігає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повеней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2350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3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Монтего</a:t>
            </a:r>
            <a:r>
              <a:rPr lang="ru-RU" sz="7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-Бей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2736"/>
            <a:ext cx="504738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1340768"/>
            <a:ext cx="3960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Четвертий</a:t>
            </a:r>
            <a:r>
              <a:rPr lang="ru-RU" sz="2000" dirty="0" smtClean="0"/>
              <a:t> за </a:t>
            </a:r>
            <a:r>
              <a:rPr lang="ru-RU" sz="2000" dirty="0" err="1" smtClean="0"/>
              <a:t>населенням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місто</a:t>
            </a:r>
            <a:r>
              <a:rPr lang="ru-RU" sz="2000" dirty="0" smtClean="0"/>
              <a:t> Ямайки. </a:t>
            </a:r>
          </a:p>
          <a:p>
            <a:r>
              <a:rPr lang="ru-RU" sz="2000" dirty="0" err="1" smtClean="0"/>
              <a:t>Розташований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північному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сході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країни</a:t>
            </a:r>
            <a:r>
              <a:rPr lang="ru-RU" sz="2000" dirty="0" smtClean="0"/>
              <a:t> в </a:t>
            </a:r>
            <a:r>
              <a:rPr lang="ru-RU" sz="2000" dirty="0" err="1" smtClean="0"/>
              <a:t>окрузі</a:t>
            </a:r>
            <a:r>
              <a:rPr lang="ru-RU" sz="2000" dirty="0" smtClean="0"/>
              <a:t> </a:t>
            </a:r>
            <a:r>
              <a:rPr lang="ru-RU" sz="2000" dirty="0" err="1" smtClean="0"/>
              <a:t>Сент</a:t>
            </a:r>
            <a:r>
              <a:rPr lang="ru-RU" sz="2000" dirty="0" smtClean="0"/>
              <a:t>-Джеймс і є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адміністративним</a:t>
            </a:r>
            <a:r>
              <a:rPr lang="ru-RU" sz="2000" dirty="0" smtClean="0"/>
              <a:t> центром. </a:t>
            </a:r>
          </a:p>
          <a:p>
            <a:r>
              <a:rPr lang="ru-RU" sz="2000" dirty="0" err="1" smtClean="0"/>
              <a:t>Знаходиться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впадінні</a:t>
            </a:r>
            <a:r>
              <a:rPr lang="ru-RU" sz="2000" dirty="0" smtClean="0"/>
              <a:t> в море </a:t>
            </a:r>
            <a:r>
              <a:rPr lang="ru-RU" sz="2000" dirty="0" err="1" smtClean="0"/>
              <a:t>річки</a:t>
            </a:r>
            <a:r>
              <a:rPr lang="ru-RU" sz="2000" dirty="0" smtClean="0"/>
              <a:t> </a:t>
            </a:r>
            <a:r>
              <a:rPr lang="ru-RU" sz="2000" dirty="0" err="1" smtClean="0"/>
              <a:t>Монтего</a:t>
            </a:r>
            <a:r>
              <a:rPr lang="ru-RU" sz="2000" dirty="0" smtClean="0"/>
              <a:t>. </a:t>
            </a:r>
          </a:p>
          <a:p>
            <a:r>
              <a:rPr lang="ru-RU" sz="2000" dirty="0" err="1" smtClean="0"/>
              <a:t>Назва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 </a:t>
            </a:r>
            <a:r>
              <a:rPr lang="ru-RU" sz="2000" dirty="0" err="1" smtClean="0"/>
              <a:t>імовірно</a:t>
            </a:r>
            <a:r>
              <a:rPr lang="ru-RU" sz="2000" dirty="0" smtClean="0"/>
              <a:t> походить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спотвореного</a:t>
            </a:r>
            <a:r>
              <a:rPr lang="ru-RU" sz="2000" dirty="0" smtClean="0"/>
              <a:t> слова </a:t>
            </a:r>
            <a:r>
              <a:rPr lang="ru-RU" sz="2000" dirty="0" err="1" smtClean="0"/>
              <a:t>ісп</a:t>
            </a:r>
            <a:r>
              <a:rPr lang="ru-RU" sz="2000" dirty="0" smtClean="0"/>
              <a:t>. </a:t>
            </a:r>
            <a:r>
              <a:rPr lang="en-US" sz="2000" dirty="0" err="1" smtClean="0"/>
              <a:t>manteca</a:t>
            </a:r>
            <a:r>
              <a:rPr lang="en-US" sz="2000" dirty="0" smtClean="0"/>
              <a:t> (</a:t>
            </a:r>
            <a:r>
              <a:rPr lang="ru-RU" sz="2000" dirty="0" err="1" smtClean="0"/>
              <a:t>смалець</a:t>
            </a:r>
            <a:r>
              <a:rPr lang="ru-RU" sz="2000" dirty="0" smtClean="0"/>
              <a:t>), так як з порту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іспанського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панування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експортувалися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смалець</a:t>
            </a:r>
            <a:r>
              <a:rPr lang="ru-RU" sz="2000" dirty="0" smtClean="0"/>
              <a:t>, </a:t>
            </a:r>
            <a:r>
              <a:rPr lang="ru-RU" sz="2000" dirty="0" err="1" smtClean="0"/>
              <a:t>шкіра</a:t>
            </a:r>
            <a:r>
              <a:rPr lang="ru-RU" sz="2000" dirty="0" smtClean="0"/>
              <a:t> і </a:t>
            </a:r>
            <a:r>
              <a:rPr lang="ru-RU" sz="2000" dirty="0" err="1" smtClean="0"/>
              <a:t>яловичина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049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Музика</a:t>
            </a:r>
            <a:endParaRPr lang="ru-RU" sz="7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926" y="1268761"/>
            <a:ext cx="9129917" cy="2448271"/>
          </a:xfrm>
        </p:spPr>
        <p:txBody>
          <a:bodyPr>
            <a:normAutofit fontScale="92500"/>
          </a:bodyPr>
          <a:lstStyle/>
          <a:p>
            <a:r>
              <a:rPr lang="ru-RU" dirty="0"/>
              <a:t>У </a:t>
            </a:r>
            <a:r>
              <a:rPr lang="ru-RU" dirty="0" err="1"/>
              <a:t>музичному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Ямайка </a:t>
            </a:r>
            <a:r>
              <a:rPr lang="ru-RU" dirty="0" err="1"/>
              <a:t>відома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стилів</a:t>
            </a:r>
            <a:r>
              <a:rPr lang="ru-RU" dirty="0"/>
              <a:t> </a:t>
            </a:r>
            <a:r>
              <a:rPr lang="ru-RU" dirty="0" err="1"/>
              <a:t>ска</a:t>
            </a:r>
            <a:r>
              <a:rPr lang="ru-RU" dirty="0"/>
              <a:t>, </a:t>
            </a:r>
            <a:r>
              <a:rPr lang="ru-RU" dirty="0" err="1"/>
              <a:t>даб</a:t>
            </a:r>
            <a:r>
              <a:rPr lang="ru-RU" dirty="0"/>
              <a:t>, </a:t>
            </a:r>
            <a:r>
              <a:rPr lang="ru-RU" dirty="0" err="1"/>
              <a:t>дансхолл</a:t>
            </a:r>
            <a:r>
              <a:rPr lang="ru-RU" dirty="0"/>
              <a:t>, </a:t>
            </a:r>
            <a:r>
              <a:rPr lang="ru-RU" dirty="0" err="1"/>
              <a:t>соул</a:t>
            </a:r>
            <a:r>
              <a:rPr lang="ru-RU" dirty="0"/>
              <a:t>, </a:t>
            </a:r>
            <a:r>
              <a:rPr lang="ru-RU" dirty="0" err="1"/>
              <a:t>каліпсо</a:t>
            </a:r>
            <a:r>
              <a:rPr lang="ru-RU" dirty="0"/>
              <a:t> і, перш за все, </a:t>
            </a:r>
            <a:r>
              <a:rPr lang="ru-RU" dirty="0" err="1"/>
              <a:t>реггі</a:t>
            </a:r>
            <a:r>
              <a:rPr lang="ru-RU" dirty="0"/>
              <a:t>,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представленого</a:t>
            </a:r>
            <a:r>
              <a:rPr lang="ru-RU" dirty="0"/>
              <a:t> Бобом </a:t>
            </a:r>
            <a:r>
              <a:rPr lang="ru-RU" dirty="0" err="1"/>
              <a:t>Марлі</a:t>
            </a:r>
            <a:r>
              <a:rPr lang="ru-RU" dirty="0"/>
              <a:t>. </a:t>
            </a:r>
            <a:r>
              <a:rPr lang="ru-RU" dirty="0" err="1"/>
              <a:t>Широку</a:t>
            </a:r>
            <a:r>
              <a:rPr lang="ru-RU" dirty="0"/>
              <a:t> </a:t>
            </a:r>
            <a:r>
              <a:rPr lang="ru-RU" dirty="0" err="1"/>
              <a:t>популярність</a:t>
            </a:r>
            <a:r>
              <a:rPr lang="ru-RU" dirty="0"/>
              <a:t> </a:t>
            </a:r>
            <a:r>
              <a:rPr lang="ru-RU" dirty="0" err="1"/>
              <a:t>здобули</a:t>
            </a:r>
            <a:r>
              <a:rPr lang="ru-RU" dirty="0"/>
              <a:t> </a:t>
            </a:r>
            <a:r>
              <a:rPr lang="ru-RU" dirty="0" err="1"/>
              <a:t>солістки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en-US" dirty="0"/>
              <a:t>Boney M (Liz Mitchell </a:t>
            </a:r>
            <a:r>
              <a:rPr lang="ru-RU" dirty="0"/>
              <a:t>і </a:t>
            </a:r>
            <a:r>
              <a:rPr lang="en-US" dirty="0"/>
              <a:t>Marcia Barrett), </a:t>
            </a:r>
            <a:r>
              <a:rPr lang="ru-RU" dirty="0"/>
              <a:t>модель, актриса і </a:t>
            </a:r>
            <a:r>
              <a:rPr lang="ru-RU" dirty="0" err="1"/>
              <a:t>співачка</a:t>
            </a:r>
            <a:r>
              <a:rPr lang="ru-RU" dirty="0"/>
              <a:t> </a:t>
            </a:r>
            <a:r>
              <a:rPr lang="en-US" dirty="0"/>
              <a:t>Grace Jones, </a:t>
            </a:r>
            <a:r>
              <a:rPr lang="ru-RU" dirty="0" err="1"/>
              <a:t>соліст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en-US" dirty="0"/>
              <a:t>Bad Boys Blue </a:t>
            </a:r>
            <a:r>
              <a:rPr lang="ru-RU" dirty="0" err="1"/>
              <a:t>Тревор</a:t>
            </a:r>
            <a:r>
              <a:rPr lang="ru-RU" dirty="0"/>
              <a:t> Тейлор,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володар</a:t>
            </a:r>
            <a:r>
              <a:rPr lang="ru-RU" dirty="0"/>
              <a:t> «</a:t>
            </a:r>
            <a:r>
              <a:rPr lang="ru-RU" dirty="0" err="1"/>
              <a:t>Греммі</a:t>
            </a:r>
            <a:r>
              <a:rPr lang="ru-RU" dirty="0"/>
              <a:t>» Шон Пол.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703" y="3600461"/>
            <a:ext cx="54752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96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Спорт</a:t>
            </a:r>
            <a:endParaRPr lang="ru-RU" sz="7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665" y="1340768"/>
            <a:ext cx="4258816" cy="3509744"/>
          </a:xfrm>
        </p:spPr>
        <p:txBody>
          <a:bodyPr>
            <a:noAutofit/>
          </a:bodyPr>
          <a:lstStyle/>
          <a:p>
            <a:r>
              <a:rPr lang="ru-RU" sz="2400" dirty="0" err="1"/>
              <a:t>Спортивним</a:t>
            </a:r>
            <a:r>
              <a:rPr lang="ru-RU" sz="2400" dirty="0"/>
              <a:t> символом Ямайки є </a:t>
            </a:r>
            <a:r>
              <a:rPr lang="ru-RU" sz="2400" dirty="0" err="1"/>
              <a:t>шестиразовий</a:t>
            </a:r>
            <a:r>
              <a:rPr lang="ru-RU" sz="2400" dirty="0"/>
              <a:t> </a:t>
            </a:r>
            <a:r>
              <a:rPr lang="ru-RU" sz="2400" dirty="0" err="1"/>
              <a:t>Олімпійський</a:t>
            </a:r>
            <a:r>
              <a:rPr lang="ru-RU" sz="2400" dirty="0"/>
              <a:t> </a:t>
            </a:r>
            <a:r>
              <a:rPr lang="ru-RU" sz="2400" dirty="0" err="1"/>
              <a:t>чемпіон</a:t>
            </a:r>
            <a:r>
              <a:rPr lang="ru-RU" sz="2400" dirty="0"/>
              <a:t> з </a:t>
            </a:r>
            <a:r>
              <a:rPr lang="ru-RU" sz="2400" dirty="0" err="1"/>
              <a:t>легкої</a:t>
            </a:r>
            <a:r>
              <a:rPr lang="ru-RU" sz="2400" dirty="0"/>
              <a:t> атлетики </a:t>
            </a:r>
            <a:r>
              <a:rPr lang="ru-RU" sz="2400" dirty="0" err="1"/>
              <a:t>Усейн</a:t>
            </a:r>
            <a:r>
              <a:rPr lang="ru-RU" sz="2400" dirty="0"/>
              <a:t> Болт. </a:t>
            </a:r>
          </a:p>
          <a:p>
            <a:endParaRPr lang="ru-RU" sz="2400" dirty="0"/>
          </a:p>
          <a:p>
            <a:r>
              <a:rPr lang="ru-RU" sz="2400" dirty="0" err="1"/>
              <a:t>Збірна</a:t>
            </a:r>
            <a:r>
              <a:rPr lang="ru-RU" sz="2400" dirty="0"/>
              <a:t> Ямайки з бобслею брала участь у </a:t>
            </a:r>
            <a:r>
              <a:rPr lang="ru-RU" sz="2400" dirty="0" err="1"/>
              <a:t>чотирьох</a:t>
            </a:r>
            <a:r>
              <a:rPr lang="ru-RU" sz="2400" dirty="0"/>
              <a:t> </a:t>
            </a:r>
            <a:r>
              <a:rPr lang="ru-RU" sz="2400" dirty="0" err="1"/>
              <a:t>зимових</a:t>
            </a:r>
            <a:r>
              <a:rPr lang="ru-RU" sz="2400" dirty="0"/>
              <a:t> </a:t>
            </a:r>
            <a:r>
              <a:rPr lang="ru-RU" sz="2400" dirty="0" err="1"/>
              <a:t>Олімпійських</a:t>
            </a:r>
            <a:r>
              <a:rPr lang="ru-RU" sz="2400" dirty="0"/>
              <a:t> </a:t>
            </a:r>
            <a:r>
              <a:rPr lang="ru-RU" sz="2400" dirty="0" err="1"/>
              <a:t>іграх</a:t>
            </a:r>
            <a:r>
              <a:rPr lang="ru-RU" sz="2400" dirty="0"/>
              <a:t>, </a:t>
            </a:r>
            <a:r>
              <a:rPr lang="ru-RU" sz="2400" dirty="0" err="1"/>
              <a:t>зайнявши</a:t>
            </a:r>
            <a:r>
              <a:rPr lang="ru-RU" sz="2400" dirty="0"/>
              <a:t> в 1994 </a:t>
            </a:r>
            <a:r>
              <a:rPr lang="ru-RU" sz="2400" dirty="0" err="1"/>
              <a:t>році</a:t>
            </a:r>
            <a:r>
              <a:rPr lang="ru-RU" sz="2400" dirty="0"/>
              <a:t> 14-е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 smtClean="0"/>
              <a:t>екіпажів-четвірок.Також</a:t>
            </a:r>
            <a:r>
              <a:rPr lang="ru-RU" sz="2400" dirty="0" smtClean="0"/>
              <a:t>  в 2013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зайня</a:t>
            </a:r>
            <a:r>
              <a:rPr lang="ru-RU" sz="2400" dirty="0" err="1" smtClean="0"/>
              <a:t>в</a:t>
            </a:r>
            <a:r>
              <a:rPr lang="ru-RU" sz="2400" dirty="0" smtClean="0"/>
              <a:t> 1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74" y="1340768"/>
            <a:ext cx="409005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093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Дякую за увагу!</a:t>
            </a:r>
            <a:endParaRPr lang="ru-RU" sz="7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20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770984" cy="1154392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Карта Ямайки</a:t>
            </a:r>
            <a:endParaRPr lang="ru-RU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535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80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464496" cy="41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99392"/>
            <a:ext cx="3384376" cy="226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04456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5157192"/>
            <a:ext cx="3816424" cy="14401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Столиця  Ямайки - Кінгстон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178"/>
            <a:ext cx="7488832" cy="1152128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Географічне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положення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88425"/>
            <a:ext cx="4330824" cy="302433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Ямайка є </a:t>
            </a:r>
            <a:r>
              <a:rPr lang="ru-RU" dirty="0" err="1"/>
              <a:t>третім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островом у </a:t>
            </a:r>
            <a:r>
              <a:rPr lang="ru-RU" dirty="0" err="1"/>
              <a:t>групі</a:t>
            </a:r>
            <a:r>
              <a:rPr lang="ru-RU" dirty="0"/>
              <a:t> Великих </a:t>
            </a:r>
            <a:r>
              <a:rPr lang="ru-RU" dirty="0" err="1"/>
              <a:t>Антильських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 smtClean="0"/>
              <a:t>.</a:t>
            </a:r>
          </a:p>
          <a:p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1022 км</a:t>
            </a:r>
            <a:r>
              <a:rPr lang="ru-RU" dirty="0" smtClean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південному</a:t>
            </a:r>
            <a:r>
              <a:rPr lang="ru-RU" dirty="0"/>
              <a:t> </a:t>
            </a:r>
            <a:r>
              <a:rPr lang="ru-RU" dirty="0" err="1"/>
              <a:t>заході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кораловий</a:t>
            </a:r>
            <a:r>
              <a:rPr lang="ru-RU" dirty="0"/>
              <a:t> риф, </a:t>
            </a:r>
            <a:r>
              <a:rPr lang="ru-RU" dirty="0" err="1"/>
              <a:t>загальною</a:t>
            </a:r>
            <a:r>
              <a:rPr lang="ru-RU" dirty="0"/>
              <a:t>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8000 км. </a:t>
            </a:r>
            <a:r>
              <a:rPr lang="ru-RU" dirty="0" smtClean="0"/>
              <a:t>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4032448" cy="27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74" y="4036479"/>
            <a:ext cx="4032448" cy="275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2513" y="416766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Територія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складається</a:t>
            </a:r>
            <a:r>
              <a:rPr lang="ru-RU" sz="2000" dirty="0" smtClean="0"/>
              <a:t> з головного острова Ямайки, </a:t>
            </a:r>
            <a:r>
              <a:rPr lang="ru-RU" sz="2000" dirty="0" err="1" smtClean="0"/>
              <a:t>островів</a:t>
            </a:r>
            <a:r>
              <a:rPr lang="ru-RU" sz="2000" dirty="0" smtClean="0"/>
              <a:t> Педро і з </a:t>
            </a:r>
            <a:r>
              <a:rPr lang="ru-RU" sz="2000" dirty="0" err="1" smtClean="0"/>
              <a:t>архіпелагу</a:t>
            </a:r>
            <a:r>
              <a:rPr lang="ru-RU" sz="2000" dirty="0" smtClean="0"/>
              <a:t> </a:t>
            </a:r>
            <a:r>
              <a:rPr lang="ru-RU" sz="2000" dirty="0" err="1" smtClean="0"/>
              <a:t>Морант-Кіс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розташованого</a:t>
            </a:r>
            <a:r>
              <a:rPr lang="ru-RU" sz="2000" dirty="0" smtClean="0"/>
              <a:t> в 60 км на </a:t>
            </a:r>
            <a:r>
              <a:rPr lang="ru-RU" sz="2000" dirty="0" err="1" smtClean="0"/>
              <a:t>південний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схід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головного острова.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827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932432"/>
            <a:ext cx="8229600" cy="1925568"/>
          </a:xfrm>
        </p:spPr>
        <p:txBody>
          <a:bodyPr/>
          <a:lstStyle/>
          <a:p>
            <a:r>
              <a:rPr lang="ru-RU" dirty="0" err="1"/>
              <a:t>Карибський</a:t>
            </a:r>
            <a:r>
              <a:rPr lang="ru-RU" dirty="0"/>
              <a:t> </a:t>
            </a:r>
            <a:r>
              <a:rPr lang="ru-RU" dirty="0" err="1"/>
              <a:t>басейн</a:t>
            </a:r>
            <a:r>
              <a:rPr lang="ru-RU" dirty="0"/>
              <a:t> є одним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біологічних</a:t>
            </a:r>
            <a:r>
              <a:rPr lang="ru-RU" dirty="0"/>
              <a:t> </a:t>
            </a:r>
            <a:r>
              <a:rPr lang="ru-RU" dirty="0" err="1"/>
              <a:t>активних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деталей в </a:t>
            </a:r>
            <a:r>
              <a:rPr lang="ru-RU" dirty="0" err="1"/>
              <a:t>геологічній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Ямайки </a:t>
            </a:r>
            <a:r>
              <a:rPr lang="ru-RU" dirty="0" err="1"/>
              <a:t>невідомі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оцінка</a:t>
            </a:r>
            <a:r>
              <a:rPr lang="ru-RU" dirty="0"/>
              <a:t> неоднозначна і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суперечки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04664"/>
            <a:ext cx="5616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Походження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7994"/>
            <a:ext cx="7776863" cy="35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74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698976" cy="1143000"/>
          </a:xfrm>
        </p:spPr>
        <p:txBody>
          <a:bodyPr>
            <a:normAutofit/>
          </a:bodyPr>
          <a:lstStyle/>
          <a:p>
            <a:r>
              <a:rPr lang="ru-RU" sz="6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Рельєф</a:t>
            </a:r>
            <a:r>
              <a:rPr lang="ru-RU" sz="6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6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геологія</a:t>
            </a:r>
            <a:endParaRPr lang="ru-RU" sz="6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3928" y="1340768"/>
            <a:ext cx="4200071" cy="54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Велика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(</a:t>
            </a:r>
            <a:r>
              <a:rPr lang="ru-RU" dirty="0" err="1"/>
              <a:t>приблизно</a:t>
            </a:r>
            <a:r>
              <a:rPr lang="ru-RU" dirty="0"/>
              <a:t> 2/3) Ямайки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вапнякове</a:t>
            </a:r>
            <a:r>
              <a:rPr lang="ru-RU" dirty="0"/>
              <a:t> плато </a:t>
            </a:r>
            <a:r>
              <a:rPr lang="ru-RU" dirty="0" err="1"/>
              <a:t>висотою</a:t>
            </a:r>
            <a:r>
              <a:rPr lang="ru-RU" dirty="0"/>
              <a:t> 500-1000 м, </a:t>
            </a:r>
            <a:r>
              <a:rPr lang="ru-RU" dirty="0" err="1"/>
              <a:t>місцями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  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острова </a:t>
            </a:r>
            <a:r>
              <a:rPr lang="ru-RU" dirty="0" err="1"/>
              <a:t>розташовані</a:t>
            </a:r>
            <a:r>
              <a:rPr lang="ru-RU" dirty="0"/>
              <a:t> гори Блу-Маунтинс, де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найвища</a:t>
            </a:r>
            <a:r>
              <a:rPr lang="ru-RU" dirty="0"/>
              <a:t> точка </a:t>
            </a:r>
            <a:r>
              <a:rPr lang="ru-RU" dirty="0" err="1"/>
              <a:t>країни</a:t>
            </a:r>
            <a:r>
              <a:rPr lang="ru-RU" dirty="0"/>
              <a:t> - гора </a:t>
            </a:r>
            <a:r>
              <a:rPr lang="ru-RU" dirty="0" err="1"/>
              <a:t>Блу-Маунтін</a:t>
            </a:r>
            <a:r>
              <a:rPr lang="ru-RU" dirty="0"/>
              <a:t> (</a:t>
            </a:r>
            <a:r>
              <a:rPr lang="ru-RU" dirty="0" err="1"/>
              <a:t>висота</a:t>
            </a:r>
            <a:r>
              <a:rPr lang="ru-RU" dirty="0"/>
              <a:t> 2256 м). На </a:t>
            </a:r>
            <a:r>
              <a:rPr lang="ru-RU" dirty="0" err="1"/>
              <a:t>південному</a:t>
            </a:r>
            <a:r>
              <a:rPr lang="ru-RU" dirty="0"/>
              <a:t> </a:t>
            </a:r>
            <a:r>
              <a:rPr lang="ru-RU" dirty="0" err="1"/>
              <a:t>заході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гора </a:t>
            </a:r>
            <a:r>
              <a:rPr lang="ru-RU" dirty="0" err="1"/>
              <a:t>Малверн</a:t>
            </a:r>
            <a:r>
              <a:rPr lang="ru-RU" dirty="0"/>
              <a:t> (725 м), а в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- гора </a:t>
            </a:r>
            <a:r>
              <a:rPr lang="ru-RU" dirty="0" err="1"/>
              <a:t>Долфін-Хед</a:t>
            </a:r>
            <a:r>
              <a:rPr lang="ru-RU" dirty="0"/>
              <a:t> (545 м).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24" y="2132856"/>
            <a:ext cx="49260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13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28463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9009" y="1556792"/>
            <a:ext cx="455347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3284984"/>
            <a:ext cx="393643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7008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Ямайка </a:t>
            </a:r>
            <a:r>
              <a:rPr lang="ru-RU" dirty="0" err="1" smtClean="0"/>
              <a:t>знаходиться</a:t>
            </a:r>
            <a:r>
              <a:rPr lang="ru-RU" dirty="0" smtClean="0"/>
              <a:t> в </a:t>
            </a:r>
            <a:r>
              <a:rPr lang="ru-RU" dirty="0" err="1" smtClean="0"/>
              <a:t>зоні</a:t>
            </a:r>
            <a:r>
              <a:rPr lang="ru-RU" dirty="0" smtClean="0"/>
              <a:t> </a:t>
            </a:r>
            <a:r>
              <a:rPr lang="ru-RU" dirty="0" err="1" smtClean="0"/>
              <a:t>тропічного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, на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впливають</a:t>
            </a:r>
            <a:r>
              <a:rPr lang="ru-RU" dirty="0" smtClean="0"/>
              <a:t> </a:t>
            </a:r>
            <a:r>
              <a:rPr lang="ru-RU" dirty="0" err="1" smtClean="0"/>
              <a:t>пасати</a:t>
            </a:r>
            <a:r>
              <a:rPr lang="ru-RU" dirty="0" smtClean="0"/>
              <a:t>. Температура </a:t>
            </a:r>
            <a:r>
              <a:rPr lang="ru-RU" dirty="0" err="1" smtClean="0"/>
              <a:t>протягом</a:t>
            </a:r>
            <a:r>
              <a:rPr lang="ru-RU" dirty="0" smtClean="0"/>
              <a:t> року </a:t>
            </a:r>
            <a:r>
              <a:rPr lang="ru-RU" dirty="0" err="1" smtClean="0"/>
              <a:t>змінюється</a:t>
            </a:r>
            <a:r>
              <a:rPr lang="ru-RU" dirty="0" smtClean="0"/>
              <a:t> </a:t>
            </a:r>
            <a:r>
              <a:rPr lang="ru-RU" dirty="0" err="1" smtClean="0"/>
              <a:t>незначно</a:t>
            </a:r>
            <a:r>
              <a:rPr lang="ru-RU" dirty="0" smtClean="0"/>
              <a:t>, </a:t>
            </a:r>
            <a:r>
              <a:rPr lang="ru-RU" dirty="0" err="1" smtClean="0"/>
              <a:t>середні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січня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24-25 ° С, </a:t>
            </a:r>
            <a:r>
              <a:rPr lang="ru-RU" dirty="0" err="1" smtClean="0"/>
              <a:t>липня</a:t>
            </a:r>
            <a:r>
              <a:rPr lang="ru-RU" dirty="0" smtClean="0"/>
              <a:t> - 26-27 ° С.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0480" y="35730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Опади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сезонний</a:t>
            </a:r>
            <a:r>
              <a:rPr lang="ru-RU" dirty="0" smtClean="0"/>
              <a:t> характер і особливо </a:t>
            </a:r>
            <a:r>
              <a:rPr lang="ru-RU" dirty="0" err="1" smtClean="0"/>
              <a:t>інтенсивні</a:t>
            </a:r>
            <a:r>
              <a:rPr lang="ru-RU" dirty="0" smtClean="0"/>
              <a:t> в </a:t>
            </a:r>
            <a:r>
              <a:rPr lang="ru-RU" dirty="0" err="1" smtClean="0"/>
              <a:t>травні</a:t>
            </a:r>
            <a:r>
              <a:rPr lang="ru-RU" dirty="0" smtClean="0"/>
              <a:t> та </a:t>
            </a:r>
            <a:r>
              <a:rPr lang="ru-RU" dirty="0" err="1" smtClean="0"/>
              <a:t>жовтні</a:t>
            </a:r>
            <a:r>
              <a:rPr lang="ru-RU" dirty="0" smtClean="0"/>
              <a:t>, </a:t>
            </a:r>
            <a:r>
              <a:rPr lang="ru-RU" dirty="0" err="1" smtClean="0"/>
              <a:t>хоча</a:t>
            </a:r>
            <a:r>
              <a:rPr lang="ru-RU" dirty="0" smtClean="0"/>
              <a:t> в </a:t>
            </a:r>
            <a:r>
              <a:rPr lang="ru-RU" dirty="0" err="1" smtClean="0"/>
              <a:t>літні</a:t>
            </a:r>
            <a:r>
              <a:rPr lang="ru-RU" dirty="0" smtClean="0"/>
              <a:t> </a:t>
            </a:r>
            <a:r>
              <a:rPr lang="ru-RU" dirty="0" err="1" smtClean="0"/>
              <a:t>місяці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трапляються</a:t>
            </a:r>
            <a:r>
              <a:rPr lang="ru-RU" dirty="0" smtClean="0"/>
              <a:t> грози з </a:t>
            </a:r>
            <a:r>
              <a:rPr lang="ru-RU" dirty="0" err="1" smtClean="0"/>
              <a:t>сильними</a:t>
            </a:r>
            <a:r>
              <a:rPr lang="ru-RU" dirty="0" smtClean="0"/>
              <a:t> </a:t>
            </a:r>
            <a:r>
              <a:rPr lang="ru-RU" dirty="0" err="1" smtClean="0"/>
              <a:t>дощами</a:t>
            </a:r>
            <a:r>
              <a:rPr lang="ru-RU" dirty="0" smtClean="0"/>
              <a:t>. </a:t>
            </a:r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 smtClean="0"/>
              <a:t>річна</a:t>
            </a:r>
            <a:r>
              <a:rPr lang="ru-RU" dirty="0" smtClean="0"/>
              <a:t> норма </a:t>
            </a:r>
            <a:r>
              <a:rPr lang="ru-RU" dirty="0" err="1" smtClean="0"/>
              <a:t>опадів</a:t>
            </a:r>
            <a:r>
              <a:rPr lang="ru-RU" dirty="0" smtClean="0"/>
              <a:t> 2100 мм, але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району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20480" y="55172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Ямайка </a:t>
            </a:r>
            <a:r>
              <a:rPr lang="ru-RU" sz="2000" dirty="0" err="1" smtClean="0"/>
              <a:t>розташована</a:t>
            </a:r>
            <a:r>
              <a:rPr lang="ru-RU" sz="2000" dirty="0" smtClean="0"/>
              <a:t> в </a:t>
            </a:r>
            <a:r>
              <a:rPr lang="ru-RU" sz="2000" dirty="0" err="1" smtClean="0"/>
              <a:t>атлантичному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поясі</a:t>
            </a:r>
            <a:r>
              <a:rPr lang="ru-RU" sz="2000" dirty="0" smtClean="0"/>
              <a:t> </a:t>
            </a:r>
            <a:r>
              <a:rPr lang="ru-RU" sz="2000" dirty="0" err="1" smtClean="0"/>
              <a:t>ураганів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завдають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шкоди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населенню</a:t>
            </a:r>
            <a:r>
              <a:rPr lang="ru-RU" sz="2000" dirty="0" smtClean="0"/>
              <a:t> і </a:t>
            </a:r>
            <a:r>
              <a:rPr lang="ru-RU" sz="2000" dirty="0" err="1" smtClean="0"/>
              <a:t>господарству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4483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4978896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Населення</a:t>
            </a:r>
            <a:endParaRPr lang="ru-RU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4029" y="1225371"/>
            <a:ext cx="496855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2132856"/>
            <a:ext cx="8934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Чисельність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населення</a:t>
            </a:r>
            <a:r>
              <a:rPr lang="ru-RU" sz="2400" b="1" dirty="0" smtClean="0"/>
              <a:t> </a:t>
            </a:r>
            <a:r>
              <a:rPr lang="ru-RU" sz="2400" dirty="0" smtClean="0"/>
              <a:t>- 2,8</a:t>
            </a:r>
          </a:p>
          <a:p>
            <a:r>
              <a:rPr lang="ru-RU" sz="2400" dirty="0" err="1" smtClean="0"/>
              <a:t>Млн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r>
              <a:rPr lang="ru-RU" sz="2400" b="1" dirty="0" err="1" smtClean="0"/>
              <a:t>Народжуваність</a:t>
            </a:r>
            <a:r>
              <a:rPr lang="ru-RU" sz="2400" dirty="0" smtClean="0"/>
              <a:t> - 19,5 на 1000</a:t>
            </a:r>
          </a:p>
          <a:p>
            <a:r>
              <a:rPr lang="ru-RU" sz="2400" b="1" dirty="0" err="1" smtClean="0"/>
              <a:t>Смертність</a:t>
            </a:r>
            <a:r>
              <a:rPr lang="ru-RU" sz="2400" b="1" dirty="0" smtClean="0"/>
              <a:t> </a:t>
            </a:r>
            <a:r>
              <a:rPr lang="ru-RU" sz="2400" dirty="0" smtClean="0"/>
              <a:t>- 6,5 на 1000</a:t>
            </a:r>
          </a:p>
          <a:p>
            <a:r>
              <a:rPr lang="ru-RU" sz="2400" b="1" dirty="0" err="1" smtClean="0"/>
              <a:t>Еміграція</a:t>
            </a:r>
            <a:r>
              <a:rPr lang="ru-RU" sz="2400" b="1" dirty="0" smtClean="0"/>
              <a:t> </a:t>
            </a:r>
            <a:r>
              <a:rPr lang="ru-RU" sz="2400" dirty="0" smtClean="0"/>
              <a:t>- 5,5 на 1000</a:t>
            </a:r>
          </a:p>
          <a:p>
            <a:r>
              <a:rPr lang="ru-RU" sz="2400" b="1" dirty="0" err="1" smtClean="0"/>
              <a:t>Річний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приріст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населення</a:t>
            </a:r>
            <a:r>
              <a:rPr lang="ru-RU" sz="2400" b="1" dirty="0" smtClean="0"/>
              <a:t> </a:t>
            </a:r>
            <a:r>
              <a:rPr lang="ru-RU" sz="2400" dirty="0" smtClean="0"/>
              <a:t>–</a:t>
            </a:r>
          </a:p>
          <a:p>
            <a:r>
              <a:rPr lang="ru-RU" sz="2400" dirty="0" smtClean="0"/>
              <a:t> 0,7%</a:t>
            </a:r>
          </a:p>
          <a:p>
            <a:r>
              <a:rPr lang="ru-RU" sz="2400" b="1" dirty="0" err="1" smtClean="0"/>
              <a:t>Середня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тривалість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життя</a:t>
            </a:r>
            <a:r>
              <a:rPr lang="ru-RU" sz="2400" b="1" dirty="0" smtClean="0"/>
              <a:t> </a:t>
            </a:r>
            <a:r>
              <a:rPr lang="ru-RU" sz="2400" dirty="0" smtClean="0"/>
              <a:t>- 71,8 </a:t>
            </a:r>
          </a:p>
          <a:p>
            <a:r>
              <a:rPr lang="ru-RU" sz="2400" dirty="0" err="1" smtClean="0"/>
              <a:t>років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чоловіків</a:t>
            </a:r>
            <a:r>
              <a:rPr lang="ru-RU" sz="2400" dirty="0" smtClean="0"/>
              <a:t>, 75,3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жінок</a:t>
            </a:r>
            <a:endParaRPr lang="ru-RU" sz="2400" dirty="0" smtClean="0"/>
          </a:p>
          <a:p>
            <a:r>
              <a:rPr lang="ru-RU" sz="2400" b="1" dirty="0" err="1" smtClean="0"/>
              <a:t>Міське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населення</a:t>
            </a:r>
            <a:r>
              <a:rPr lang="ru-RU" sz="2400" b="1" dirty="0" smtClean="0"/>
              <a:t> </a:t>
            </a:r>
            <a:r>
              <a:rPr lang="ru-RU" sz="2400" dirty="0" smtClean="0"/>
              <a:t>- 53</a:t>
            </a:r>
            <a:r>
              <a:rPr lang="ru-RU" sz="2400" dirty="0" smtClean="0"/>
              <a:t>%</a:t>
            </a:r>
          </a:p>
          <a:p>
            <a:r>
              <a:rPr lang="ru-RU" sz="2400" b="1" dirty="0" err="1" smtClean="0"/>
              <a:t>Грошова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одиниця</a:t>
            </a:r>
            <a:r>
              <a:rPr lang="ru-RU" sz="2400" dirty="0" smtClean="0"/>
              <a:t> - </a:t>
            </a:r>
            <a:r>
              <a:rPr lang="ru-RU" sz="2400" dirty="0" err="1" smtClean="0"/>
              <a:t>ямайський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долар</a:t>
            </a:r>
            <a:r>
              <a:rPr lang="ru-RU" sz="2400" dirty="0" smtClean="0"/>
              <a:t> = 100 центам.</a:t>
            </a: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97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3024336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Релігія</a:t>
            </a:r>
            <a:endParaRPr lang="ru-RU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00400" cy="532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5310" y="374945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rgbClr val="FFFF00"/>
                </a:solidFill>
              </a:rPr>
              <a:t>П</a:t>
            </a:r>
            <a:r>
              <a:rPr lang="ru-RU" sz="2400" dirty="0" err="1" smtClean="0">
                <a:solidFill>
                  <a:srgbClr val="FFFF00"/>
                </a:solidFill>
              </a:rPr>
              <a:t>ротестанти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різних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розмов</a:t>
            </a:r>
            <a:r>
              <a:rPr lang="ru-RU" sz="2400" dirty="0" smtClean="0">
                <a:solidFill>
                  <a:srgbClr val="FFFF00"/>
                </a:solidFill>
              </a:rPr>
              <a:t> 62,5%,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католики 2,6%, </a:t>
            </a:r>
          </a:p>
          <a:p>
            <a:r>
              <a:rPr lang="ru-RU" sz="2400" dirty="0" err="1" smtClean="0">
                <a:solidFill>
                  <a:srgbClr val="FFFF00"/>
                </a:solidFill>
              </a:rPr>
              <a:t>растафарі</a:t>
            </a:r>
            <a:r>
              <a:rPr lang="ru-RU" sz="2400" dirty="0" smtClean="0">
                <a:solidFill>
                  <a:srgbClr val="FFFF00"/>
                </a:solidFill>
              </a:rPr>
              <a:t> 10%, </a:t>
            </a:r>
          </a:p>
          <a:p>
            <a:r>
              <a:rPr lang="ru-RU" sz="2400" dirty="0" err="1" smtClean="0">
                <a:solidFill>
                  <a:srgbClr val="FFFF00"/>
                </a:solidFill>
              </a:rPr>
              <a:t>атеїсти</a:t>
            </a:r>
            <a:r>
              <a:rPr lang="ru-RU" sz="2400" dirty="0" smtClean="0">
                <a:solidFill>
                  <a:srgbClr val="FFFF00"/>
                </a:solidFill>
              </a:rPr>
              <a:t> 20,9%, </a:t>
            </a:r>
          </a:p>
          <a:p>
            <a:r>
              <a:rPr lang="ru-RU" sz="2400" dirty="0" err="1" smtClean="0">
                <a:solidFill>
                  <a:srgbClr val="FFFF00"/>
                </a:solidFill>
              </a:rPr>
              <a:t>інші</a:t>
            </a:r>
            <a:r>
              <a:rPr lang="ru-RU" sz="2400" dirty="0" smtClean="0">
                <a:solidFill>
                  <a:srgbClr val="FFFF00"/>
                </a:solidFill>
              </a:rPr>
              <a:t> і не </a:t>
            </a:r>
            <a:r>
              <a:rPr lang="ru-RU" sz="2400" dirty="0" err="1" smtClean="0">
                <a:solidFill>
                  <a:srgbClr val="FFFF00"/>
                </a:solidFill>
              </a:rPr>
              <a:t>визначився</a:t>
            </a:r>
            <a:r>
              <a:rPr lang="ru-RU" sz="2400" dirty="0" smtClean="0">
                <a:solidFill>
                  <a:srgbClr val="FFFF00"/>
                </a:solidFill>
              </a:rPr>
              <a:t> 4% (за </a:t>
            </a:r>
            <a:r>
              <a:rPr lang="ru-RU" sz="2400" dirty="0" err="1" smtClean="0">
                <a:solidFill>
                  <a:srgbClr val="FFFF00"/>
                </a:solidFill>
              </a:rPr>
              <a:t>переписом</a:t>
            </a:r>
            <a:r>
              <a:rPr lang="ru-RU" sz="2400" dirty="0" smtClean="0">
                <a:solidFill>
                  <a:srgbClr val="FFFF00"/>
                </a:solidFill>
              </a:rPr>
              <a:t> 2001).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615" y="1268760"/>
            <a:ext cx="4935390" cy="25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06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</TotalTime>
  <Words>630</Words>
  <Application>Microsoft Office PowerPoint</Application>
  <PresentationFormat>Экран (4:3)</PresentationFormat>
  <Paragraphs>67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Ямайка</vt:lpstr>
      <vt:lpstr>Карта Ямайки</vt:lpstr>
      <vt:lpstr>Слайд 3</vt:lpstr>
      <vt:lpstr>Географічне положення</vt:lpstr>
      <vt:lpstr>Слайд 5</vt:lpstr>
      <vt:lpstr>Рельєф і геологія</vt:lpstr>
      <vt:lpstr>Слайд 7</vt:lpstr>
      <vt:lpstr>Населення</vt:lpstr>
      <vt:lpstr>Релігія</vt:lpstr>
      <vt:lpstr>Мова</vt:lpstr>
      <vt:lpstr>Зовнішня політика</vt:lpstr>
      <vt:lpstr>Найважливіші міста</vt:lpstr>
      <vt:lpstr>Кінгстон</vt:lpstr>
      <vt:lpstr>Спаніш-Таун</vt:lpstr>
      <vt:lpstr>Портмор</vt:lpstr>
      <vt:lpstr>Монтего-Бей </vt:lpstr>
      <vt:lpstr>Музика</vt:lpstr>
      <vt:lpstr>Спорт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Ямайка</dc:title>
  <dc:creator>Start</dc:creator>
  <cp:lastModifiedBy>sdasdsad</cp:lastModifiedBy>
  <cp:revision>12</cp:revision>
  <dcterms:created xsi:type="dcterms:W3CDTF">2014-04-22T18:03:45Z</dcterms:created>
  <dcterms:modified xsi:type="dcterms:W3CDTF">2014-04-28T18:37:17Z</dcterms:modified>
</cp:coreProperties>
</file>