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4/2/2013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4/2/2013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4/2/2013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4/2/2013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4/2/2013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t="-5000" r="-10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533400"/>
            <a:ext cx="7257854" cy="2868168"/>
          </a:xfrm>
        </p:spPr>
        <p:txBody>
          <a:bodyPr>
            <a:scene3d>
              <a:camera prst="perspectiveFront"/>
              <a:lightRig rig="threePt" dir="t"/>
            </a:scene3d>
          </a:bodyPr>
          <a:lstStyle/>
          <a:p>
            <a:r>
              <a:rPr lang="uk-UA" sz="9600" i="1" dirty="0" smtClean="0">
                <a:ln w="500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Comic Sans MS" pitchFamily="66" charset="0"/>
              </a:rPr>
              <a:t>Румунія</a:t>
            </a:r>
            <a:endParaRPr lang="ru-RU" sz="9600" i="1" dirty="0">
              <a:ln w="500">
                <a:solidFill>
                  <a:schemeClr val="tx1"/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i="1" u="sng" dirty="0" smtClean="0">
                <a:solidFill>
                  <a:srgbClr val="FF0000"/>
                </a:solidFill>
              </a:rPr>
              <a:t>Транспорт</a:t>
            </a:r>
            <a:endParaRPr lang="ru-RU" sz="4400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Румунії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розвинено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всі види транспорту.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Румунські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залізниці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виконують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значну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частину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вантажоперевезень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і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перевезень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пасажирів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усередині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країни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Довжина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залізниць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–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понад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11 тис. км. 1075 км.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річкової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транспортної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мережі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проходить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Дунаєм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головні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порти: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Галац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Бреїла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Джурджу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Важливість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румунських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портів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зростає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із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створенням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транс’європейської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магістралі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Рейн-Дунай. Головний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морський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порт - Констанца.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n w="5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Зовнішньоекономічні</a:t>
            </a:r>
            <a:r>
              <a:rPr lang="ru-RU" dirty="0" smtClean="0">
                <a:ln w="5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 </a:t>
            </a:r>
            <a:r>
              <a:rPr lang="ru-RU" dirty="0" err="1" smtClean="0">
                <a:ln w="5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зв’язки</a:t>
            </a:r>
            <a:endParaRPr lang="ru-RU" dirty="0">
              <a:ln w="500"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</a:rPr>
              <a:t> 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Румунія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експортує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транспортні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засоби, хімічні продукти,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машини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й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устаткування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, текстиль,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продукцію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металургійної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промисловості.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</a:rPr>
              <a:t>В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імпорті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переважає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продукція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машинобудування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сировина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включаючи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нафту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та газ, текстиль і вироби з нього.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Основні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партнери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по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зовнішній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торгівлі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–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Німеччина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Італія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Франція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.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Останнім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часом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збільшуються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обсяги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торгівлі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з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Україною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.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i="1" dirty="0" smtClean="0">
                <a:ln w="5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Візитна картка</a:t>
            </a:r>
            <a:endParaRPr lang="ru-RU" sz="6600" i="1" dirty="0">
              <a:ln w="5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Площа</a:t>
            </a:r>
            <a:r>
              <a:rPr lang="ru-RU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:238,4 тис. км2</a:t>
            </a:r>
          </a:p>
          <a:p>
            <a:r>
              <a:rPr lang="ru-RU" b="1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Населення</a:t>
            </a:r>
            <a:r>
              <a:rPr lang="ru-RU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:22 </a:t>
            </a:r>
            <a:r>
              <a:rPr lang="ru-RU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215 000 (2010)</a:t>
            </a:r>
          </a:p>
          <a:p>
            <a:r>
              <a:rPr lang="ru-RU" b="1" dirty="0" err="1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Столиця</a:t>
            </a:r>
            <a:r>
              <a:rPr lang="ru-RU" dirty="0" err="1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:Бухарест</a:t>
            </a:r>
            <a:endParaRPr lang="ru-RU" dirty="0" smtClean="0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b="1" dirty="0" err="1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Офіційна</a:t>
            </a:r>
            <a:r>
              <a:rPr lang="ru-RU" b="1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назва</a:t>
            </a:r>
            <a:r>
              <a:rPr lang="ru-RU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: Держава </a:t>
            </a:r>
            <a:r>
              <a:rPr lang="ru-RU" dirty="0" err="1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Румунія</a:t>
            </a:r>
            <a:endParaRPr lang="ru-RU" dirty="0" smtClean="0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b="1" dirty="0" err="1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Державний</a:t>
            </a:r>
            <a:r>
              <a:rPr lang="ru-RU" b="1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устрій</a:t>
            </a:r>
            <a:r>
              <a:rPr lang="ru-RU" dirty="0" err="1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:парламентська</a:t>
            </a:r>
            <a:r>
              <a:rPr lang="ru-RU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республіка</a:t>
            </a:r>
            <a:endParaRPr lang="ru-RU" dirty="0" smtClean="0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b="1" dirty="0" err="1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Адміністративний</a:t>
            </a:r>
            <a:r>
              <a:rPr lang="ru-RU" b="1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устрій</a:t>
            </a:r>
            <a:r>
              <a:rPr lang="ru-RU" dirty="0" err="1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:унітарна</a:t>
            </a:r>
            <a:r>
              <a:rPr lang="ru-RU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країна</a:t>
            </a:r>
            <a:endParaRPr lang="ru-RU" dirty="0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n w="5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ЕГП и </a:t>
            </a:r>
            <a:r>
              <a:rPr lang="ru-RU" sz="4000" dirty="0" err="1" smtClean="0">
                <a:ln w="5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природно</a:t>
            </a:r>
            <a:r>
              <a:rPr lang="ru-RU" sz="4000" dirty="0" smtClean="0">
                <a:ln w="5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4000" dirty="0" err="1" smtClean="0">
                <a:ln w="5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ресурсний</a:t>
            </a:r>
            <a:r>
              <a:rPr lang="ru-RU" sz="4000" dirty="0" smtClean="0">
                <a:ln w="5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4000" dirty="0" err="1" smtClean="0">
                <a:ln w="5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потенціал</a:t>
            </a:r>
            <a:endParaRPr lang="ru-RU" sz="4000" dirty="0">
              <a:ln w="500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 </a:t>
            </a:r>
            <a:r>
              <a:rPr lang="ru-RU" dirty="0" err="1" smtClean="0"/>
              <a:t>Румунія</a:t>
            </a:r>
            <a:r>
              <a:rPr lang="ru-RU" dirty="0" smtClean="0"/>
              <a:t> – держава на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, в </a:t>
            </a:r>
            <a:r>
              <a:rPr lang="ru-RU" dirty="0" err="1" smtClean="0"/>
              <a:t>басейні</a:t>
            </a:r>
            <a:r>
              <a:rPr lang="ru-RU" dirty="0" smtClean="0"/>
              <a:t> </a:t>
            </a:r>
            <a:r>
              <a:rPr lang="ru-RU" dirty="0" err="1" smtClean="0"/>
              <a:t>нижнього</a:t>
            </a:r>
            <a:r>
              <a:rPr lang="ru-RU" dirty="0" smtClean="0"/>
              <a:t> Дунаю, на </a:t>
            </a:r>
            <a:r>
              <a:rPr lang="ru-RU" dirty="0" err="1" smtClean="0"/>
              <a:t>сході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вихід</a:t>
            </a:r>
            <a:r>
              <a:rPr lang="ru-RU" dirty="0" smtClean="0"/>
              <a:t> до Чорного моря.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вона </a:t>
            </a:r>
            <a:r>
              <a:rPr lang="ru-RU" dirty="0" err="1" smtClean="0"/>
              <a:t>межує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Молдовою, </a:t>
            </a:r>
            <a:r>
              <a:rPr lang="ru-RU" dirty="0" err="1" smtClean="0"/>
              <a:t>Угорщиною</a:t>
            </a:r>
            <a:r>
              <a:rPr lang="ru-RU" dirty="0" smtClean="0"/>
              <a:t>, </a:t>
            </a:r>
            <a:r>
              <a:rPr lang="ru-RU" dirty="0" err="1" smtClean="0"/>
              <a:t>Сербією</a:t>
            </a:r>
            <a:r>
              <a:rPr lang="ru-RU" dirty="0" smtClean="0"/>
              <a:t> та </a:t>
            </a:r>
            <a:r>
              <a:rPr lang="ru-RU" dirty="0" err="1" smtClean="0"/>
              <a:t>Чорнорногорією</a:t>
            </a:r>
            <a:r>
              <a:rPr lang="ru-RU" dirty="0" smtClean="0"/>
              <a:t>, </a:t>
            </a:r>
            <a:r>
              <a:rPr lang="ru-RU" dirty="0" err="1" smtClean="0"/>
              <a:t>Болгарією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центральній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північній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Румунські</a:t>
            </a:r>
            <a:r>
              <a:rPr lang="ru-RU" dirty="0" smtClean="0"/>
              <a:t> </a:t>
            </a:r>
            <a:r>
              <a:rPr lang="ru-RU" dirty="0" err="1" smtClean="0"/>
              <a:t>Карпати</a:t>
            </a:r>
            <a:r>
              <a:rPr lang="ru-RU" dirty="0" smtClean="0"/>
              <a:t> (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вищою</a:t>
            </a:r>
            <a:r>
              <a:rPr lang="ru-RU" dirty="0" smtClean="0"/>
              <a:t> точкою – г. </a:t>
            </a:r>
            <a:r>
              <a:rPr lang="ru-RU" dirty="0" err="1" smtClean="0"/>
              <a:t>Молдовяну</a:t>
            </a:r>
            <a:r>
              <a:rPr lang="ru-RU" dirty="0" smtClean="0"/>
              <a:t>, 2544 м),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сходяться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Трансильванськими</a:t>
            </a:r>
            <a:r>
              <a:rPr lang="ru-RU" dirty="0" smtClean="0"/>
              <a:t> Альпами. На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розташована</a:t>
            </a:r>
            <a:r>
              <a:rPr lang="ru-RU" dirty="0" smtClean="0"/>
              <a:t> </a:t>
            </a:r>
            <a:r>
              <a:rPr lang="ru-RU" dirty="0" err="1" smtClean="0"/>
              <a:t>Ніжньодунайська</a:t>
            </a:r>
            <a:r>
              <a:rPr lang="ru-RU" dirty="0" smtClean="0"/>
              <a:t> </a:t>
            </a:r>
            <a:r>
              <a:rPr lang="ru-RU" dirty="0" err="1" smtClean="0"/>
              <a:t>рівнина</a:t>
            </a:r>
            <a:r>
              <a:rPr lang="ru-RU" dirty="0" smtClean="0"/>
              <a:t>,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південному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 – плато </a:t>
            </a:r>
            <a:r>
              <a:rPr lang="ru-RU" dirty="0" err="1" smtClean="0"/>
              <a:t>Добруджа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1143000"/>
          </a:xfrm>
        </p:spPr>
        <p:txBody>
          <a:bodyPr>
            <a:normAutofit/>
          </a:bodyPr>
          <a:lstStyle/>
          <a:p>
            <a:r>
              <a:rPr lang="ru-RU" sz="5900" dirty="0" err="1" smtClean="0">
                <a:ln w="50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Клімат</a:t>
            </a:r>
            <a:endParaRPr lang="ru-RU" sz="5900" dirty="0">
              <a:ln w="50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143900" cy="4846320"/>
          </a:xfrm>
        </p:spPr>
        <p:txBody>
          <a:bodyPr>
            <a:noAutofit/>
          </a:bodyPr>
          <a:lstStyle/>
          <a:p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Клімат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 –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помірно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континентальний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 Зима – холодна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й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сніжна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 на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рівнинах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середні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температури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січня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від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0 до -50С,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літо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дуже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тепле: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середні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температури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липня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коливаються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Кількість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опадів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–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від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300 – 700 мм на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рівнинах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до 1500 мм у горах. Головна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річка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– Дунай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притоками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Жиу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Олт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Сирет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 Прут.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Майже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третина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території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головним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чином в горах,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покрита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лісами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рівнинна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територія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представлена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степовою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лісостеповою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рослинністю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значна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частина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країни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розорана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 тут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знаходяться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одні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найкращих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у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Європі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500" b="1" i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ґрунти</a:t>
            </a:r>
            <a:r>
              <a:rPr lang="ru-RU" sz="25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2500" b="1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5329246" cy="3929090"/>
          </a:xfrm>
        </p:spPr>
        <p:txBody>
          <a:bodyPr/>
          <a:lstStyle/>
          <a:p>
            <a:r>
              <a:rPr lang="ru-RU" i="1" dirty="0" err="1" smtClean="0">
                <a:solidFill>
                  <a:schemeClr val="bg1"/>
                </a:solidFill>
              </a:rPr>
              <a:t>Надра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країни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багаті</a:t>
            </a:r>
            <a:r>
              <a:rPr lang="ru-RU" i="1" dirty="0" smtClean="0">
                <a:solidFill>
                  <a:schemeClr val="bg1"/>
                </a:solidFill>
              </a:rPr>
              <a:t> на </a:t>
            </a:r>
            <a:r>
              <a:rPr lang="ru-RU" b="1" i="1" dirty="0" err="1" smtClean="0">
                <a:solidFill>
                  <a:schemeClr val="bg1"/>
                </a:solidFill>
              </a:rPr>
              <a:t>мінеральні</a:t>
            </a:r>
            <a:r>
              <a:rPr lang="ru-RU" b="1" i="1" dirty="0" smtClean="0">
                <a:solidFill>
                  <a:schemeClr val="bg1"/>
                </a:solidFill>
              </a:rPr>
              <a:t> </a:t>
            </a:r>
            <a:r>
              <a:rPr lang="ru-RU" b="1" i="1" dirty="0" err="1" smtClean="0">
                <a:solidFill>
                  <a:schemeClr val="bg1"/>
                </a:solidFill>
              </a:rPr>
              <a:t>ресурси</a:t>
            </a:r>
            <a:r>
              <a:rPr lang="ru-RU" i="1" dirty="0" smtClean="0">
                <a:solidFill>
                  <a:schemeClr val="bg1"/>
                </a:solidFill>
              </a:rPr>
              <a:t>: </a:t>
            </a:r>
            <a:r>
              <a:rPr lang="ru-RU" i="1" dirty="0" err="1" smtClean="0">
                <a:solidFill>
                  <a:schemeClr val="bg1"/>
                </a:solidFill>
              </a:rPr>
              <a:t>нафту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природний</a:t>
            </a:r>
            <a:r>
              <a:rPr lang="ru-RU" i="1" dirty="0" smtClean="0">
                <a:solidFill>
                  <a:schemeClr val="bg1"/>
                </a:solidFill>
              </a:rPr>
              <a:t> газ, </a:t>
            </a:r>
            <a:r>
              <a:rPr lang="ru-RU" i="1" dirty="0" err="1" smtClean="0">
                <a:solidFill>
                  <a:schemeClr val="bg1"/>
                </a:solidFill>
              </a:rPr>
              <a:t>залізну</a:t>
            </a:r>
            <a:r>
              <a:rPr lang="ru-RU" i="1" dirty="0" smtClean="0">
                <a:solidFill>
                  <a:schemeClr val="bg1"/>
                </a:solidFill>
              </a:rPr>
              <a:t> та </a:t>
            </a:r>
            <a:r>
              <a:rPr lang="ru-RU" i="1" dirty="0" err="1" smtClean="0">
                <a:solidFill>
                  <a:schemeClr val="bg1"/>
                </a:solidFill>
              </a:rPr>
              <a:t>марганцеву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руди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мідь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боксити</a:t>
            </a:r>
            <a:r>
              <a:rPr lang="ru-RU" i="1" dirty="0" smtClean="0">
                <a:solidFill>
                  <a:schemeClr val="bg1"/>
                </a:solidFill>
              </a:rPr>
              <a:t>, золото, </a:t>
            </a:r>
            <a:r>
              <a:rPr lang="ru-RU" i="1" dirty="0" err="1" smtClean="0">
                <a:solidFill>
                  <a:schemeClr val="bg1"/>
                </a:solidFill>
              </a:rPr>
              <a:t>срібло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свинець</a:t>
            </a:r>
            <a:r>
              <a:rPr lang="ru-RU" i="1" dirty="0" smtClean="0">
                <a:solidFill>
                  <a:schemeClr val="bg1"/>
                </a:solidFill>
              </a:rPr>
              <a:t>, цинк, уран, ртуть, </a:t>
            </a:r>
            <a:r>
              <a:rPr lang="ru-RU" i="1" dirty="0" err="1" smtClean="0">
                <a:solidFill>
                  <a:schemeClr val="bg1"/>
                </a:solidFill>
              </a:rPr>
              <a:t>калійну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сіль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гіпс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вапняки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1026" name="Picture 2" descr="C:\Users\TEST\Saved Games\Desktop\201209141618-201209141240-ocnele-mari-salr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77255">
            <a:off x="6253288" y="4461509"/>
            <a:ext cx="2438400" cy="1633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TEST\Saved Games\Desktop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46393">
            <a:off x="6055662" y="1223435"/>
            <a:ext cx="2947041" cy="2000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TEST\Saved Games\Desktop\1982530013494384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78600">
            <a:off x="1357936" y="4520725"/>
            <a:ext cx="2775979" cy="1848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/>
          </a:bodyPr>
          <a:lstStyle/>
          <a:p>
            <a:r>
              <a:rPr lang="ru-RU" sz="7200" dirty="0" err="1" smtClean="0">
                <a:ln w="5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Населення</a:t>
            </a:r>
            <a:endParaRPr lang="ru-RU" sz="7200" dirty="0">
              <a:ln w="5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7239000" cy="484632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Більшість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населення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складають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румуни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(89,5 %),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серед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національних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меншин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найбільш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чисельними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є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угорці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цигани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німці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українці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турки, та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ін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Офіційна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мова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–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румунська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належить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до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романської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мовної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групи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крім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неї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використовуються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мови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національних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меншин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Віруючі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–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переважно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православні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християни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є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також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греко-католики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протестанти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мусульмани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юдаїсти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Демографічна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ситуація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залишається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несприятливою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: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народжуваність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в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країні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менша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за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смертність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Територія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заселена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дуже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нерівномірно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середня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щільність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населення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91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чол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на км2.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Значна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кількість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населення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мешкає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в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сільській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місцевості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Рівень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урбанізації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складає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56 %. </a:t>
            </a:r>
            <a:endParaRPr lang="ru-RU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2390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n w="50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Бухарест</a:t>
            </a:r>
            <a:endParaRPr lang="ru-RU" sz="5400" dirty="0">
              <a:ln w="50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6143668" cy="578645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Бухарест,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столиця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Румунії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розташована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на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Ніжньодунайській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низовині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на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річці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Димбовіца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в 45 км. від Дунаю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.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Бухарест –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значний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промисловий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транспортний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науковий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і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культурний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центр: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розвиток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отримали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машинобудування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металообробка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чорна та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кольорова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металургія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хімічна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текстильна,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швейна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шкіряно-взуттєва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скляна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фарфоро-фаянсова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деревообробна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харчова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промисловість,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239000" cy="857272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ln w="50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Економіка</a:t>
            </a:r>
            <a:endParaRPr lang="ru-RU" sz="4000" dirty="0">
              <a:ln w="50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rgbClr val="00B050">
                    <a:alpha val="60000"/>
                  </a:srgb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8643966" cy="557214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 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Румунія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–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індустріально-аграрна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країна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. ВВП на душу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населення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складає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8 17 $. По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сьогоднішній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день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економіка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країни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знаходиться в стані скрути: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застаріле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обладнання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, через яке на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промислових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підприємствах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тримається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низька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продуктивність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праці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,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випуск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неконкурентоспроможної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продукції.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Економічне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зростання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країни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іде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повільними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темпами. Більшість ВВП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країни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складає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вартість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продукції промисловості та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сільського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господарства, менше половини –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сфери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послуг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.</a:t>
            </a:r>
          </a:p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За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останні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роки все більше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надходжень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до бюджету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країни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складає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туристична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галузь.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01122" cy="6357982"/>
          </a:xfrm>
        </p:spPr>
        <p:txBody>
          <a:bodyPr>
            <a:normAutofit fontScale="92500"/>
          </a:bodyPr>
          <a:lstStyle/>
          <a:p>
            <a:r>
              <a:rPr lang="ru-RU" b="1" u="sng" dirty="0" smtClean="0">
                <a:ln>
                  <a:solidFill>
                    <a:schemeClr val="tx1"/>
                  </a:solidFill>
                </a:ln>
              </a:rPr>
              <a:t>Легка та </a:t>
            </a:r>
            <a:r>
              <a:rPr lang="ru-RU" b="1" u="sng" dirty="0" err="1" smtClean="0">
                <a:ln>
                  <a:solidFill>
                    <a:schemeClr val="tx1"/>
                  </a:solidFill>
                </a:ln>
              </a:rPr>
              <a:t>харчова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 промисловість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розвинені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недостатньо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.</a:t>
            </a:r>
            <a:endParaRPr lang="ru-RU" b="1" dirty="0" smtClean="0">
              <a:ln>
                <a:solidFill>
                  <a:schemeClr val="tx1"/>
                </a:solidFill>
              </a:ln>
            </a:endParaRPr>
          </a:p>
          <a:p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У </a:t>
            </a:r>
            <a:r>
              <a:rPr lang="ru-RU" b="1" u="sng" dirty="0" smtClean="0">
                <a:ln>
                  <a:solidFill>
                    <a:schemeClr val="tx1"/>
                  </a:solidFill>
                </a:ln>
              </a:rPr>
              <a:t>сільському господарстві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переважає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рослинництво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 зернового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напряму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.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З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технічних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 культур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переважають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посіви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цукрових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буряків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,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соняшнику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,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коноплі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,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льон-довгунець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, тютюн,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цикорій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, рицина, мак,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гірчиця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,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картопля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.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Розвинено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овочівництво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, виноградарство,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плодівництво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 (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найпоширеніші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фрукти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: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яблука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 та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сливи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).</a:t>
            </a:r>
          </a:p>
          <a:p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Тваринництво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 має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другорядне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 значення.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Розводять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велику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рогату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 худобу, свиней, овець,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свійську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птицю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.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Розвинено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бджільництво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.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Рибальство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поширено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 в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гирлі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 Дунаю та Чорному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морі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.</a:t>
            </a:r>
          </a:p>
          <a:p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Сільське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господарство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забезпечує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 близько 60 % потреб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країни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 у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</a:rPr>
              <a:t>продовольстві</a:t>
            </a: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.</a:t>
            </a:r>
          </a:p>
          <a:p>
            <a:endParaRPr lang="ru-RU" b="1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157</TotalTime>
  <Words>204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Default Theme</vt:lpstr>
      <vt:lpstr>Румунія</vt:lpstr>
      <vt:lpstr>Візитна картка</vt:lpstr>
      <vt:lpstr>ЕГП и природно ресурсний потенціал</vt:lpstr>
      <vt:lpstr>Клімат</vt:lpstr>
      <vt:lpstr>Слайд 5</vt:lpstr>
      <vt:lpstr>Населення</vt:lpstr>
      <vt:lpstr>Бухарест</vt:lpstr>
      <vt:lpstr>Економіка</vt:lpstr>
      <vt:lpstr>Слайд 9</vt:lpstr>
      <vt:lpstr>Транспорт</vt:lpstr>
      <vt:lpstr>Зовнішньоекономічні зв’язки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румунія</dc:title>
  <dc:creator>TEST</dc:creator>
  <cp:lastModifiedBy>TEST</cp:lastModifiedBy>
  <cp:revision>16</cp:revision>
  <dcterms:created xsi:type="dcterms:W3CDTF">2013-04-02T15:08:56Z</dcterms:created>
  <dcterms:modified xsi:type="dcterms:W3CDTF">2013-04-02T17:46:23Z</dcterms:modified>
</cp:coreProperties>
</file>