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3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C6D78-584C-4D5E-A48E-7FE5C1E8C09F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B3950-07B2-43EF-A9DF-3006144597C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B3950-07B2-43EF-A9DF-3006144597C1}" type="slidenum">
              <a:rPr lang="uk-UA" smtClean="0"/>
              <a:t>11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5A9D-4A9A-414D-9E7E-71F9C72EA932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2D44-70E7-4EB2-A632-EFB68924638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5A9D-4A9A-414D-9E7E-71F9C72EA932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2D44-70E7-4EB2-A632-EFB68924638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5A9D-4A9A-414D-9E7E-71F9C72EA932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2D44-70E7-4EB2-A632-EFB68924638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5A9D-4A9A-414D-9E7E-71F9C72EA932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2D44-70E7-4EB2-A632-EFB68924638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5A9D-4A9A-414D-9E7E-71F9C72EA932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2D44-70E7-4EB2-A632-EFB68924638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5A9D-4A9A-414D-9E7E-71F9C72EA932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2D44-70E7-4EB2-A632-EFB68924638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5A9D-4A9A-414D-9E7E-71F9C72EA932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2D44-70E7-4EB2-A632-EFB68924638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5A9D-4A9A-414D-9E7E-71F9C72EA932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2D44-70E7-4EB2-A632-EFB68924638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5A9D-4A9A-414D-9E7E-71F9C72EA932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2D44-70E7-4EB2-A632-EFB68924638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5A9D-4A9A-414D-9E7E-71F9C72EA932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2D44-70E7-4EB2-A632-EFB68924638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5A9D-4A9A-414D-9E7E-71F9C72EA932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2D44-70E7-4EB2-A632-EFB68924638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45A9D-4A9A-414D-9E7E-71F9C72EA932}" type="datetimeFigureOut">
              <a:rPr lang="ru-RU" smtClean="0"/>
              <a:t>19.11.2014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E2D44-70E7-4EB2-A632-EFB68924638C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вая папка\0_72e7_751c95a0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44" y="285728"/>
            <a:ext cx="88583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Структура сучасної екології та її місце в системі наук</a:t>
            </a:r>
            <a:endParaRPr lang="uk-UA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72264" y="4786322"/>
            <a:ext cx="2428892" cy="83099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Підготувала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</a:t>
            </a:r>
          </a:p>
          <a:p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Уршеджук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Юліана</a:t>
            </a:r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6781">
            <a:off x="1299940" y="2208379"/>
            <a:ext cx="3871955" cy="405288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Новая папка\1405173245_na_temu_priroda_jpeg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71802" y="142852"/>
            <a:ext cx="2928942" cy="73866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Спеціальна екологія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285860"/>
            <a:ext cx="7429552" cy="156966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dirty="0"/>
              <a:t>Спеціальна екологія досліджує закономірності функціонування конкретних екосистем або особливості пристосування популяцій різних видів організмів чи їх угруповань до умов навколишнього середовища.</a:t>
            </a:r>
            <a:endParaRPr lang="uk-UA" sz="2400" dirty="0"/>
          </a:p>
        </p:txBody>
      </p:sp>
      <p:pic>
        <p:nvPicPr>
          <p:cNvPr id="5" name="Picture 10" descr="Cyatea-cooperi-Hopetoun_falls-de_wikipedia_o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786190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d26112b7d0_1999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3786191"/>
            <a:ext cx="364771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Рабочий стол\Новая папка\Прир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14678" y="285728"/>
            <a:ext cx="2878417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Прикладна екологія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571612"/>
            <a:ext cx="7786742" cy="120032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err="1" smtClean="0"/>
              <a:t>Прикладна</a:t>
            </a:r>
            <a:r>
              <a:rPr lang="ru-RU" sz="2400" dirty="0" smtClean="0"/>
              <a:t> </a:t>
            </a:r>
            <a:r>
              <a:rPr lang="ru-RU" sz="2400" dirty="0" err="1" smtClean="0"/>
              <a:t>екологія</a:t>
            </a:r>
            <a:r>
              <a:rPr lang="ru-RU" sz="2400" dirty="0" smtClean="0"/>
              <a:t> </a:t>
            </a:r>
            <a:r>
              <a:rPr lang="ru-RU" sz="2400" dirty="0" err="1" smtClean="0"/>
              <a:t>з'ясовує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різні</a:t>
            </a:r>
            <a:r>
              <a:rPr lang="ru-RU" sz="2400" dirty="0" smtClean="0"/>
              <a:t> </a:t>
            </a:r>
            <a:r>
              <a:rPr lang="ru-RU" sz="2400" dirty="0" err="1" smtClean="0"/>
              <a:t>аспекти</a:t>
            </a:r>
            <a:r>
              <a:rPr lang="ru-RU" sz="2400" dirty="0" smtClean="0"/>
              <a:t> </a:t>
            </a:r>
            <a:r>
              <a:rPr lang="ru-RU" sz="2400" dirty="0" err="1" smtClean="0"/>
              <a:t>дії</a:t>
            </a:r>
            <a:r>
              <a:rPr lang="ru-RU" sz="2400" dirty="0" smtClean="0"/>
              <a:t> </a:t>
            </a:r>
            <a:r>
              <a:rPr lang="ru-RU" sz="2400" dirty="0" err="1" smtClean="0"/>
              <a:t>чинників</a:t>
            </a:r>
            <a:r>
              <a:rPr lang="ru-RU" sz="2400" dirty="0" smtClean="0"/>
              <a:t> </a:t>
            </a:r>
            <a:r>
              <a:rPr lang="ru-RU" sz="2400" dirty="0" err="1" smtClean="0"/>
              <a:t>довкілля</a:t>
            </a:r>
            <a:r>
              <a:rPr lang="ru-RU" sz="2400" dirty="0" smtClean="0"/>
              <a:t> на </a:t>
            </a:r>
            <a:r>
              <a:rPr lang="ru-RU" sz="2400" dirty="0" err="1" smtClean="0"/>
              <a:t>біосистеми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спрямована</a:t>
            </a:r>
            <a:r>
              <a:rPr lang="ru-RU" sz="2400" dirty="0" smtClean="0"/>
              <a:t> </a:t>
            </a:r>
            <a:r>
              <a:rPr lang="ru-RU" sz="2400" dirty="0" err="1" smtClean="0"/>
              <a:t>на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розв'язання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головним</a:t>
            </a:r>
            <a:r>
              <a:rPr lang="ru-RU" sz="2400" dirty="0" smtClean="0"/>
              <a:t> чином </a:t>
            </a:r>
            <a:r>
              <a:rPr lang="ru-RU" sz="2400" dirty="0" err="1" smtClean="0"/>
              <a:t>практичних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питань</a:t>
            </a:r>
            <a:endParaRPr lang="uk-UA" sz="2400" dirty="0"/>
          </a:p>
        </p:txBody>
      </p:sp>
      <p:pic>
        <p:nvPicPr>
          <p:cNvPr id="5" name="Picture 5" descr="187753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71876"/>
            <a:ext cx="37147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773039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571876"/>
            <a:ext cx="407196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Юліанене\Картинки\Просто\nlub_9_8y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11267" name="Picture 3" descr="D:\Юліанене\Картинки\Просто\nlub_9_8y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285728"/>
            <a:ext cx="7858180" cy="830997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Прикладну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екологію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відношенням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предмета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поділяють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8" descr="52882_image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2844" y="1857364"/>
            <a:ext cx="8863217" cy="435476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Юліанене\Картинки\Просто\-OzWZ3y7Hl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48100" cy="6858000"/>
          </a:xfrm>
          <a:prstGeom prst="rect">
            <a:avLst/>
          </a:prstGeom>
          <a:noFill/>
        </p:spPr>
      </p:pic>
      <p:pic>
        <p:nvPicPr>
          <p:cNvPr id="12291" name="Picture 3" descr="D:\Юліанене\Картинки\Просто\-OzWZ3y7Hl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5900" y="0"/>
            <a:ext cx="3848100" cy="6858000"/>
          </a:xfrm>
          <a:prstGeom prst="rect">
            <a:avLst/>
          </a:prstGeom>
          <a:noFill/>
        </p:spPr>
      </p:pic>
      <p:pic>
        <p:nvPicPr>
          <p:cNvPr id="12292" name="Picture 4" descr="D:\Юліанене\Картинки\Просто\-OzWZ3y7Hl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0"/>
            <a:ext cx="38481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00430" y="214290"/>
            <a:ext cx="2346861" cy="46166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Розділи екології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142984"/>
            <a:ext cx="8143932" cy="3046988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400" dirty="0"/>
              <a:t>Сучасна екологія, по суті, розчленована на чотири взаємопов’язаних, але до певної міри самостійних, розділи, що логічно виходять один з одного, і поділяють екологію за розмірами об’єктів вивчення:</a:t>
            </a:r>
          </a:p>
          <a:p>
            <a:pPr>
              <a:defRPr/>
            </a:pPr>
            <a:r>
              <a:rPr lang="uk-UA" sz="2400" dirty="0"/>
              <a:t>1. Аутекологія</a:t>
            </a:r>
          </a:p>
          <a:p>
            <a:pPr>
              <a:defRPr/>
            </a:pPr>
            <a:r>
              <a:rPr lang="uk-UA" sz="2400" dirty="0"/>
              <a:t>2. </a:t>
            </a:r>
            <a:r>
              <a:rPr lang="uk-UA" sz="2400" dirty="0" err="1"/>
              <a:t>Демекологія</a:t>
            </a:r>
            <a:endParaRPr lang="uk-UA" sz="2400" dirty="0"/>
          </a:p>
          <a:p>
            <a:pPr>
              <a:defRPr/>
            </a:pPr>
            <a:r>
              <a:rPr lang="uk-UA" sz="2400" dirty="0"/>
              <a:t>3. Синекологія</a:t>
            </a:r>
          </a:p>
          <a:p>
            <a:pPr>
              <a:defRPr/>
            </a:pPr>
            <a:r>
              <a:rPr lang="uk-UA" sz="2400" dirty="0"/>
              <a:t>4. </a:t>
            </a:r>
            <a:r>
              <a:rPr lang="uk-UA" sz="2400" dirty="0" err="1"/>
              <a:t>Біосферологія</a:t>
            </a:r>
            <a:endParaRPr lang="uk-UA" sz="2400" dirty="0"/>
          </a:p>
        </p:txBody>
      </p:sp>
      <p:pic>
        <p:nvPicPr>
          <p:cNvPr id="7" name="Picture 7" descr="ecology-2011-1-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357562"/>
            <a:ext cx="489585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Юліанене\Картинки\Море\YO-Y8SLC6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857232"/>
            <a:ext cx="8215370" cy="1477328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dirty="0">
                <a:latin typeface="Monotype Corsiva" pitchFamily="66" charset="0"/>
              </a:rPr>
              <a:t>Аутекологія </a:t>
            </a:r>
            <a:r>
              <a:rPr lang="uk-UA" dirty="0"/>
              <a:t>(екологія організмів) вивчає взаємозв’язки представників виду з оточуючим їх середовищем. Цей розділ екології займається, головним чином, визначенням меж стійкості виду і його ставленням до різних екологічних факторів. Аутекологія вивчає також вплив середовища на морфологію, фізіологію та поведінку організмів.</a:t>
            </a:r>
            <a:endParaRPr lang="uk-UA" dirty="0"/>
          </a:p>
        </p:txBody>
      </p:sp>
      <p:pic>
        <p:nvPicPr>
          <p:cNvPr id="13316" name="Picture 4" descr="C:\Documents and Settings\Admin\Рабочий стол\Новая папка\Удивительная природа Мидгар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428868"/>
            <a:ext cx="4429156" cy="42442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9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428604"/>
            <a:ext cx="4071966" cy="267765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 err="1">
                <a:latin typeface="Monotype Corsiva" pitchFamily="66" charset="0"/>
              </a:rPr>
              <a:t>Демекологія</a:t>
            </a:r>
            <a:r>
              <a:rPr lang="uk-UA" sz="2400" dirty="0"/>
              <a:t> (екологія популяцій) описує коливання чисельності різних видів і встановлює їх причини. Цей розділ ще називають динамікою популяцій, або популяційною екологією.</a:t>
            </a:r>
            <a:endParaRPr lang="uk-UA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428604"/>
            <a:ext cx="4286280" cy="2677656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>
                <a:latin typeface="Monotype Corsiva" pitchFamily="66" charset="0"/>
              </a:rPr>
              <a:t>Синекологія</a:t>
            </a:r>
            <a:r>
              <a:rPr lang="uk-UA" sz="2400" dirty="0"/>
              <a:t> (екологія угруповань) аналізує стосунки між особинами, що належать до різних видів даного угруповання організмів, а також між ними і оточуючим середовищем.</a:t>
            </a:r>
            <a:endParaRPr lang="uk-UA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3929066"/>
            <a:ext cx="4572000" cy="1938992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 err="1">
                <a:latin typeface="Monotype Corsiva" pitchFamily="66" charset="0"/>
              </a:rPr>
              <a:t>Біосферологія</a:t>
            </a:r>
            <a:r>
              <a:rPr lang="uk-UA" sz="2400" b="1" dirty="0">
                <a:latin typeface="Monotype Corsiva" pitchFamily="66" charset="0"/>
              </a:rPr>
              <a:t> </a:t>
            </a:r>
            <a:r>
              <a:rPr lang="uk-UA" sz="2400" dirty="0"/>
              <a:t>(глобальна екологія) вивчає біосферу як єдине планетарне ціле, з’ясовує закономірності еволюції біосфери.</a:t>
            </a:r>
            <a:endParaRPr lang="uk-UA" sz="24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 animBg="1"/>
      <p:bldP spid="5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Documents and Settings\Admin\Рабочий стол\Новая папка\priroda58_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28860" y="214290"/>
            <a:ext cx="4214826" cy="830997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 екології в системі наук</a:t>
            </a:r>
            <a:b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428736"/>
            <a:ext cx="8858280" cy="83099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dirty="0" smtClean="0"/>
              <a:t>М.Ф.</a:t>
            </a:r>
            <a:r>
              <a:rPr lang="uk-UA" sz="2400" dirty="0" err="1" smtClean="0"/>
              <a:t>Реймерс</a:t>
            </a:r>
            <a:r>
              <a:rPr lang="uk-UA" sz="2400" dirty="0" smtClean="0"/>
              <a:t> (1990) вважає, що екологія </a:t>
            </a:r>
            <a:r>
              <a:rPr lang="ru-RU" sz="2400" dirty="0" smtClean="0"/>
              <a:t> </a:t>
            </a:r>
            <a:r>
              <a:rPr lang="ru-RU" sz="2400" dirty="0" err="1" smtClean="0"/>
              <a:t>тісно</a:t>
            </a:r>
            <a:r>
              <a:rPr lang="ru-RU" sz="2400" dirty="0" smtClean="0"/>
              <a:t> </a:t>
            </a:r>
            <a:r>
              <a:rPr lang="ru-RU" sz="2400" dirty="0" err="1" smtClean="0"/>
              <a:t>пов’язана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70 великими </a:t>
            </a:r>
            <a:r>
              <a:rPr lang="ru-RU" sz="2400" dirty="0" err="1" smtClean="0"/>
              <a:t>науковими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дисциплінами</a:t>
            </a:r>
            <a:endParaRPr lang="uk-UA" sz="2400" dirty="0"/>
          </a:p>
        </p:txBody>
      </p:sp>
      <p:pic>
        <p:nvPicPr>
          <p:cNvPr id="7" name="Picture 6" descr="imag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61436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3141663"/>
            <a:ext cx="284483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Новая папка\Nature__03953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57620" y="142852"/>
            <a:ext cx="1643058" cy="73866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Висновок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071546"/>
            <a:ext cx="7786742" cy="3046988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/>
              <a:t>Для </a:t>
            </a:r>
            <a:r>
              <a:rPr lang="ru-RU" sz="2400" dirty="0" err="1"/>
              <a:t>сучасної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 основ </a:t>
            </a:r>
            <a:r>
              <a:rPr lang="ru-RU" sz="2400" dirty="0" err="1"/>
              <a:t>екології</a:t>
            </a:r>
            <a:r>
              <a:rPr lang="ru-RU" sz="2400" dirty="0"/>
              <a:t> не </a:t>
            </a:r>
            <a:r>
              <a:rPr lang="ru-RU" sz="2400" dirty="0" err="1"/>
              <a:t>менш</a:t>
            </a:r>
            <a:r>
              <a:rPr lang="ru-RU" sz="2400" dirty="0"/>
              <a:t> </a:t>
            </a:r>
            <a:r>
              <a:rPr lang="ru-RU" sz="2400" dirty="0" err="1"/>
              <a:t>важливе</a:t>
            </a:r>
            <a:r>
              <a:rPr lang="ru-RU" sz="2400" dirty="0"/>
              <a:t>, </a:t>
            </a:r>
            <a:r>
              <a:rPr lang="ru-RU" sz="2400" dirty="0" err="1"/>
              <a:t>ніж</a:t>
            </a:r>
            <a:r>
              <a:rPr lang="ru-RU" sz="2400" dirty="0"/>
              <a:t> основ </a:t>
            </a:r>
            <a:r>
              <a:rPr lang="ru-RU" sz="2400" dirty="0" err="1"/>
              <a:t>фізики</a:t>
            </a:r>
            <a:r>
              <a:rPr lang="ru-RU" sz="2400" dirty="0"/>
              <a:t>, </a:t>
            </a:r>
            <a:r>
              <a:rPr lang="ru-RU" sz="2400" dirty="0" err="1"/>
              <a:t>хімії</a:t>
            </a:r>
            <a:r>
              <a:rPr lang="ru-RU" sz="2400" dirty="0"/>
              <a:t>, математики. </a:t>
            </a:r>
            <a:r>
              <a:rPr lang="ru-RU" sz="2400" dirty="0" err="1"/>
              <a:t>Екологізація</a:t>
            </a:r>
            <a:r>
              <a:rPr lang="ru-RU" sz="2400" dirty="0"/>
              <a:t> </a:t>
            </a:r>
            <a:r>
              <a:rPr lang="ru-RU" sz="2400" dirty="0" err="1"/>
              <a:t>виробництва</a:t>
            </a:r>
            <a:r>
              <a:rPr lang="ru-RU" sz="2400" dirty="0"/>
              <a:t> - один </a:t>
            </a:r>
            <a:r>
              <a:rPr lang="ru-RU" sz="2400" dirty="0" err="1"/>
              <a:t>з</a:t>
            </a:r>
            <a:r>
              <a:rPr lang="ru-RU" sz="2400" dirty="0"/>
              <a:t> </a:t>
            </a:r>
            <a:r>
              <a:rPr lang="ru-RU" sz="2400" dirty="0" err="1"/>
              <a:t>провідних</a:t>
            </a:r>
            <a:r>
              <a:rPr lang="ru-RU" sz="2400" dirty="0"/>
              <a:t> </a:t>
            </a:r>
            <a:r>
              <a:rPr lang="ru-RU" sz="2400" dirty="0" err="1"/>
              <a:t>напрямів</a:t>
            </a:r>
            <a:r>
              <a:rPr lang="ru-RU" sz="2400" dirty="0"/>
              <a:t> </a:t>
            </a:r>
            <a:r>
              <a:rPr lang="ru-RU" sz="2400" dirty="0" err="1"/>
              <a:t>науково-технічного</a:t>
            </a:r>
            <a:r>
              <a:rPr lang="ru-RU" sz="2400" dirty="0"/>
              <a:t> </a:t>
            </a:r>
            <a:r>
              <a:rPr lang="ru-RU" sz="2400" dirty="0" err="1"/>
              <a:t>прогресу</a:t>
            </a:r>
            <a:r>
              <a:rPr lang="ru-RU" sz="2400" dirty="0"/>
              <a:t>, </a:t>
            </a:r>
            <a:r>
              <a:rPr lang="ru-RU" sz="2400" dirty="0" err="1"/>
              <a:t>покликаної</a:t>
            </a:r>
            <a:r>
              <a:rPr lang="ru-RU" sz="2400" dirty="0"/>
              <a:t> не </a:t>
            </a:r>
            <a:r>
              <a:rPr lang="ru-RU" sz="2400" dirty="0" err="1"/>
              <a:t>тільки</a:t>
            </a:r>
            <a:r>
              <a:rPr lang="ru-RU" sz="2400" dirty="0"/>
              <a:t> </a:t>
            </a:r>
            <a:r>
              <a:rPr lang="ru-RU" sz="2400" dirty="0" err="1"/>
              <a:t>забезпечити</a:t>
            </a:r>
            <a:r>
              <a:rPr lang="ru-RU" sz="2400" dirty="0"/>
              <a:t> </a:t>
            </a:r>
            <a:r>
              <a:rPr lang="ru-RU" sz="2400" dirty="0" err="1"/>
              <a:t>узгоджене</a:t>
            </a:r>
            <a:r>
              <a:rPr lang="ru-RU" sz="2400" dirty="0"/>
              <a:t> </a:t>
            </a:r>
            <a:r>
              <a:rPr lang="ru-RU" sz="2400" dirty="0" err="1"/>
              <a:t>функціонування</a:t>
            </a:r>
            <a:r>
              <a:rPr lang="ru-RU" sz="2400" dirty="0"/>
              <a:t> </a:t>
            </a:r>
            <a:r>
              <a:rPr lang="ru-RU" sz="2400" dirty="0" err="1"/>
              <a:t>природних</a:t>
            </a:r>
            <a:r>
              <a:rPr lang="ru-RU" sz="2400" dirty="0"/>
              <a:t>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технічних</a:t>
            </a:r>
            <a:r>
              <a:rPr lang="ru-RU" sz="2400" dirty="0"/>
              <a:t> систем, а </a:t>
            </a:r>
            <a:r>
              <a:rPr lang="ru-RU" sz="2400" dirty="0" err="1"/>
              <a:t>й</a:t>
            </a:r>
            <a:r>
              <a:rPr lang="ru-RU" sz="2400" dirty="0"/>
              <a:t> </a:t>
            </a:r>
            <a:r>
              <a:rPr lang="ru-RU" sz="2400" dirty="0" err="1"/>
              <a:t>значно</a:t>
            </a:r>
            <a:r>
              <a:rPr lang="ru-RU" sz="2400" dirty="0"/>
              <a:t> </a:t>
            </a:r>
            <a:r>
              <a:rPr lang="ru-RU" sz="2400" dirty="0" err="1"/>
              <a:t>підвищити</a:t>
            </a:r>
            <a:r>
              <a:rPr lang="ru-RU" sz="2400" dirty="0"/>
              <a:t> </a:t>
            </a:r>
            <a:r>
              <a:rPr lang="ru-RU" sz="2400" dirty="0" err="1"/>
              <a:t>ефективність</a:t>
            </a:r>
            <a:r>
              <a:rPr lang="ru-RU" sz="2400" dirty="0"/>
              <a:t> </a:t>
            </a:r>
            <a:r>
              <a:rPr lang="ru-RU" sz="2400" dirty="0" err="1"/>
              <a:t>останніх</a:t>
            </a:r>
            <a:r>
              <a:rPr lang="ru-RU" sz="2400" dirty="0"/>
              <a:t>. Таким чином, </a:t>
            </a:r>
            <a:r>
              <a:rPr lang="ru-RU" sz="2400" dirty="0" err="1"/>
              <a:t>екологія</a:t>
            </a:r>
            <a:r>
              <a:rPr lang="ru-RU" sz="2400" dirty="0"/>
              <a:t> все </a:t>
            </a:r>
            <a:r>
              <a:rPr lang="ru-RU" sz="2400" dirty="0" err="1"/>
              <a:t>більше</a:t>
            </a:r>
            <a:r>
              <a:rPr lang="ru-RU" sz="2400" dirty="0"/>
              <a:t> </a:t>
            </a:r>
            <a:r>
              <a:rPr lang="ru-RU" sz="2400" dirty="0" err="1"/>
              <a:t>набуває</a:t>
            </a:r>
            <a:r>
              <a:rPr lang="ru-RU" sz="2400" dirty="0"/>
              <a:t> </a:t>
            </a:r>
            <a:r>
              <a:rPr lang="ru-RU" sz="2400" dirty="0" err="1"/>
              <a:t>особливостей</a:t>
            </a:r>
            <a:r>
              <a:rPr lang="ru-RU" sz="2400" dirty="0"/>
              <a:t> </a:t>
            </a:r>
            <a:r>
              <a:rPr lang="ru-RU" sz="2400" dirty="0" err="1"/>
              <a:t>прикладної</a:t>
            </a:r>
            <a:r>
              <a:rPr lang="ru-RU" sz="2400" dirty="0"/>
              <a:t> науки.</a:t>
            </a:r>
            <a:endParaRPr lang="ru-RU" sz="2400" dirty="0"/>
          </a:p>
        </p:txBody>
      </p:sp>
      <p:pic>
        <p:nvPicPr>
          <p:cNvPr id="6" name="Picture 8" descr="э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090988"/>
            <a:ext cx="4000528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ep_2400075-Go-Green-Ecology-C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71942"/>
            <a:ext cx="378621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Новая папка\399273_priroda_leto_derevya_trava_zelen_2048x1365_www.GdeFon.ru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642918"/>
            <a:ext cx="8215370" cy="156966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Еколо́гія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 (будинок, дім;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наука) — наукова дисципліна, один з розділів біології, який досліджує взаємовідносини між біотичними та соціальними цілісностями та їхнім довкіллям.</a:t>
            </a:r>
            <a:endParaRPr lang="uk-UA" sz="2400" dirty="0"/>
          </a:p>
        </p:txBody>
      </p:sp>
      <p:pic>
        <p:nvPicPr>
          <p:cNvPr id="4" name="Picture 5" descr="1290072796_hp3siw7bag56j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214686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9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654">
            <a:off x="4506433" y="2998346"/>
            <a:ext cx="4075369" cy="32617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412210">
            <a:off x="106701" y="1212924"/>
            <a:ext cx="7500990" cy="1938992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tx1"/>
                </a:solidFill>
              </a:rPr>
              <a:t>Екологія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вивчає</a:t>
            </a:r>
            <a:r>
              <a:rPr lang="ru-RU" sz="2400" dirty="0" smtClean="0">
                <a:solidFill>
                  <a:schemeClr val="tx1"/>
                </a:solidFill>
              </a:rPr>
              <a:t> </a:t>
            </a:r>
            <a:r>
              <a:rPr lang="uk-UA" sz="2400" dirty="0" smtClean="0">
                <a:solidFill>
                  <a:schemeClr val="tx1"/>
                </a:solidFill>
              </a:rPr>
              <a:t>взаємовідносини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організмів</a:t>
            </a:r>
            <a:r>
              <a:rPr lang="ru-RU" sz="2400" dirty="0" smtClean="0">
                <a:solidFill>
                  <a:schemeClr val="tx1"/>
                </a:solidFill>
              </a:rPr>
              <a:t> </a:t>
            </a:r>
            <a:r>
              <a:rPr lang="ru-RU" sz="2400" dirty="0" err="1" smtClean="0">
                <a:solidFill>
                  <a:schemeClr val="tx1"/>
                </a:solidFill>
              </a:rPr>
              <a:t>із</a:t>
            </a:r>
            <a:r>
              <a:rPr lang="ru-RU" sz="2400" dirty="0" smtClean="0">
                <a:solidFill>
                  <a:schemeClr val="tx1"/>
                </a:solidFill>
              </a:rPr>
              <a:t> </a:t>
            </a:r>
            <a:r>
              <a:rPr lang="uk-UA" sz="2400" dirty="0" smtClean="0">
                <a:solidFill>
                  <a:schemeClr val="tx1"/>
                </a:solidFill>
              </a:rPr>
              <a:t>довкіллям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</a:rPr>
              <a:t>досліджує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структурно-функціональну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організацію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надорганізмових</a:t>
            </a:r>
            <a:r>
              <a:rPr lang="ru-RU" sz="2400" dirty="0" smtClean="0">
                <a:solidFill>
                  <a:schemeClr val="tx1"/>
                </a:solidFill>
              </a:rPr>
              <a:t> систем </a:t>
            </a:r>
            <a:r>
              <a:rPr lang="uk-UA" sz="2400" dirty="0" smtClean="0">
                <a:solidFill>
                  <a:schemeClr val="tx1"/>
                </a:solidFill>
              </a:rPr>
              <a:t>(популяцій, угруповань, екосистем, біосфери), виявляє механізми підтримання їх стійкості у просторі й часі.</a:t>
            </a:r>
            <a:endParaRPr lang="uk-UA" sz="24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Новая папка\1381844200_391926_priroda_vesna_sad_derevya_yabloni_oduvanchiki_soln_2560x1600_www.gdefon.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Ernst_Haeckel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4500594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857752" y="1785926"/>
            <a:ext cx="3929090" cy="3785652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Термін «екологія» ввів відомий німецький зоолог Е. </a:t>
            </a:r>
            <a:r>
              <a:rPr lang="uk-UA" sz="2400" dirty="0" err="1" smtClean="0"/>
              <a:t>Геккель</a:t>
            </a:r>
            <a:r>
              <a:rPr lang="uk-UA" sz="2400" dirty="0" smtClean="0"/>
              <a:t>, який у своїх працях «Загальна морфологія організмів» (1866) і «Природна історія </a:t>
            </a:r>
            <a:r>
              <a:rPr lang="uk-UA" sz="2400" dirty="0" err="1" smtClean="0"/>
              <a:t>міротворенія</a:t>
            </a:r>
            <a:r>
              <a:rPr lang="uk-UA" sz="2400" dirty="0" smtClean="0"/>
              <a:t>» (1868) вперше спробував дати визначення сутності нової науки.</a:t>
            </a:r>
            <a:endParaRPr lang="uk-UA" sz="24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Новая папка\красивые-картинки-Природа-канада-продолжение-в-комментах-108540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142852"/>
            <a:ext cx="7715304" cy="34163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Сучасна екологія — складна багатогранна дисципліна, основою якої є біогеографічні знання, але яка поєднує сьогодні всі природничі, точні,гуманітарні і соціальні науки, з метою пошуків шляхів оптимального розвитку людства на максимально далеку перспективу, вироблення нових методів збереження біосфери планети. Сьогодні її поділяють</a:t>
            </a:r>
            <a:r>
              <a:rPr lang="en-US" sz="2400" dirty="0" smtClean="0"/>
              <a:t> </a:t>
            </a:r>
            <a:r>
              <a:rPr lang="ru-RU" sz="2400" dirty="0" smtClean="0"/>
              <a:t>на:</a:t>
            </a:r>
            <a:r>
              <a:rPr lang="ru-RU" sz="2400" b="1" dirty="0" smtClean="0"/>
              <a:t> </a:t>
            </a:r>
            <a:r>
              <a:rPr lang="uk-UA" sz="2400" b="1" dirty="0" smtClean="0"/>
              <a:t>біоетику, </a:t>
            </a:r>
            <a:r>
              <a:rPr lang="uk-UA" sz="2400" b="1" dirty="0" err="1" smtClean="0"/>
              <a:t>біоекологію</a:t>
            </a:r>
            <a:r>
              <a:rPr lang="uk-UA" sz="2400" b="1" dirty="0" smtClean="0"/>
              <a:t>, </a:t>
            </a:r>
            <a:r>
              <a:rPr lang="uk-UA" sz="2400" b="1" dirty="0" err="1" smtClean="0"/>
              <a:t>геоекологію</a:t>
            </a:r>
            <a:r>
              <a:rPr lang="uk-UA" sz="2400" b="1" dirty="0" smtClean="0"/>
              <a:t>, </a:t>
            </a:r>
            <a:r>
              <a:rPr lang="uk-UA" sz="2400" b="1" dirty="0" err="1" smtClean="0"/>
              <a:t>техноекологію</a:t>
            </a:r>
            <a:r>
              <a:rPr lang="uk-UA" sz="2400" b="1" dirty="0" smtClean="0"/>
              <a:t>, </a:t>
            </a:r>
            <a:r>
              <a:rPr lang="en-US" sz="2400" b="1" dirty="0" smtClean="0"/>
              <a:t>  </a:t>
            </a:r>
            <a:r>
              <a:rPr lang="uk-UA" sz="2400" b="1" dirty="0" err="1" smtClean="0"/>
              <a:t>соціоекологію</a:t>
            </a:r>
            <a:r>
              <a:rPr lang="uk-UA" sz="2400" b="1" dirty="0" smtClean="0"/>
              <a:t> і космічну екологію.</a:t>
            </a:r>
            <a:endParaRPr lang="uk-UA" sz="2400" b="1" dirty="0"/>
          </a:p>
        </p:txBody>
      </p:sp>
      <p:pic>
        <p:nvPicPr>
          <p:cNvPr id="5" name="Picture 2" descr="C:\Users\Oksi\Downloads\екологія\Экология_картин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852"/>
            <a:ext cx="3714776" cy="328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Oksi\Downloads\екологія\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572453"/>
            <a:ext cx="4000528" cy="3285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Новая папка\priroda141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28926" y="428604"/>
            <a:ext cx="351686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Розділи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сучасної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екології</a:t>
            </a:r>
            <a:endParaRPr lang="uk-UA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1714488"/>
            <a:ext cx="6929486" cy="3933384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u="sng" dirty="0" err="1">
                <a:solidFill>
                  <a:srgbClr val="006600"/>
                </a:solidFill>
              </a:rPr>
              <a:t>Аутекологія</a:t>
            </a:r>
            <a:r>
              <a:rPr lang="ru-RU" sz="2400" dirty="0"/>
              <a:t> (</a:t>
            </a:r>
            <a:r>
              <a:rPr lang="ru-RU" sz="2400" dirty="0" err="1"/>
              <a:t>екологія</a:t>
            </a:r>
            <a:r>
              <a:rPr lang="ru-RU" sz="2400" dirty="0"/>
              <a:t> </a:t>
            </a:r>
            <a:r>
              <a:rPr lang="ru-RU" sz="2400" dirty="0" err="1"/>
              <a:t>організмів</a:t>
            </a:r>
            <a:r>
              <a:rPr lang="ru-RU" sz="2400" dirty="0"/>
              <a:t>) </a:t>
            </a:r>
            <a:r>
              <a:rPr lang="ru-RU" sz="2400" dirty="0" err="1"/>
              <a:t>вивчає</a:t>
            </a:r>
            <a:r>
              <a:rPr lang="ru-RU" sz="2400" dirty="0"/>
              <a:t> </a:t>
            </a:r>
            <a:r>
              <a:rPr lang="ru-RU" sz="2400" dirty="0" err="1"/>
              <a:t>взаємозв'язки</a:t>
            </a:r>
            <a:r>
              <a:rPr lang="ru-RU" sz="2400" dirty="0"/>
              <a:t> </a:t>
            </a:r>
            <a:r>
              <a:rPr lang="ru-RU" sz="2400" dirty="0" err="1"/>
              <a:t>представників</a:t>
            </a:r>
            <a:r>
              <a:rPr lang="ru-RU" sz="2400" dirty="0"/>
              <a:t> виду </a:t>
            </a:r>
            <a:r>
              <a:rPr lang="ru-RU" sz="2400" dirty="0" err="1"/>
              <a:t>з</a:t>
            </a:r>
            <a:r>
              <a:rPr lang="ru-RU" sz="2400" dirty="0"/>
              <a:t> </a:t>
            </a:r>
            <a:r>
              <a:rPr lang="ru-RU" sz="2400" dirty="0" err="1"/>
              <a:t>оточуючим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середовищем</a:t>
            </a:r>
            <a:r>
              <a:rPr lang="ru-RU" sz="2400" dirty="0"/>
              <a:t>. </a:t>
            </a:r>
          </a:p>
          <a:p>
            <a:pPr algn="ctr">
              <a:lnSpc>
                <a:spcPct val="80000"/>
              </a:lnSpc>
            </a:pPr>
            <a:r>
              <a:rPr lang="ru-RU" sz="2400" b="1" u="sng" dirty="0" err="1">
                <a:solidFill>
                  <a:srgbClr val="006600"/>
                </a:solidFill>
              </a:rPr>
              <a:t>Демекологія</a:t>
            </a:r>
            <a:r>
              <a:rPr lang="ru-RU" sz="2400" b="1" u="sng" dirty="0"/>
              <a:t> </a:t>
            </a:r>
            <a:r>
              <a:rPr lang="ru-RU" sz="2400" dirty="0"/>
              <a:t>(</a:t>
            </a:r>
            <a:r>
              <a:rPr lang="ru-RU" sz="2400" dirty="0" err="1"/>
              <a:t>екологія</a:t>
            </a:r>
            <a:r>
              <a:rPr lang="ru-RU" sz="2400" dirty="0"/>
              <a:t> </a:t>
            </a:r>
            <a:r>
              <a:rPr lang="ru-RU" sz="2400" dirty="0" err="1"/>
              <a:t>популяцій</a:t>
            </a:r>
            <a:r>
              <a:rPr lang="ru-RU" sz="2400" dirty="0"/>
              <a:t>) </a:t>
            </a:r>
            <a:r>
              <a:rPr lang="ru-RU" sz="2400" dirty="0" err="1"/>
              <a:t>описує</a:t>
            </a:r>
            <a:r>
              <a:rPr lang="ru-RU" sz="2400" dirty="0"/>
              <a:t> </a:t>
            </a:r>
            <a:r>
              <a:rPr lang="ru-RU" sz="2400" dirty="0" err="1"/>
              <a:t>коливання</a:t>
            </a:r>
            <a:r>
              <a:rPr lang="ru-RU" sz="2400" dirty="0"/>
              <a:t> </a:t>
            </a:r>
            <a:r>
              <a:rPr lang="ru-RU" sz="2400" dirty="0" err="1"/>
              <a:t>чисельності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встановлює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причини. </a:t>
            </a:r>
          </a:p>
          <a:p>
            <a:pPr algn="ctr">
              <a:lnSpc>
                <a:spcPct val="80000"/>
              </a:lnSpc>
            </a:pPr>
            <a:r>
              <a:rPr lang="ru-RU" sz="2400" b="1" u="sng" dirty="0" err="1">
                <a:solidFill>
                  <a:srgbClr val="006600"/>
                </a:solidFill>
              </a:rPr>
              <a:t>Синекологія</a:t>
            </a:r>
            <a:r>
              <a:rPr lang="ru-RU" sz="2400" dirty="0"/>
              <a:t> (</a:t>
            </a:r>
            <a:r>
              <a:rPr lang="ru-RU" sz="2400" dirty="0" err="1"/>
              <a:t>екологія</a:t>
            </a:r>
            <a:r>
              <a:rPr lang="ru-RU" sz="2400" dirty="0"/>
              <a:t> </a:t>
            </a:r>
            <a:r>
              <a:rPr lang="ru-RU" sz="2400" dirty="0" err="1"/>
              <a:t>угруповань</a:t>
            </a:r>
            <a:r>
              <a:rPr lang="ru-RU" sz="2400" dirty="0"/>
              <a:t>) </a:t>
            </a:r>
            <a:r>
              <a:rPr lang="ru-RU" sz="2400" dirty="0" err="1"/>
              <a:t>аналізує</a:t>
            </a:r>
            <a:r>
              <a:rPr lang="ru-RU" sz="2400" dirty="0"/>
              <a:t> </a:t>
            </a:r>
            <a:r>
              <a:rPr lang="ru-RU" sz="2400" dirty="0" err="1"/>
              <a:t>стосунки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особинами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належать до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даного</a:t>
            </a:r>
            <a:r>
              <a:rPr lang="ru-RU" sz="2400" dirty="0"/>
              <a:t> </a:t>
            </a:r>
            <a:r>
              <a:rPr lang="ru-RU" sz="2400" dirty="0" err="1"/>
              <a:t>угруповання</a:t>
            </a:r>
            <a:r>
              <a:rPr lang="ru-RU" sz="2400" dirty="0"/>
              <a:t> </a:t>
            </a:r>
            <a:r>
              <a:rPr lang="ru-RU" sz="2400" dirty="0" err="1"/>
              <a:t>організмів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ними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оточуючим</a:t>
            </a:r>
            <a:r>
              <a:rPr lang="ru-RU" sz="2400" dirty="0"/>
              <a:t> </a:t>
            </a:r>
            <a:r>
              <a:rPr lang="ru-RU" sz="2400" dirty="0" err="1"/>
              <a:t>середовищем</a:t>
            </a:r>
            <a:r>
              <a:rPr lang="ru-RU" sz="2400" dirty="0"/>
              <a:t>.</a:t>
            </a:r>
          </a:p>
          <a:p>
            <a:pPr algn="ctr">
              <a:lnSpc>
                <a:spcPct val="80000"/>
              </a:lnSpc>
            </a:pPr>
            <a:r>
              <a:rPr lang="ru-RU" sz="2400" b="1" u="sng" dirty="0" err="1">
                <a:solidFill>
                  <a:srgbClr val="006600"/>
                </a:solidFill>
              </a:rPr>
              <a:t>Біосферологія</a:t>
            </a:r>
            <a:r>
              <a:rPr lang="ru-RU" sz="2400" dirty="0"/>
              <a:t> (глобальна </a:t>
            </a:r>
            <a:r>
              <a:rPr lang="ru-RU" sz="2400" dirty="0" err="1"/>
              <a:t>екологія</a:t>
            </a:r>
            <a:r>
              <a:rPr lang="ru-RU" sz="2400" dirty="0"/>
              <a:t>) </a:t>
            </a:r>
            <a:r>
              <a:rPr lang="ru-RU" sz="2400" dirty="0" err="1"/>
              <a:t>вивчає</a:t>
            </a:r>
            <a:r>
              <a:rPr lang="ru-RU" sz="2400" dirty="0"/>
              <a:t> </a:t>
            </a:r>
            <a:r>
              <a:rPr lang="ru-RU" sz="2400" dirty="0" err="1"/>
              <a:t>біосферу</a:t>
            </a:r>
            <a:r>
              <a:rPr lang="ru-RU" sz="2400" dirty="0"/>
              <a:t> як </a:t>
            </a:r>
            <a:r>
              <a:rPr lang="ru-RU" sz="2400" dirty="0" err="1"/>
              <a:t>єдине</a:t>
            </a:r>
            <a:r>
              <a:rPr lang="ru-RU" sz="2400" dirty="0"/>
              <a:t> </a:t>
            </a:r>
            <a:r>
              <a:rPr lang="ru-RU" sz="2400" dirty="0" err="1"/>
              <a:t>планетарне</a:t>
            </a:r>
            <a:r>
              <a:rPr lang="ru-RU" sz="2400" dirty="0"/>
              <a:t> </a:t>
            </a:r>
            <a:r>
              <a:rPr lang="ru-RU" sz="2400" dirty="0" err="1"/>
              <a:t>ціле</a:t>
            </a:r>
            <a:r>
              <a:rPr lang="ru-RU" sz="2400" dirty="0"/>
              <a:t>, </a:t>
            </a:r>
            <a:r>
              <a:rPr lang="ru-RU" sz="2400" dirty="0" err="1"/>
              <a:t>з'ясовує</a:t>
            </a:r>
            <a:r>
              <a:rPr lang="ru-RU" sz="2400" dirty="0"/>
              <a:t> </a:t>
            </a:r>
            <a:r>
              <a:rPr lang="ru-RU" sz="2400" dirty="0" err="1"/>
              <a:t>закономірності</a:t>
            </a:r>
            <a:r>
              <a:rPr lang="ru-RU" sz="2400" dirty="0"/>
              <a:t> </a:t>
            </a:r>
            <a:r>
              <a:rPr lang="ru-RU" sz="2400" dirty="0" err="1"/>
              <a:t>еволюції</a:t>
            </a:r>
            <a:r>
              <a:rPr lang="ru-RU" sz="2400" dirty="0"/>
              <a:t> </a:t>
            </a:r>
            <a:r>
              <a:rPr lang="ru-RU" sz="2400" dirty="0" err="1"/>
              <a:t>біосфери</a:t>
            </a:r>
            <a:r>
              <a:rPr lang="ru-RU" sz="2400" dirty="0"/>
              <a:t>.</a:t>
            </a:r>
            <a:endParaRPr lang="uk-UA" sz="2400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Новая папка\79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57554" y="0"/>
            <a:ext cx="2630015" cy="46166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екології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image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8602665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Новая папка\priroda58_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428604"/>
            <a:ext cx="6858048" cy="1200329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marL="609600" indent="-609600">
              <a:defRPr/>
            </a:pPr>
            <a:r>
              <a:rPr lang="ru-RU" i="1" dirty="0"/>
              <a:t>В </a:t>
            </a:r>
            <a:r>
              <a:rPr lang="ru-RU" i="1" dirty="0" err="1"/>
              <a:t>структурі</a:t>
            </a:r>
            <a:r>
              <a:rPr lang="ru-RU" i="1" dirty="0"/>
              <a:t> </a:t>
            </a:r>
            <a:r>
              <a:rPr lang="ru-RU" i="1" dirty="0" err="1"/>
              <a:t>сучасної</a:t>
            </a:r>
            <a:r>
              <a:rPr lang="ru-RU" i="1" dirty="0"/>
              <a:t> </a:t>
            </a:r>
            <a:r>
              <a:rPr lang="ru-RU" i="1" dirty="0" err="1"/>
              <a:t>екології</a:t>
            </a:r>
            <a:r>
              <a:rPr lang="ru-RU" i="1" dirty="0"/>
              <a:t> </a:t>
            </a:r>
            <a:r>
              <a:rPr lang="ru-RU" i="1" dirty="0" err="1"/>
              <a:t>виділяють</a:t>
            </a:r>
            <a:r>
              <a:rPr lang="ru-RU" i="1" dirty="0"/>
              <a:t> </a:t>
            </a:r>
            <a:r>
              <a:rPr lang="ru-RU" i="1" dirty="0" err="1"/>
              <a:t>такі</a:t>
            </a:r>
            <a:r>
              <a:rPr lang="ru-RU" i="1" dirty="0"/>
              <a:t> </a:t>
            </a:r>
            <a:r>
              <a:rPr lang="ru-RU" i="1" dirty="0" err="1"/>
              <a:t>основні</a:t>
            </a:r>
            <a:r>
              <a:rPr lang="ru-RU" i="1" dirty="0"/>
              <a:t> напрямки</a:t>
            </a:r>
            <a:r>
              <a:rPr lang="en-US" i="1" dirty="0"/>
              <a:t>: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Загальна екологія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Спеціальна екологія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Прикладна екологія</a:t>
            </a:r>
          </a:p>
        </p:txBody>
      </p:sp>
      <p:pic>
        <p:nvPicPr>
          <p:cNvPr id="7171" name="Picture 3" descr="C:\Documents and Settings\Admin\Рабочий стол\Новая папка\stihii+priroda+10573978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214554"/>
            <a:ext cx="6357982" cy="4000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Новая папка\1347907438-621687-0139204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43240" y="428604"/>
            <a:ext cx="2577309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Загальна екологія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643050"/>
            <a:ext cx="7929618" cy="156966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dirty="0"/>
              <a:t>Загальна екологія вивчає фундаментальні проблеми структурно-функціональної організації екосистем, а також досліджує взаємодію біосистем різних рівнів інтеграції між собою та довкіллям.</a:t>
            </a:r>
            <a:endParaRPr lang="uk-UA" sz="2400" dirty="0"/>
          </a:p>
        </p:txBody>
      </p:sp>
      <p:pic>
        <p:nvPicPr>
          <p:cNvPr id="5" name="Picture 6" descr="1279573522_ymtguexphcftoa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000504"/>
            <a:ext cx="3786214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orporate_ep_p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929067"/>
            <a:ext cx="371477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474</Words>
  <Application>Microsoft Office PowerPoint</Application>
  <PresentationFormat>Экран (4:3)</PresentationFormat>
  <Paragraphs>39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28</cp:revision>
  <dcterms:created xsi:type="dcterms:W3CDTF">2014-11-19T20:08:10Z</dcterms:created>
  <dcterms:modified xsi:type="dcterms:W3CDTF">2014-11-19T21:24:26Z</dcterms:modified>
</cp:coreProperties>
</file>