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2%D1%81%D1%82%D1%80%D1%96%D1%8F" TargetMode="External"/><Relationship Id="rId3" Type="http://schemas.openxmlformats.org/officeDocument/2006/relationships/hyperlink" Target="http://uk.wikipedia.org/wiki/%D0%84%D0%B2%D1%80%D0%BE%D0%BF%D0%B0" TargetMode="External"/><Relationship Id="rId7" Type="http://schemas.openxmlformats.org/officeDocument/2006/relationships/hyperlink" Target="http://uk.wikipedia.org/wiki/%D0%A3%D0%B3%D0%BE%D1%80%D1%89%D0%B8%D0%BD%D0%B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3%D0%BA%D1%80%D0%B0%D1%97%D0%BD%D0%B0" TargetMode="External"/><Relationship Id="rId5" Type="http://schemas.openxmlformats.org/officeDocument/2006/relationships/hyperlink" Target="http://uk.wikipedia.org/wiki/%D0%9F%D0%BE%D0%BB%D1%8C%D1%89%D0%B0" TargetMode="External"/><Relationship Id="rId4" Type="http://schemas.openxmlformats.org/officeDocument/2006/relationships/hyperlink" Target="http://uk.wikipedia.org/wiki/%D0%A7%D0%B5%D1%85%D1%96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naimo.com.ua/&#1058;&#1088;&#1077;&#1085;&#1095;&#1080;&#1085;&#1089;&#1100;&#1082;&#1080;&#1081;_&#1082;&#1088;&#1072;&#1081;" TargetMode="External"/><Relationship Id="rId3" Type="http://schemas.openxmlformats.org/officeDocument/2006/relationships/hyperlink" Target="http://www.znaimo.com.ua/&#1041;&#1088;&#1072;&#1090;&#1080;&#1089;&#1083;&#1072;&#1074;&#1089;&#1100;&#1082;&#1080;&#1081;_&#1082;&#1088;&#1072;&#1081;" TargetMode="External"/><Relationship Id="rId7" Type="http://schemas.openxmlformats.org/officeDocument/2006/relationships/hyperlink" Target="http://www.znaimo.com.ua/&#1055;&#1088;&#1103;&#1096;&#1110;&#1074;&#1089;&#1100;&#1082;&#1080;&#1081;_&#1082;&#1088;&#1072;&#1081;" TargetMode="External"/><Relationship Id="rId2" Type="http://schemas.openxmlformats.org/officeDocument/2006/relationships/hyperlink" Target="http://www.znaimo.com.ua/&#1041;&#1072;&#1085;&#1089;&#1082;&#1086;&#1073;&#1110;&#1089;&#1090;&#1088;&#1110;&#1094;&#1082;&#1110;&#1081;_&#1082;&#1088;&#1072;&#1081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naimo.com.ua/&#1053;&#1110;&#1090;&#1088;&#1072;&#1085;&#1089;&#1100;&#1082;&#1080;&#1081;_&#1082;&#1088;&#1072;&#1081;" TargetMode="External"/><Relationship Id="rId5" Type="http://schemas.openxmlformats.org/officeDocument/2006/relationships/hyperlink" Target="http://www.znaimo.com.ua/&#1050;&#1086;&#1096;&#1080;&#1094;&#1100;&#1082;&#1080;&#1081;_&#1082;&#1088;&#1072;&#1081;" TargetMode="External"/><Relationship Id="rId4" Type="http://schemas.openxmlformats.org/officeDocument/2006/relationships/hyperlink" Target="http://www.znaimo.com.ua/&#1046;&#1080;&#1083;&#1110;&#1085;&#1089;&#1100;&#1082;&#1080;&#1081;_&#1082;&#1088;&#1072;&#1081;" TargetMode="External"/><Relationship Id="rId9" Type="http://schemas.openxmlformats.org/officeDocument/2006/relationships/hyperlink" Target="http://www.znaimo.com.ua/&#1058;&#1088;&#1085;&#1072;&#1074;&#1089;&#1082;&#1110;&#1081;_&#1082;&#1088;&#1072;&#1081;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aimo.com.ua/5_&#1083;&#1080;&#1087;&#1085;&#1103;" TargetMode="External"/><Relationship Id="rId2" Type="http://schemas.openxmlformats.org/officeDocument/2006/relationships/hyperlink" Target="http://www.znaimo.com.ua/1_&#1089;&#1110;&#1095;&#1085;&#1103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naimo.com.ua/17_&#1083;&#1080;&#1089;&#1090;&#1086;&#1087;&#1072;&#1076;&#1072;" TargetMode="External"/><Relationship Id="rId5" Type="http://schemas.openxmlformats.org/officeDocument/2006/relationships/hyperlink" Target="http://www.znaimo.com.ua/1_&#1074;&#1077;&#1088;&#1077;&#1089;&#1085;&#1103;" TargetMode="External"/><Relationship Id="rId4" Type="http://schemas.openxmlformats.org/officeDocument/2006/relationships/hyperlink" Target="http://www.znaimo.com.ua/29_&#1089;&#1077;&#1088;&#1087;&#1085;&#1103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Республіка Словаччина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67576" cy="1304946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/>
              <a:t>Підготувала </a:t>
            </a:r>
          </a:p>
          <a:p>
            <a:r>
              <a:rPr lang="uk-UA" b="1" i="1" dirty="0" smtClean="0"/>
              <a:t>учениця 10 класу</a:t>
            </a:r>
          </a:p>
          <a:p>
            <a:r>
              <a:rPr lang="uk-UA" b="1" i="1" dirty="0" smtClean="0"/>
              <a:t>ЗОШ </a:t>
            </a:r>
            <a:r>
              <a:rPr lang="uk-UA" b="1" i="1" dirty="0" err="1" smtClean="0"/>
              <a:t>І-ІІІст</a:t>
            </a:r>
            <a:r>
              <a:rPr lang="uk-UA" b="1" i="1" dirty="0" smtClean="0"/>
              <a:t>. </a:t>
            </a:r>
            <a:r>
              <a:rPr lang="uk-UA" b="1" i="1" dirty="0" err="1" smtClean="0"/>
              <a:t>с.Липини</a:t>
            </a:r>
            <a:r>
              <a:rPr lang="uk-UA" b="1" i="1" dirty="0" smtClean="0"/>
              <a:t> </a:t>
            </a:r>
          </a:p>
          <a:p>
            <a:r>
              <a:rPr lang="uk-UA" b="1" i="1" dirty="0" err="1" smtClean="0"/>
              <a:t>Лінік</a:t>
            </a:r>
            <a:r>
              <a:rPr lang="uk-UA" b="1" i="1" dirty="0" smtClean="0"/>
              <a:t> Яна </a:t>
            </a:r>
            <a:endParaRPr lang="ru-RU" b="1" i="1" dirty="0"/>
          </a:p>
        </p:txBody>
      </p:sp>
      <p:pic>
        <p:nvPicPr>
          <p:cNvPr id="4" name="Рисунок 3" descr="imagesM8EW2ED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556157" cy="2928958"/>
          </a:xfrm>
          <a:prstGeom prst="rect">
            <a:avLst/>
          </a:prstGeom>
        </p:spPr>
      </p:pic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28"/>
            <a:ext cx="2357454" cy="294681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Slovakia_Bojnice_Castle_2004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572396" cy="5679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00076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/>
              <a:t>Бойницький</a:t>
            </a:r>
            <a:r>
              <a:rPr lang="uk-UA" b="1" i="1" dirty="0" smtClean="0"/>
              <a:t> замок – найважливіший і  найстаріший </a:t>
            </a:r>
            <a:r>
              <a:rPr lang="uk-UA" b="1" i="1" dirty="0" err="1" smtClean="0"/>
              <a:t>пам</a:t>
            </a:r>
            <a:r>
              <a:rPr lang="en-US" b="1" i="1" dirty="0" smtClean="0"/>
              <a:t>’</a:t>
            </a:r>
            <a:r>
              <a:rPr lang="uk-UA" b="1" i="1" dirty="0" err="1" smtClean="0"/>
              <a:t>ятник</a:t>
            </a:r>
            <a:r>
              <a:rPr lang="uk-UA" b="1" i="1" dirty="0" smtClean="0"/>
              <a:t> в Словаччині</a:t>
            </a:r>
            <a:endParaRPr lang="ru-RU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bske-ple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6667500" cy="435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7" y="521495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Штребське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Плесо</a:t>
            </a:r>
            <a:r>
              <a:rPr lang="ru-RU" i="1" dirty="0" smtClean="0"/>
              <a:t> - </a:t>
            </a:r>
            <a:r>
              <a:rPr lang="ru-RU" i="1" dirty="0" err="1" smtClean="0"/>
              <a:t>кращий</a:t>
            </a:r>
            <a:r>
              <a:rPr lang="ru-RU" i="1" dirty="0" smtClean="0"/>
              <a:t> </a:t>
            </a:r>
            <a:r>
              <a:rPr lang="ru-RU" i="1" dirty="0" err="1" smtClean="0"/>
              <a:t>високогірний</a:t>
            </a:r>
            <a:r>
              <a:rPr lang="ru-RU" i="1" dirty="0" smtClean="0"/>
              <a:t> курорт </a:t>
            </a:r>
            <a:r>
              <a:rPr lang="ru-RU" i="1" dirty="0" err="1" smtClean="0"/>
              <a:t>Словаччини</a:t>
            </a:r>
            <a:r>
              <a:rPr lang="ru-RU" i="1" dirty="0" smtClean="0"/>
              <a:t>, </a:t>
            </a:r>
            <a:r>
              <a:rPr lang="ru-RU" i="1" dirty="0" err="1" smtClean="0"/>
              <a:t>розташований</a:t>
            </a:r>
            <a:r>
              <a:rPr lang="ru-RU" i="1" dirty="0" smtClean="0"/>
              <a:t> на </a:t>
            </a:r>
            <a:r>
              <a:rPr lang="ru-RU" i="1" dirty="0" err="1" smtClean="0"/>
              <a:t>березі</a:t>
            </a:r>
            <a:r>
              <a:rPr lang="ru-RU" i="1" dirty="0" smtClean="0"/>
              <a:t> </a:t>
            </a:r>
            <a:r>
              <a:rPr lang="ru-RU" i="1" dirty="0" err="1" smtClean="0"/>
              <a:t>гірського</a:t>
            </a:r>
            <a:r>
              <a:rPr lang="ru-RU" i="1" dirty="0" smtClean="0"/>
              <a:t> озера на </a:t>
            </a:r>
            <a:r>
              <a:rPr lang="ru-RU" i="1" dirty="0" err="1" smtClean="0"/>
              <a:t>висоті</a:t>
            </a:r>
            <a:r>
              <a:rPr lang="ru-RU" i="1" dirty="0" smtClean="0"/>
              <a:t> 1355 м.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dise20-150x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788379" cy="2500330"/>
          </a:xfrm>
          <a:prstGeom prst="rect">
            <a:avLst/>
          </a:prstGeom>
        </p:spPr>
      </p:pic>
      <p:pic>
        <p:nvPicPr>
          <p:cNvPr id="3" name="Рисунок 2" descr="2ea12a01-a388-49d3-941f-ff4220e3cb02-300x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9047"/>
            <a:ext cx="3491532" cy="2607011"/>
          </a:xfrm>
          <a:prstGeom prst="rect">
            <a:avLst/>
          </a:prstGeom>
        </p:spPr>
      </p:pic>
      <p:pic>
        <p:nvPicPr>
          <p:cNvPr id="4" name="Рисунок 3" descr="Slovensky_raj_01-300x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928934"/>
            <a:ext cx="3877037" cy="2571768"/>
          </a:xfrm>
          <a:prstGeom prst="rect">
            <a:avLst/>
          </a:prstGeom>
        </p:spPr>
      </p:pic>
      <p:pic>
        <p:nvPicPr>
          <p:cNvPr id="5" name="Рисунок 4" descr="1353773465_ranc_pod_ostrou_skalou3-300x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928934"/>
            <a:ext cx="3571900" cy="2583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1501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 </a:t>
            </a:r>
            <a:r>
              <a:rPr lang="ru-RU" b="1" i="1" dirty="0" err="1" smtClean="0"/>
              <a:t>південно-східній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стороні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Високих</a:t>
            </a:r>
            <a:r>
              <a:rPr lang="ru-RU" b="1" i="1" dirty="0" smtClean="0"/>
              <a:t> Татр </a:t>
            </a:r>
            <a:r>
              <a:rPr lang="ru-RU" b="1" i="1" dirty="0" err="1" smtClean="0"/>
              <a:t>знаходиться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Національний</a:t>
            </a:r>
            <a:r>
              <a:rPr lang="ru-RU" b="1" i="1" dirty="0" smtClean="0"/>
              <a:t> Парк </a:t>
            </a:r>
            <a:r>
              <a:rPr lang="ru-RU" b="1" i="1" dirty="0" err="1" smtClean="0"/>
              <a:t>Словаччини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Словацький</a:t>
            </a:r>
            <a:r>
              <a:rPr lang="ru-RU" b="1" i="1" dirty="0" smtClean="0"/>
              <a:t> Рай.</a:t>
            </a:r>
            <a:endParaRPr lang="ru-RU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071678"/>
            <a:ext cx="63001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i="1" dirty="0" smtClean="0"/>
              <a:t>Дякую за увагу !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35811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latin typeface="Bookman Old Style" pitchFamily="18" charset="0"/>
              </a:rPr>
              <a:t>Площа:  </a:t>
            </a:r>
            <a:r>
              <a:rPr lang="uk-UA" sz="3200" dirty="0" smtClean="0">
                <a:latin typeface="Bookman Old Style" pitchFamily="18" charset="0"/>
              </a:rPr>
              <a:t>49 тис. км. кв.</a:t>
            </a:r>
          </a:p>
          <a:p>
            <a:pPr algn="just"/>
            <a:endParaRPr lang="uk-UA" sz="3200" b="1" i="1" dirty="0" smtClean="0">
              <a:latin typeface="Bookman Old Style" pitchFamily="18" charset="0"/>
            </a:endParaRPr>
          </a:p>
          <a:p>
            <a:pPr algn="just"/>
            <a:r>
              <a:rPr lang="uk-UA" sz="3200" b="1" i="1" dirty="0" smtClean="0">
                <a:latin typeface="Bookman Old Style" pitchFamily="18" charset="0"/>
              </a:rPr>
              <a:t>Населення:  </a:t>
            </a:r>
            <a:r>
              <a:rPr lang="uk-UA" sz="3200" dirty="0" smtClean="0">
                <a:latin typeface="Bookman Old Style" pitchFamily="18" charset="0"/>
              </a:rPr>
              <a:t>5.3 млн. чоловік </a:t>
            </a:r>
          </a:p>
          <a:p>
            <a:pPr algn="just"/>
            <a:endParaRPr lang="uk-UA" sz="3200" b="1" i="1" dirty="0" smtClean="0">
              <a:latin typeface="Bookman Old Style" pitchFamily="18" charset="0"/>
            </a:endParaRPr>
          </a:p>
          <a:p>
            <a:pPr algn="just"/>
            <a:r>
              <a:rPr lang="uk-UA" sz="3200" b="1" i="1" dirty="0" smtClean="0">
                <a:latin typeface="Bookman Old Style" pitchFamily="18" charset="0"/>
              </a:rPr>
              <a:t>Столиця:  </a:t>
            </a:r>
            <a:r>
              <a:rPr lang="uk-UA" sz="3200" dirty="0" smtClean="0"/>
              <a:t>Братислава</a:t>
            </a:r>
            <a:endParaRPr lang="uk-UA" sz="3200" dirty="0" smtClean="0">
              <a:latin typeface="Bookman Old Style" pitchFamily="18" charset="0"/>
            </a:endParaRPr>
          </a:p>
          <a:p>
            <a:pPr algn="just"/>
            <a:endParaRPr lang="uk-UA" sz="3200" b="1" i="1" dirty="0" smtClean="0">
              <a:latin typeface="Bookman Old Style" pitchFamily="18" charset="0"/>
            </a:endParaRPr>
          </a:p>
          <a:p>
            <a:pPr algn="just"/>
            <a:r>
              <a:rPr lang="uk-UA" sz="3200" b="1" i="1" dirty="0" smtClean="0">
                <a:latin typeface="Bookman Old Style" pitchFamily="18" charset="0"/>
              </a:rPr>
              <a:t>Державний лад:  </a:t>
            </a:r>
            <a:r>
              <a:rPr lang="uk-UA" sz="3200" dirty="0" smtClean="0"/>
              <a:t>республіка</a:t>
            </a:r>
            <a:endParaRPr lang="uk-UA" sz="3200" dirty="0" smtClean="0">
              <a:latin typeface="Bookman Old Style" pitchFamily="18" charset="0"/>
            </a:endParaRPr>
          </a:p>
          <a:p>
            <a:pPr algn="just"/>
            <a:endParaRPr lang="uk-UA" sz="3200" b="1" i="1" dirty="0" smtClean="0">
              <a:latin typeface="Bookman Old Style" pitchFamily="18" charset="0"/>
            </a:endParaRPr>
          </a:p>
          <a:p>
            <a:pPr algn="just"/>
            <a:r>
              <a:rPr lang="uk-UA" sz="3200" b="1" i="1" dirty="0" smtClean="0">
                <a:latin typeface="Bookman Old Style" pitchFamily="18" charset="0"/>
              </a:rPr>
              <a:t>Склад регіону:  </a:t>
            </a:r>
            <a:r>
              <a:rPr lang="uk-UA" sz="3200" dirty="0" smtClean="0"/>
              <a:t>8 країв та</a:t>
            </a:r>
          </a:p>
          <a:p>
            <a:pPr algn="just"/>
            <a:r>
              <a:rPr lang="uk-UA" sz="3200" dirty="0" smtClean="0"/>
              <a:t>79 округів </a:t>
            </a:r>
            <a:r>
              <a:rPr lang="en-US" sz="3200" dirty="0" smtClean="0"/>
              <a:t>(</a:t>
            </a:r>
            <a:r>
              <a:rPr lang="uk-UA" sz="3200" dirty="0" smtClean="0"/>
              <a:t>районів)</a:t>
            </a:r>
          </a:p>
          <a:p>
            <a:pPr algn="just"/>
            <a:endParaRPr lang="uk-UA" sz="3200" b="1" i="1" dirty="0" smtClean="0">
              <a:latin typeface="Bookman Old Style" pitchFamily="18" charset="0"/>
            </a:endParaRPr>
          </a:p>
          <a:p>
            <a:pPr algn="just"/>
            <a:r>
              <a:rPr lang="uk-UA" sz="3200" b="1" i="1" dirty="0" smtClean="0">
                <a:latin typeface="Bookman Old Style" pitchFamily="18" charset="0"/>
              </a:rPr>
              <a:t>Грошова одиниця:  </a:t>
            </a:r>
            <a:r>
              <a:rPr lang="uk-UA" sz="3200" dirty="0" smtClean="0">
                <a:latin typeface="Bookman Old Style" pitchFamily="18" charset="0"/>
              </a:rPr>
              <a:t>євро</a:t>
            </a:r>
            <a:endParaRPr lang="ru-RU" sz="3200" dirty="0" smtClean="0"/>
          </a:p>
          <a:p>
            <a:pPr algn="just"/>
            <a:endParaRPr lang="ru-RU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8"/>
            <a:ext cx="574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1.Політична структура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75724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Главою </a:t>
            </a:r>
            <a:r>
              <a:rPr lang="ru-RU" sz="2000" b="1" i="1" dirty="0" err="1" smtClean="0"/>
              <a:t>держави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Словаччині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президент, </a:t>
            </a:r>
            <a:r>
              <a:rPr lang="ru-RU" sz="2000" b="1" i="1" dirty="0" err="1" smtClean="0"/>
              <a:t>який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обирається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загальним</a:t>
            </a:r>
            <a:r>
              <a:rPr lang="ru-RU" sz="2000" b="1" i="1" dirty="0" smtClean="0"/>
              <a:t> прямим </a:t>
            </a:r>
            <a:r>
              <a:rPr lang="ru-RU" sz="2000" b="1" i="1" dirty="0" err="1" smtClean="0"/>
              <a:t>голосуванням</a:t>
            </a:r>
            <a:r>
              <a:rPr lang="ru-RU" sz="2000" b="1" i="1" dirty="0" smtClean="0"/>
              <a:t> на 5-річний </a:t>
            </a:r>
            <a:r>
              <a:rPr lang="ru-RU" sz="2000" b="1" i="1" dirty="0" err="1" smtClean="0"/>
              <a:t>термін</a:t>
            </a:r>
            <a:r>
              <a:rPr lang="ru-RU" sz="2000" b="1" i="1" dirty="0" smtClean="0"/>
              <a:t>. Велика </a:t>
            </a:r>
            <a:r>
              <a:rPr lang="ru-RU" sz="2000" b="1" i="1" dirty="0" err="1" smtClean="0"/>
              <a:t>частина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виконавчої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влади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покладено</a:t>
            </a:r>
            <a:r>
              <a:rPr lang="ru-RU" sz="2000" b="1" i="1" dirty="0" smtClean="0"/>
              <a:t> на главу уряду, прем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єр-міністра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який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зазвичай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лідером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партії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чи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коаліції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отримала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більшість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виборах</a:t>
            </a:r>
            <a:r>
              <a:rPr lang="ru-RU" sz="2000" b="1" i="1" dirty="0" smtClean="0"/>
              <a:t> до парламенту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призначається</a:t>
            </a:r>
            <a:r>
              <a:rPr lang="ru-RU" sz="2000" b="1" i="1" dirty="0" smtClean="0"/>
              <a:t> президентом. </a:t>
            </a:r>
            <a:r>
              <a:rPr lang="ru-RU" sz="2000" b="1" i="1" dirty="0" err="1" smtClean="0"/>
              <a:t>Виконавчий</a:t>
            </a:r>
            <a:r>
              <a:rPr lang="ru-RU" sz="2000" b="1" i="1" dirty="0" smtClean="0"/>
              <a:t> орган - Уряд </a:t>
            </a:r>
            <a:r>
              <a:rPr lang="ru-RU" sz="2000" b="1" i="1" dirty="0" err="1" smtClean="0"/>
              <a:t>Словацької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Республіки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err="1" smtClean="0"/>
              <a:t>Вищим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законодавчим</a:t>
            </a:r>
            <a:r>
              <a:rPr lang="ru-RU" sz="2000" b="1" i="1" dirty="0" smtClean="0"/>
              <a:t> органом </a:t>
            </a:r>
            <a:r>
              <a:rPr lang="ru-RU" sz="2000" b="1" i="1" dirty="0" err="1" smtClean="0"/>
              <a:t>Словаччини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150-місцева однопалатна Народна Рада </a:t>
            </a:r>
            <a:r>
              <a:rPr lang="ru-RU" sz="2000" b="1" i="1" dirty="0" err="1" smtClean="0"/>
              <a:t>Словацької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Республіки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Парламент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відправити</a:t>
            </a:r>
            <a:r>
              <a:rPr lang="ru-RU" sz="2000" b="1" i="1" dirty="0" smtClean="0"/>
              <a:t> президента у </a:t>
            </a:r>
            <a:r>
              <a:rPr lang="ru-RU" sz="2000" b="1" i="1" dirty="0" err="1" smtClean="0"/>
              <a:t>відставку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якщо</a:t>
            </a:r>
            <a:r>
              <a:rPr lang="ru-RU" sz="2000" b="1" i="1" dirty="0" smtClean="0"/>
              <a:t> за </a:t>
            </a:r>
            <a:r>
              <a:rPr lang="ru-RU" sz="2000" b="1" i="1" dirty="0" err="1" smtClean="0"/>
              <a:t>це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проголосують</a:t>
            </a:r>
            <a:r>
              <a:rPr lang="ru-RU" sz="2000" b="1" i="1" dirty="0" smtClean="0"/>
              <a:t> три </a:t>
            </a:r>
            <a:r>
              <a:rPr lang="ru-RU" sz="2000" b="1" i="1" dirty="0" err="1" smtClean="0"/>
              <a:t>п'ятих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всього</a:t>
            </a:r>
            <a:r>
              <a:rPr lang="ru-RU" sz="2000" b="1" i="1" dirty="0" smtClean="0"/>
              <a:t> числа </a:t>
            </a:r>
            <a:r>
              <a:rPr lang="ru-RU" sz="2000" b="1" i="1" dirty="0" err="1" smtClean="0"/>
              <a:t>депутатів</a:t>
            </a:r>
            <a:r>
              <a:rPr lang="ru-RU" sz="2000" b="1" i="1" dirty="0" smtClean="0"/>
              <a:t>. Президент </a:t>
            </a:r>
            <a:r>
              <a:rPr lang="ru-RU" sz="2000" b="1" i="1" dirty="0" err="1" smtClean="0"/>
              <a:t>може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розпустити</a:t>
            </a:r>
            <a:r>
              <a:rPr lang="ru-RU" sz="2000" b="1" i="1" dirty="0" smtClean="0"/>
              <a:t> парламент, </a:t>
            </a:r>
            <a:r>
              <a:rPr lang="ru-RU" sz="2000" b="1" i="1" dirty="0" err="1" smtClean="0"/>
              <a:t>якщо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тричі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протягом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місяця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після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виборів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схвалить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програмну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заяву</a:t>
            </a:r>
            <a:r>
              <a:rPr lang="ru-RU" sz="2000" b="1" i="1" dirty="0" smtClean="0"/>
              <a:t> уряду.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0px-Словак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8150394" cy="44827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5572140"/>
            <a:ext cx="800105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/>
              <a:t>Словацька Республіка — держава на сході центральної </a:t>
            </a:r>
            <a:r>
              <a:rPr lang="uk-UA" sz="2000" b="1" dirty="0" smtClean="0">
                <a:hlinkClick r:id="rId3" tooltip="Європа"/>
              </a:rPr>
              <a:t>Європи</a:t>
            </a:r>
            <a:r>
              <a:rPr lang="uk-UA" sz="2000" b="1" dirty="0" smtClean="0"/>
              <a:t>, межує на північному заході з </a:t>
            </a:r>
            <a:r>
              <a:rPr lang="uk-UA" sz="2000" b="1" dirty="0" smtClean="0">
                <a:hlinkClick r:id="rId4" tooltip="Чехія"/>
              </a:rPr>
              <a:t>Чехією</a:t>
            </a:r>
            <a:r>
              <a:rPr lang="uk-UA" sz="2000" b="1" dirty="0" smtClean="0"/>
              <a:t>, на півночі з </a:t>
            </a:r>
            <a:r>
              <a:rPr lang="uk-UA" sz="2000" b="1" dirty="0" smtClean="0">
                <a:hlinkClick r:id="rId5" tooltip="Польща"/>
              </a:rPr>
              <a:t>Польщею</a:t>
            </a:r>
            <a:r>
              <a:rPr lang="uk-UA" sz="2000" b="1" dirty="0" smtClean="0"/>
              <a:t>, на сході — з </a:t>
            </a:r>
            <a:r>
              <a:rPr lang="uk-UA" sz="2000" b="1" dirty="0" smtClean="0">
                <a:hlinkClick r:id="rId6" tooltip="Україна"/>
              </a:rPr>
              <a:t>Україною</a:t>
            </a:r>
            <a:r>
              <a:rPr lang="uk-UA" sz="2000" b="1" dirty="0" smtClean="0"/>
              <a:t>, на півдні — з </a:t>
            </a:r>
            <a:r>
              <a:rPr lang="uk-UA" sz="2000" b="1" dirty="0" smtClean="0">
                <a:hlinkClick r:id="rId7" tooltip="Угорщина"/>
              </a:rPr>
              <a:t>Угорщиною</a:t>
            </a:r>
            <a:r>
              <a:rPr lang="uk-UA" sz="2000" b="1" dirty="0" smtClean="0"/>
              <a:t> та на заході з </a:t>
            </a:r>
            <a:r>
              <a:rPr lang="uk-UA" sz="2000" b="1" dirty="0" smtClean="0">
                <a:hlinkClick r:id="rId8" tooltip="Австрія"/>
              </a:rPr>
              <a:t>Австрією</a:t>
            </a:r>
            <a:r>
              <a:rPr lang="uk-UA" sz="2000" b="1" dirty="0" smtClean="0"/>
              <a:t>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14290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2.Географічне положення</a:t>
            </a:r>
            <a:endParaRPr lang="ru-RU" sz="4000" b="1" i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                       3. Рельєф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142985"/>
            <a:ext cx="8429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Для </a:t>
            </a:r>
            <a:r>
              <a:rPr lang="ru-RU" b="1" i="1" dirty="0" err="1" smtClean="0"/>
              <a:t>словацького</a:t>
            </a:r>
            <a:r>
              <a:rPr lang="ru-RU" b="1" i="1" dirty="0" smtClean="0"/>
              <a:t> ландшафту характерна гориста природа,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Карпатськими</a:t>
            </a:r>
            <a:r>
              <a:rPr lang="ru-RU" b="1" i="1" dirty="0" smtClean="0"/>
              <a:t> горами,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проходять</a:t>
            </a:r>
            <a:r>
              <a:rPr lang="ru-RU" b="1" i="1" dirty="0" smtClean="0"/>
              <a:t> через половину </a:t>
            </a:r>
            <a:r>
              <a:rPr lang="ru-RU" b="1" i="1" dirty="0" err="1" smtClean="0"/>
              <a:t>північної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країни</a:t>
            </a:r>
            <a:r>
              <a:rPr lang="ru-RU" b="1" i="1" dirty="0" smtClean="0"/>
              <a:t>. Сама </a:t>
            </a:r>
            <a:r>
              <a:rPr lang="ru-RU" b="1" i="1" dirty="0" err="1" smtClean="0"/>
              <a:t>високогірна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частина</a:t>
            </a:r>
            <a:r>
              <a:rPr lang="ru-RU" b="1" i="1" dirty="0" smtClean="0"/>
              <a:t> Карпат – </a:t>
            </a:r>
            <a:r>
              <a:rPr lang="ru-RU" b="1" i="1" dirty="0" err="1" smtClean="0"/>
              <a:t>Високі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Татри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популярними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лижними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місцями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безліччю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мальовничих</a:t>
            </a:r>
            <a:r>
              <a:rPr lang="ru-RU" b="1" i="1" dirty="0" smtClean="0"/>
              <a:t> озер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долин, а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тут </a:t>
            </a:r>
            <a:r>
              <a:rPr lang="ru-RU" b="1" i="1" dirty="0" err="1" smtClean="0"/>
              <a:t>знаходиться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найвища</a:t>
            </a:r>
            <a:r>
              <a:rPr lang="ru-RU" b="1" i="1" dirty="0" smtClean="0"/>
              <a:t> точка </a:t>
            </a:r>
            <a:r>
              <a:rPr lang="ru-RU" b="1" i="1" dirty="0" err="1" smtClean="0"/>
              <a:t>Словаччини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всіх</a:t>
            </a:r>
            <a:r>
              <a:rPr lang="ru-RU" b="1" i="1" dirty="0" smtClean="0"/>
              <a:t> Карпат </a:t>
            </a:r>
            <a:r>
              <a:rPr lang="ru-RU" b="1" i="1" dirty="0" err="1" smtClean="0"/>
              <a:t>Герлаховський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Штит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висотою</a:t>
            </a:r>
            <a:r>
              <a:rPr lang="ru-RU" b="1" i="1" dirty="0" smtClean="0"/>
              <a:t> 2655 м.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00px-Рельеф_Словак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857496"/>
            <a:ext cx="6000760" cy="351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000372"/>
            <a:ext cx="22145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Низовини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розташовані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південно-західній</a:t>
            </a:r>
            <a:r>
              <a:rPr lang="ru-RU" b="1" i="1" dirty="0" smtClean="0"/>
              <a:t> (</a:t>
            </a:r>
            <a:r>
              <a:rPr lang="ru-RU" b="1" i="1" dirty="0" err="1" smtClean="0"/>
              <a:t>уздовж</a:t>
            </a:r>
            <a:r>
              <a:rPr lang="ru-RU" b="1" i="1" dirty="0" smtClean="0"/>
              <a:t> Дунаю)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південно-східній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частинах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Словаччини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Головними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ріками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Словаччини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крім</a:t>
            </a:r>
            <a:r>
              <a:rPr lang="ru-RU" b="1" i="1" dirty="0" smtClean="0"/>
              <a:t> Дунаю,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Ваг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Грон</a:t>
            </a:r>
            <a:r>
              <a:rPr lang="ru-RU" b="1" i="1" dirty="0" smtClean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357298"/>
            <a:ext cx="74295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i="1" dirty="0" err="1" smtClean="0"/>
              <a:t>Словаччина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ділиться</a:t>
            </a:r>
            <a:r>
              <a:rPr lang="ru-RU" sz="2400" b="1" i="1" dirty="0" smtClean="0"/>
              <a:t> на 8 </a:t>
            </a:r>
            <a:r>
              <a:rPr lang="ru-RU" sz="2400" b="1" i="1" dirty="0" err="1" smtClean="0"/>
              <a:t>країв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називаються</a:t>
            </a:r>
            <a:r>
              <a:rPr lang="ru-RU" sz="2400" b="1" i="1" dirty="0" smtClean="0"/>
              <a:t> за </a:t>
            </a:r>
            <a:r>
              <a:rPr lang="ru-RU" sz="2400" b="1" i="1" dirty="0" err="1" smtClean="0"/>
              <a:t>назвою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адміністративного</a:t>
            </a:r>
            <a:r>
              <a:rPr lang="ru-RU" sz="2400" b="1" i="1" dirty="0" smtClean="0"/>
              <a:t> центру. </a:t>
            </a:r>
          </a:p>
          <a:p>
            <a:r>
              <a:rPr lang="ru-RU" sz="2400" b="1" i="1" dirty="0" smtClean="0">
                <a:hlinkClick r:id="rId2" tooltip="Банскобістріцкій край"/>
              </a:rPr>
              <a:t> - </a:t>
            </a:r>
            <a:r>
              <a:rPr lang="ru-RU" sz="2400" b="1" i="1" dirty="0" err="1" smtClean="0">
                <a:hlinkClick r:id="rId2" tooltip="Банскобістріцкій край"/>
              </a:rPr>
              <a:t>Банскобістріцкій</a:t>
            </a:r>
            <a:r>
              <a:rPr lang="ru-RU" sz="2400" b="1" i="1" dirty="0" smtClean="0">
                <a:hlinkClick r:id="rId2" tooltip="Банскобістріцкі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3" tooltip="Братиславський край"/>
              </a:rPr>
              <a:t> - </a:t>
            </a:r>
            <a:r>
              <a:rPr lang="ru-RU" sz="2400" b="1" i="1" dirty="0" err="1" smtClean="0">
                <a:hlinkClick r:id="rId3" tooltip="Братиславський край"/>
              </a:rPr>
              <a:t>Братиславський</a:t>
            </a:r>
            <a:r>
              <a:rPr lang="ru-RU" sz="2400" b="1" i="1" dirty="0" smtClean="0">
                <a:hlinkClick r:id="rId3" tooltip="Братиславськи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4" tooltip="Жилінський край"/>
              </a:rPr>
              <a:t> - </a:t>
            </a:r>
            <a:r>
              <a:rPr lang="ru-RU" sz="2400" b="1" i="1" dirty="0" err="1" smtClean="0">
                <a:hlinkClick r:id="rId4" tooltip="Жилінський край"/>
              </a:rPr>
              <a:t>Жилінський</a:t>
            </a:r>
            <a:r>
              <a:rPr lang="ru-RU" sz="2400" b="1" i="1" dirty="0" smtClean="0">
                <a:hlinkClick r:id="rId4" tooltip="Жилінськи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5" tooltip="Кошицький край"/>
              </a:rPr>
              <a:t> - </a:t>
            </a:r>
            <a:r>
              <a:rPr lang="ru-RU" sz="2400" b="1" i="1" dirty="0" err="1" smtClean="0">
                <a:hlinkClick r:id="rId5" tooltip="Кошицький край"/>
              </a:rPr>
              <a:t>Кошицький</a:t>
            </a:r>
            <a:r>
              <a:rPr lang="ru-RU" sz="2400" b="1" i="1" dirty="0" smtClean="0">
                <a:hlinkClick r:id="rId5" tooltip="Кошицьки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6" tooltip="Нітранський край"/>
              </a:rPr>
              <a:t> - </a:t>
            </a:r>
            <a:r>
              <a:rPr lang="ru-RU" sz="2400" b="1" i="1" dirty="0" err="1" smtClean="0">
                <a:hlinkClick r:id="rId6" tooltip="Нітранський край"/>
              </a:rPr>
              <a:t>Нітранський</a:t>
            </a:r>
            <a:r>
              <a:rPr lang="ru-RU" sz="2400" b="1" i="1" dirty="0" smtClean="0">
                <a:hlinkClick r:id="rId6" tooltip="Нітранськи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7" tooltip="Пряшівський край"/>
              </a:rPr>
              <a:t> - </a:t>
            </a:r>
            <a:r>
              <a:rPr lang="ru-RU" sz="2400" b="1" i="1" dirty="0" err="1" smtClean="0">
                <a:hlinkClick r:id="rId7" tooltip="Пряшівський край"/>
              </a:rPr>
              <a:t>Пряшівський</a:t>
            </a:r>
            <a:r>
              <a:rPr lang="ru-RU" sz="2400" b="1" i="1" dirty="0" smtClean="0">
                <a:hlinkClick r:id="rId7" tooltip="Пряшівськи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8" tooltip="Тренчинський край"/>
              </a:rPr>
              <a:t> - </a:t>
            </a:r>
            <a:r>
              <a:rPr lang="ru-RU" sz="2400" b="1" i="1" dirty="0" err="1" smtClean="0">
                <a:hlinkClick r:id="rId8" tooltip="Тренчинський край"/>
              </a:rPr>
              <a:t>Тренчинський</a:t>
            </a:r>
            <a:r>
              <a:rPr lang="ru-RU" sz="2400" b="1" i="1" dirty="0" smtClean="0">
                <a:hlinkClick r:id="rId8" tooltip="Тренчинськи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smtClean="0">
                <a:hlinkClick r:id="rId9" tooltip="Трнавскій край"/>
              </a:rPr>
              <a:t> - </a:t>
            </a:r>
            <a:r>
              <a:rPr lang="ru-RU" sz="2400" b="1" i="1" dirty="0" err="1" smtClean="0">
                <a:hlinkClick r:id="rId9" tooltip="Трнавскій край"/>
              </a:rPr>
              <a:t>Трнавскій</a:t>
            </a:r>
            <a:r>
              <a:rPr lang="ru-RU" sz="2400" b="1" i="1" dirty="0" smtClean="0">
                <a:hlinkClick r:id="rId9" tooltip="Трнавскій край"/>
              </a:rPr>
              <a:t> край</a:t>
            </a:r>
            <a:r>
              <a:rPr lang="ru-RU" sz="2400" b="1" i="1" dirty="0" smtClean="0"/>
              <a:t> </a:t>
            </a:r>
          </a:p>
          <a:p>
            <a:r>
              <a:rPr lang="ru-RU" sz="2400" b="1" i="1" dirty="0" err="1" smtClean="0"/>
              <a:t>Краї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діляться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кілька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районів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Усього</a:t>
            </a:r>
            <a:r>
              <a:rPr lang="ru-RU" sz="2400" b="1" i="1" dirty="0" smtClean="0"/>
              <a:t> зараз у </a:t>
            </a:r>
            <a:r>
              <a:rPr lang="ru-RU" sz="2400" b="1" i="1" dirty="0" err="1" smtClean="0"/>
              <a:t>Словаччині</a:t>
            </a:r>
            <a:r>
              <a:rPr lang="ru-RU" sz="2400" b="1" i="1" dirty="0" smtClean="0"/>
              <a:t> 79 </a:t>
            </a:r>
            <a:r>
              <a:rPr lang="ru-RU" sz="2400" b="1" i="1" dirty="0" err="1" smtClean="0"/>
              <a:t>районів</a:t>
            </a:r>
            <a:r>
              <a:rPr lang="ru-RU" sz="2400" b="1" i="1" dirty="0" smtClean="0"/>
              <a:t>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64291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 4.Адміністративний </a:t>
            </a:r>
            <a:r>
              <a:rPr lang="ru-RU" sz="3600" b="1" i="1" dirty="0" err="1" smtClean="0"/>
              <a:t>поділ</a:t>
            </a:r>
            <a:r>
              <a:rPr lang="ru-RU" sz="3600" b="1" i="1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428604"/>
            <a:ext cx="2902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5.Економіка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87868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Словаччина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розвинена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індустріально-аграрна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країна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Порівняно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розвинуте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багатогалузеве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сільське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господарство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грунтується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сучасній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матеріально-технічній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базі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інфраструктурі</a:t>
            </a:r>
            <a:r>
              <a:rPr lang="ru-RU" b="1" i="1" dirty="0" smtClean="0"/>
              <a:t>. 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Переваги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:  </a:t>
            </a:r>
          </a:p>
          <a:p>
            <a:r>
              <a:rPr lang="ru-RU" b="1" i="1" dirty="0" smtClean="0"/>
              <a:t> ​​</a:t>
            </a:r>
            <a:r>
              <a:rPr lang="ru-RU" b="1" i="1" dirty="0" err="1" smtClean="0"/>
              <a:t>Зростання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виробництва</a:t>
            </a:r>
            <a:r>
              <a:rPr lang="ru-RU" b="1" i="1" dirty="0" smtClean="0"/>
              <a:t>, особливо в </a:t>
            </a:r>
            <a:r>
              <a:rPr lang="ru-RU" b="1" i="1" dirty="0" err="1" smtClean="0"/>
              <a:t>районі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Братислави</a:t>
            </a:r>
            <a:r>
              <a:rPr lang="ru-RU" b="1" i="1" dirty="0" smtClean="0"/>
              <a:t> . </a:t>
            </a:r>
            <a:r>
              <a:rPr lang="ru-RU" b="1" i="1" dirty="0" err="1" smtClean="0"/>
              <a:t>Зростання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іноземних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інвестицій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деякий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успіх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програми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приватизації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Експорт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країни</a:t>
            </a:r>
            <a:r>
              <a:rPr lang="ru-RU" b="1" i="1" dirty="0" smtClean="0"/>
              <a:t> ЄС приносить </a:t>
            </a:r>
            <a:r>
              <a:rPr lang="ru-RU" b="1" i="1" dirty="0" err="1" smtClean="0"/>
              <a:t>прибуток</a:t>
            </a:r>
            <a:r>
              <a:rPr lang="ru-RU" b="1" i="1" dirty="0" smtClean="0"/>
              <a:t>. Членство в ЄС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сприяти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подальшій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стабілізації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Перспективи</a:t>
            </a:r>
            <a:r>
              <a:rPr lang="ru-RU" b="1" i="1" dirty="0" smtClean="0"/>
              <a:t> для туризму, особливо для </a:t>
            </a:r>
            <a:r>
              <a:rPr lang="ru-RU" b="1" i="1" dirty="0" err="1" smtClean="0"/>
              <a:t>гірськолижних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курортів</a:t>
            </a:r>
            <a:r>
              <a:rPr lang="ru-RU" b="1" i="1" dirty="0" smtClean="0"/>
              <a:t> в Татрах. </a:t>
            </a:r>
            <a:r>
              <a:rPr lang="ru-RU" b="1" i="1" dirty="0" err="1" smtClean="0"/>
              <a:t>Низька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інфляція</a:t>
            </a:r>
            <a:r>
              <a:rPr lang="ru-RU" b="1" i="1" dirty="0" smtClean="0"/>
              <a:t> (1,6%), </a:t>
            </a:r>
            <a:r>
              <a:rPr lang="ru-RU" b="1" i="1" dirty="0" err="1" smtClean="0"/>
              <a:t>бідність</a:t>
            </a:r>
            <a:r>
              <a:rPr lang="ru-RU" b="1" i="1" dirty="0" smtClean="0"/>
              <a:t> (7,2%)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держборг</a:t>
            </a:r>
            <a:r>
              <a:rPr lang="ru-RU" b="1" i="1" dirty="0" smtClean="0"/>
              <a:t> (5%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ВВП) у </a:t>
            </a:r>
            <a:r>
              <a:rPr lang="ru-RU" b="1" i="1" dirty="0" err="1" smtClean="0"/>
              <a:t>порівнянні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рештою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Європи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Розвинена</a:t>
            </a:r>
            <a:r>
              <a:rPr lang="ru-RU" b="1" i="1" dirty="0" smtClean="0"/>
              <a:t> фармацевтика та </a:t>
            </a:r>
            <a:r>
              <a:rPr lang="ru-RU" b="1" i="1" dirty="0" err="1" smtClean="0"/>
              <a:t>виробництво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ліків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Словаччина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змогла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короткий час ( 2002 - 2005 роки) </a:t>
            </a:r>
            <a:r>
              <a:rPr lang="ru-RU" b="1" i="1" dirty="0" err="1" smtClean="0"/>
              <a:t>переорієнтуватися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західний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ринок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Повноцінна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ринкова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економіка</a:t>
            </a:r>
            <a:r>
              <a:rPr lang="ru-RU" b="1" i="1" dirty="0" smtClean="0"/>
              <a:t>. </a:t>
            </a:r>
          </a:p>
          <a:p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Слабкі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сторони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b="1" i="1" dirty="0" smtClean="0"/>
              <a:t>Через </a:t>
            </a:r>
            <a:r>
              <a:rPr lang="ru-RU" b="1" i="1" dirty="0" err="1" smtClean="0"/>
              <a:t>залежність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зовнішньої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торгівлі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Словаччина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чутлива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світової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рецесії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Важка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малопродуктивна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неконкурентноспособна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Схід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бідний</a:t>
            </a:r>
            <a:r>
              <a:rPr lang="ru-RU" b="1" i="1" dirty="0" smtClean="0"/>
              <a:t> (</a:t>
            </a:r>
            <a:r>
              <a:rPr lang="ru-RU" b="1" i="1" dirty="0" err="1" smtClean="0"/>
              <a:t>Кошицький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Пряшівський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</a:t>
            </a:r>
            <a:r>
              <a:rPr lang="ru-RU" b="1" i="1" dirty="0" smtClean="0"/>
              <a:t>). </a:t>
            </a:r>
            <a:r>
              <a:rPr lang="ru-RU" b="1" i="1" dirty="0" err="1" smtClean="0"/>
              <a:t>Зростання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безробіття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2960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6.Населення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948690"/>
            <a:ext cx="78581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- 5,4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</a:t>
            </a:r>
            <a:r>
              <a:rPr lang="ru-RU" dirty="0" smtClean="0"/>
              <a:t>. </a:t>
            </a:r>
          </a:p>
          <a:p>
            <a:endParaRPr lang="uk-UA" dirty="0" smtClean="0"/>
          </a:p>
          <a:p>
            <a:r>
              <a:rPr lang="ru-RU" b="1" dirty="0" smtClean="0"/>
              <a:t>6.1. Народи </a:t>
            </a:r>
            <a:r>
              <a:rPr lang="ru-RU" b="1" dirty="0" err="1" smtClean="0"/>
              <a:t>Словаччини</a:t>
            </a:r>
            <a:r>
              <a:rPr lang="ru-RU" b="1" dirty="0" smtClean="0"/>
              <a:t> 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Словаччини</a:t>
            </a:r>
            <a:r>
              <a:rPr lang="ru-RU" dirty="0" smtClean="0"/>
              <a:t> - </a:t>
            </a:r>
            <a:r>
              <a:rPr lang="ru-RU" dirty="0" err="1" smtClean="0"/>
              <a:t>етнічні</a:t>
            </a:r>
            <a:r>
              <a:rPr lang="ru-RU" dirty="0" smtClean="0"/>
              <a:t> словаки(85,8%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перепису</a:t>
            </a:r>
            <a:r>
              <a:rPr lang="ru-RU" dirty="0" smtClean="0"/>
              <a:t> 2001 року) . </a:t>
            </a:r>
            <a:r>
              <a:rPr lang="ru-RU" dirty="0" err="1" smtClean="0"/>
              <a:t>Угорці</a:t>
            </a:r>
            <a:r>
              <a:rPr lang="ru-RU" dirty="0" smtClean="0"/>
              <a:t>-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меншість</a:t>
            </a:r>
            <a:r>
              <a:rPr lang="ru-RU" dirty="0" smtClean="0"/>
              <a:t> (9,7</a:t>
            </a:r>
            <a:r>
              <a:rPr lang="ru-RU" smtClean="0"/>
              <a:t>%) </a:t>
            </a:r>
            <a:r>
              <a:rPr lang="ru-RU" smtClean="0"/>
              <a:t>, </a:t>
            </a:r>
            <a:r>
              <a:rPr lang="ru-RU" dirty="0" err="1" smtClean="0"/>
              <a:t>проживають</a:t>
            </a:r>
            <a:r>
              <a:rPr lang="ru-RU" dirty="0" smtClean="0"/>
              <a:t> в основному в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східних</a:t>
            </a:r>
            <a:r>
              <a:rPr lang="ru-RU" dirty="0" smtClean="0"/>
              <a:t> районах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циган</a:t>
            </a:r>
            <a:r>
              <a:rPr lang="ru-RU" dirty="0" smtClean="0"/>
              <a:t>, </a:t>
            </a:r>
            <a:r>
              <a:rPr lang="ru-RU" dirty="0" err="1" smtClean="0"/>
              <a:t>чехів</a:t>
            </a:r>
            <a:r>
              <a:rPr lang="ru-RU" dirty="0" smtClean="0"/>
              <a:t>, </a:t>
            </a:r>
            <a:r>
              <a:rPr lang="ru-RU" dirty="0" err="1" smtClean="0"/>
              <a:t>росіян</a:t>
            </a:r>
            <a:r>
              <a:rPr lang="ru-RU" dirty="0" smtClean="0"/>
              <a:t>, </a:t>
            </a:r>
            <a:r>
              <a:rPr lang="ru-RU" dirty="0" err="1" smtClean="0"/>
              <a:t>українців</a:t>
            </a:r>
            <a:r>
              <a:rPr lang="ru-RU" dirty="0" smtClean="0"/>
              <a:t>, </a:t>
            </a:r>
            <a:r>
              <a:rPr lang="ru-RU" dirty="0" err="1" smtClean="0"/>
              <a:t>німців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поляків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6.2. </a:t>
            </a:r>
            <a:r>
              <a:rPr lang="ru-RU" b="1" dirty="0" err="1" smtClean="0"/>
              <a:t>Релігія</a:t>
            </a:r>
            <a:r>
              <a:rPr lang="ru-RU" b="1" dirty="0" smtClean="0"/>
              <a:t> в </a:t>
            </a:r>
            <a:r>
              <a:rPr lang="ru-RU" b="1" dirty="0" err="1" smtClean="0"/>
              <a:t>Словаччині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Словаччина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релігійною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, особливо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сусідньою</a:t>
            </a:r>
            <a:r>
              <a:rPr lang="ru-RU" dirty="0" smtClean="0"/>
              <a:t> </a:t>
            </a:r>
            <a:r>
              <a:rPr lang="ru-RU" dirty="0" err="1" smtClean="0"/>
              <a:t>Чехією</a:t>
            </a:r>
            <a:r>
              <a:rPr lang="ru-RU" dirty="0" smtClean="0"/>
              <a:t>. </a:t>
            </a:r>
            <a:r>
              <a:rPr lang="ru-RU" dirty="0" err="1" smtClean="0"/>
              <a:t>Словацька</a:t>
            </a:r>
            <a:r>
              <a:rPr lang="ru-RU" dirty="0" smtClean="0"/>
              <a:t>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гарантує</a:t>
            </a:r>
            <a:r>
              <a:rPr lang="ru-RU" dirty="0" smtClean="0"/>
              <a:t> свободу </a:t>
            </a:r>
            <a:r>
              <a:rPr lang="ru-RU" dirty="0" err="1" smtClean="0"/>
              <a:t>віросповідання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Словаччини</a:t>
            </a:r>
            <a:r>
              <a:rPr lang="ru-RU" dirty="0" smtClean="0"/>
              <a:t> (69%) – католики, друга за величиною </a:t>
            </a:r>
            <a:r>
              <a:rPr lang="ru-RU" dirty="0" err="1" smtClean="0"/>
              <a:t>група</a:t>
            </a:r>
            <a:r>
              <a:rPr lang="ru-RU" dirty="0" smtClean="0"/>
              <a:t> - </a:t>
            </a:r>
            <a:r>
              <a:rPr lang="ru-RU" dirty="0" err="1" smtClean="0"/>
              <a:t>протестанти</a:t>
            </a:r>
            <a:r>
              <a:rPr lang="ru-RU" dirty="0" smtClean="0"/>
              <a:t> (11%,) </a:t>
            </a:r>
            <a:r>
              <a:rPr lang="ru-RU" dirty="0" err="1" smtClean="0"/>
              <a:t>грекокатолики</a:t>
            </a:r>
            <a:r>
              <a:rPr lang="ru-RU" dirty="0" smtClean="0"/>
              <a:t> (4%)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православні</a:t>
            </a:r>
            <a:r>
              <a:rPr lang="ru-RU" dirty="0" smtClean="0"/>
              <a:t> (1%). </a:t>
            </a:r>
          </a:p>
          <a:p>
            <a:r>
              <a:rPr lang="ru-RU" dirty="0" err="1" smtClean="0"/>
              <a:t>Близько</a:t>
            </a:r>
            <a:r>
              <a:rPr lang="ru-RU" dirty="0" smtClean="0"/>
              <a:t> 2300 </a:t>
            </a:r>
            <a:r>
              <a:rPr lang="ru-RU" dirty="0" err="1" smtClean="0"/>
              <a:t>євреїв</a:t>
            </a:r>
            <a:r>
              <a:rPr lang="ru-RU" dirty="0" smtClean="0"/>
              <a:t> </a:t>
            </a:r>
            <a:r>
              <a:rPr lang="ru-RU" dirty="0" err="1" smtClean="0"/>
              <a:t>залишилося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довоєнного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6.3. </a:t>
            </a:r>
            <a:r>
              <a:rPr lang="ru-RU" b="1" dirty="0" err="1" smtClean="0"/>
              <a:t>Мови</a:t>
            </a:r>
            <a:r>
              <a:rPr lang="ru-RU" b="1" dirty="0" smtClean="0"/>
              <a:t> </a:t>
            </a:r>
            <a:r>
              <a:rPr lang="ru-RU" b="1" dirty="0" err="1" smtClean="0"/>
              <a:t>Словаччини</a:t>
            </a:r>
            <a:r>
              <a:rPr lang="ru-RU" b="1" dirty="0" smtClean="0"/>
              <a:t> </a:t>
            </a:r>
          </a:p>
          <a:p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- </a:t>
            </a:r>
            <a:r>
              <a:rPr lang="ru-RU" dirty="0" err="1" smtClean="0"/>
              <a:t>словацька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угорська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Словаччини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18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Державні</a:t>
            </a:r>
            <a:r>
              <a:rPr lang="ru-RU" b="1" i="1" dirty="0" smtClean="0"/>
              <a:t> свята </a:t>
            </a:r>
          </a:p>
          <a:p>
            <a:r>
              <a:rPr lang="ru-RU" dirty="0" smtClean="0">
                <a:hlinkClick r:id="rId2" tooltip="1 січня"/>
              </a:rPr>
              <a:t>1 </a:t>
            </a:r>
            <a:r>
              <a:rPr lang="ru-RU" dirty="0" err="1" smtClean="0">
                <a:hlinkClick r:id="rId2" tooltip="1 січня"/>
              </a:rPr>
              <a:t>січня</a:t>
            </a:r>
            <a:r>
              <a:rPr lang="ru-RU" dirty="0" smtClean="0"/>
              <a:t> - День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Словацької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3" tooltip="5 липня"/>
              </a:rPr>
              <a:t>5 </a:t>
            </a:r>
            <a:r>
              <a:rPr lang="ru-RU" dirty="0" err="1" smtClean="0">
                <a:hlinkClick r:id="rId3" tooltip="5 липня"/>
              </a:rPr>
              <a:t>липня</a:t>
            </a:r>
            <a:r>
              <a:rPr lang="ru-RU" dirty="0" smtClean="0"/>
              <a:t> - День Св. </a:t>
            </a:r>
            <a:r>
              <a:rPr lang="ru-RU" dirty="0" err="1" smtClean="0"/>
              <a:t>Кирила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Мефодія</a:t>
            </a:r>
            <a:r>
              <a:rPr lang="ru-RU" dirty="0" smtClean="0"/>
              <a:t> Св. </a:t>
            </a:r>
          </a:p>
          <a:p>
            <a:r>
              <a:rPr lang="ru-RU" dirty="0" smtClean="0">
                <a:hlinkClick r:id="rId4" tooltip="29 серпня"/>
              </a:rPr>
              <a:t>29 </a:t>
            </a:r>
            <a:r>
              <a:rPr lang="ru-RU" dirty="0" err="1" smtClean="0">
                <a:hlinkClick r:id="rId4" tooltip="29 серпня"/>
              </a:rPr>
              <a:t>серпня</a:t>
            </a:r>
            <a:r>
              <a:rPr lang="ru-RU" dirty="0" smtClean="0"/>
              <a:t> - День </a:t>
            </a:r>
            <a:r>
              <a:rPr lang="ru-RU" dirty="0" err="1" smtClean="0"/>
              <a:t>Словацького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5" tooltip="1 вересня"/>
              </a:rPr>
              <a:t>1 </a:t>
            </a:r>
            <a:r>
              <a:rPr lang="ru-RU" dirty="0" err="1" smtClean="0">
                <a:hlinkClick r:id="rId5" tooltip="1 вересня"/>
              </a:rPr>
              <a:t>вересня</a:t>
            </a:r>
            <a:r>
              <a:rPr lang="ru-RU" dirty="0" smtClean="0"/>
              <a:t> - День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Словацької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</a:p>
          <a:p>
            <a:r>
              <a:rPr lang="ru-RU" dirty="0" smtClean="0">
                <a:hlinkClick r:id="rId6" tooltip="17 листопада"/>
              </a:rPr>
              <a:t>17 листопада</a:t>
            </a:r>
            <a:r>
              <a:rPr lang="ru-RU" dirty="0" smtClean="0"/>
              <a:t> - День </a:t>
            </a:r>
            <a:r>
              <a:rPr lang="ru-RU" dirty="0" err="1" smtClean="0"/>
              <a:t>боротьби</a:t>
            </a:r>
            <a:r>
              <a:rPr lang="ru-RU" dirty="0" smtClean="0"/>
              <a:t> за свободу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демократію</a:t>
            </a:r>
            <a:endParaRPr lang="ru-RU" dirty="0" smtClean="0"/>
          </a:p>
          <a:p>
            <a:r>
              <a:rPr lang="ru-RU" b="1" i="1" dirty="0" err="1" smtClean="0"/>
              <a:t>Національні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традиції</a:t>
            </a:r>
            <a:r>
              <a:rPr lang="ru-RU" b="1" dirty="0" smtClean="0"/>
              <a:t>. </a:t>
            </a:r>
            <a:r>
              <a:rPr lang="ru-RU" dirty="0" smtClean="0"/>
              <a:t>Словаки </a:t>
            </a:r>
            <a:r>
              <a:rPr lang="ru-RU" dirty="0" err="1" smtClean="0"/>
              <a:t>шанують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звичаї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видно у </a:t>
            </a:r>
            <a:r>
              <a:rPr lang="ru-RU" dirty="0" err="1" smtClean="0"/>
              <a:t>ставленні</a:t>
            </a:r>
            <a:r>
              <a:rPr lang="ru-RU" dirty="0" smtClean="0"/>
              <a:t> до </a:t>
            </a:r>
            <a:r>
              <a:rPr lang="ru-RU" dirty="0" err="1" smtClean="0"/>
              <a:t>пам’ятників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 Тут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прекрасні</a:t>
            </a:r>
            <a:r>
              <a:rPr lang="ru-RU" dirty="0" smtClean="0"/>
              <a:t> замки, </a:t>
            </a:r>
            <a:r>
              <a:rPr lang="ru-RU" dirty="0" err="1" smtClean="0"/>
              <a:t>монументи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музеї.Середньовічні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забудоване</a:t>
            </a:r>
            <a:r>
              <a:rPr lang="ru-RU" dirty="0" smtClean="0"/>
              <a:t> </a:t>
            </a:r>
            <a:r>
              <a:rPr lang="ru-RU" dirty="0" err="1" smtClean="0"/>
              <a:t>містечко</a:t>
            </a:r>
            <a:r>
              <a:rPr lang="ru-RU" dirty="0" smtClean="0"/>
              <a:t> </a:t>
            </a:r>
            <a:r>
              <a:rPr lang="ru-RU" dirty="0" err="1" smtClean="0"/>
              <a:t>Бардейов</a:t>
            </a:r>
            <a:r>
              <a:rPr lang="ru-RU" dirty="0" smtClean="0"/>
              <a:t>, </a:t>
            </a:r>
            <a:r>
              <a:rPr lang="ru-RU" dirty="0" err="1" smtClean="0"/>
              <a:t>збереглися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пролягаючою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бруківкою</a:t>
            </a:r>
            <a:r>
              <a:rPr lang="ru-RU" dirty="0" smtClean="0"/>
              <a:t>. </a:t>
            </a:r>
            <a:r>
              <a:rPr lang="ru-RU" dirty="0" err="1" smtClean="0"/>
              <a:t>Дбайливо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Добшинська</a:t>
            </a:r>
            <a:r>
              <a:rPr lang="ru-RU" dirty="0" smtClean="0"/>
              <a:t> </a:t>
            </a:r>
            <a:r>
              <a:rPr lang="ru-RU" dirty="0" err="1" smtClean="0"/>
              <a:t>крижана</a:t>
            </a:r>
            <a:r>
              <a:rPr lang="ru-RU" dirty="0" smtClean="0"/>
              <a:t> </a:t>
            </a:r>
            <a:r>
              <a:rPr lang="ru-RU" dirty="0" err="1" smtClean="0"/>
              <a:t>печера</a:t>
            </a:r>
            <a:r>
              <a:rPr lang="ru-RU" dirty="0" smtClean="0"/>
              <a:t> – </a:t>
            </a:r>
            <a:r>
              <a:rPr lang="ru-RU" dirty="0" err="1" smtClean="0"/>
              <a:t>найстаріша</a:t>
            </a:r>
            <a:r>
              <a:rPr lang="ru-RU" dirty="0" smtClean="0"/>
              <a:t> </a:t>
            </a:r>
            <a:r>
              <a:rPr lang="ru-RU" dirty="0" err="1" smtClean="0"/>
              <a:t>крижана</a:t>
            </a:r>
            <a:r>
              <a:rPr lang="ru-RU" dirty="0" smtClean="0"/>
              <a:t> </a:t>
            </a:r>
            <a:r>
              <a:rPr lang="ru-RU" dirty="0" err="1" smtClean="0"/>
              <a:t>печера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Так само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охороняються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. </a:t>
            </a:r>
            <a:r>
              <a:rPr lang="ru-RU" dirty="0" err="1" smtClean="0"/>
              <a:t>Чисті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, озера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водосховища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людям </a:t>
            </a:r>
            <a:r>
              <a:rPr lang="ru-RU" dirty="0" err="1" smtClean="0"/>
              <a:t>відпочивати</a:t>
            </a:r>
            <a:r>
              <a:rPr lang="ru-RU" dirty="0" smtClean="0"/>
              <a:t> в горах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рівнинах</a:t>
            </a:r>
            <a:r>
              <a:rPr lang="ru-RU" dirty="0" smtClean="0"/>
              <a:t>. У </a:t>
            </a:r>
            <a:r>
              <a:rPr lang="ru-RU" dirty="0" err="1" smtClean="0"/>
              <a:t>чистих</a:t>
            </a:r>
            <a:r>
              <a:rPr lang="ru-RU" dirty="0" smtClean="0"/>
              <a:t> озерах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річках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весь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ловити</a:t>
            </a:r>
            <a:r>
              <a:rPr lang="ru-RU" dirty="0" smtClean="0"/>
              <a:t> лосося, </a:t>
            </a:r>
            <a:r>
              <a:rPr lang="ru-RU" dirty="0" err="1" smtClean="0"/>
              <a:t>товстолобика</a:t>
            </a:r>
            <a:r>
              <a:rPr lang="ru-RU" dirty="0" smtClean="0"/>
              <a:t>, </a:t>
            </a:r>
            <a:r>
              <a:rPr lang="ru-RU" dirty="0" err="1" smtClean="0"/>
              <a:t>ляща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. У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сезонне</a:t>
            </a:r>
            <a:r>
              <a:rPr lang="ru-RU" dirty="0" smtClean="0"/>
              <a:t> </a:t>
            </a:r>
            <a:r>
              <a:rPr lang="ru-RU" dirty="0" err="1" smtClean="0"/>
              <a:t>полювання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Знаходячись</a:t>
            </a:r>
            <a:r>
              <a:rPr lang="ru-RU" dirty="0" smtClean="0"/>
              <a:t>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 smtClean="0"/>
              <a:t>Словаччина</a:t>
            </a:r>
            <a:r>
              <a:rPr lang="ru-RU" dirty="0" smtClean="0"/>
              <a:t> </a:t>
            </a:r>
            <a:r>
              <a:rPr lang="ru-RU" dirty="0" err="1" smtClean="0"/>
              <a:t>ввібрала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галереї</a:t>
            </a:r>
            <a:r>
              <a:rPr lang="ru-RU" dirty="0" smtClean="0"/>
              <a:t>, </a:t>
            </a:r>
            <a:r>
              <a:rPr lang="ru-RU" dirty="0" err="1" smtClean="0"/>
              <a:t>понад</a:t>
            </a:r>
            <a:r>
              <a:rPr lang="ru-RU" dirty="0" smtClean="0"/>
              <a:t> 100 </a:t>
            </a:r>
            <a:r>
              <a:rPr lang="ru-RU" dirty="0" err="1" smtClean="0"/>
              <a:t>виставок</a:t>
            </a:r>
            <a:r>
              <a:rPr lang="ru-RU" dirty="0" smtClean="0"/>
              <a:t>, </a:t>
            </a:r>
            <a:r>
              <a:rPr lang="ru-RU" dirty="0" err="1" smtClean="0"/>
              <a:t>пам’ятних</a:t>
            </a:r>
            <a:r>
              <a:rPr lang="ru-RU" dirty="0" smtClean="0"/>
              <a:t> </a:t>
            </a:r>
            <a:r>
              <a:rPr lang="ru-RU" dirty="0" err="1" smtClean="0"/>
              <a:t>кімнат</a:t>
            </a:r>
            <a:r>
              <a:rPr lang="ru-RU" dirty="0" smtClean="0"/>
              <a:t>, </a:t>
            </a:r>
            <a:r>
              <a:rPr lang="ru-RU" dirty="0" err="1" smtClean="0"/>
              <a:t>музеїв</a:t>
            </a:r>
            <a:r>
              <a:rPr lang="ru-RU" dirty="0" smtClean="0"/>
              <a:t> на </a:t>
            </a:r>
            <a:r>
              <a:rPr lang="ru-RU" dirty="0" err="1" smtClean="0"/>
              <a:t>природі</a:t>
            </a:r>
            <a:r>
              <a:rPr lang="ru-RU" dirty="0" smtClean="0"/>
              <a:t>. У кожному великому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драматичний</a:t>
            </a:r>
            <a:r>
              <a:rPr lang="ru-RU" dirty="0" smtClean="0"/>
              <a:t> театр, в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– </a:t>
            </a:r>
            <a:r>
              <a:rPr lang="ru-RU" dirty="0" err="1" smtClean="0"/>
              <a:t>оперний</a:t>
            </a:r>
            <a:r>
              <a:rPr lang="ru-RU" dirty="0" smtClean="0"/>
              <a:t> театр </a:t>
            </a:r>
            <a:r>
              <a:rPr lang="ru-RU" dirty="0" err="1" smtClean="0"/>
              <a:t>і</a:t>
            </a:r>
            <a:r>
              <a:rPr lang="ru-RU" dirty="0" smtClean="0"/>
              <a:t> два </a:t>
            </a:r>
            <a:r>
              <a:rPr lang="ru-RU" dirty="0" err="1" smtClean="0"/>
              <a:t>театри</a:t>
            </a:r>
            <a:r>
              <a:rPr lang="ru-RU" dirty="0" smtClean="0"/>
              <a:t> </a:t>
            </a:r>
            <a:r>
              <a:rPr lang="ru-RU" dirty="0" err="1" smtClean="0"/>
              <a:t>оперети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i="1" dirty="0" smtClean="0"/>
              <a:t>Кухня.</a:t>
            </a:r>
            <a:r>
              <a:rPr lang="ru-RU" b="1" dirty="0" smtClean="0"/>
              <a:t> </a:t>
            </a:r>
            <a:r>
              <a:rPr lang="ru-RU" dirty="0" smtClean="0"/>
              <a:t>Основою </a:t>
            </a:r>
            <a:r>
              <a:rPr lang="ru-RU" dirty="0" err="1" smtClean="0"/>
              <a:t>словацької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супи</a:t>
            </a:r>
            <a:r>
              <a:rPr lang="ru-RU" dirty="0" smtClean="0"/>
              <a:t>, </a:t>
            </a:r>
            <a:r>
              <a:rPr lang="ru-RU" dirty="0" err="1" smtClean="0"/>
              <a:t>каші</a:t>
            </a:r>
            <a:r>
              <a:rPr lang="ru-RU" dirty="0" smtClean="0"/>
              <a:t>, </a:t>
            </a:r>
            <a:r>
              <a:rPr lang="ru-RU" dirty="0" err="1" smtClean="0"/>
              <a:t>варені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тушковані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смажене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копчене</a:t>
            </a:r>
            <a:r>
              <a:rPr lang="ru-RU" dirty="0" smtClean="0"/>
              <a:t> </a:t>
            </a:r>
            <a:r>
              <a:rPr lang="ru-RU" dirty="0" err="1" smtClean="0"/>
              <a:t>м’ясо</a:t>
            </a:r>
            <a:r>
              <a:rPr lang="ru-RU" dirty="0" smtClean="0"/>
              <a:t> та </a:t>
            </a:r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. Стиль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..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спиртні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: </a:t>
            </a:r>
            <a:r>
              <a:rPr lang="ru-RU" dirty="0" err="1" smtClean="0"/>
              <a:t>словацьке</a:t>
            </a:r>
            <a:r>
              <a:rPr lang="ru-RU" dirty="0" smtClean="0"/>
              <a:t> пиво, вино. Широко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води.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0"/>
            <a:ext cx="2803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7.Культура</a:t>
            </a:r>
            <a:endParaRPr lang="ru-RU" sz="4000" b="1" i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151</TotalTime>
  <Words>677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Республіка Словаччина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Словаччина</dc:title>
  <dc:creator>Яна</dc:creator>
  <cp:lastModifiedBy>Яна</cp:lastModifiedBy>
  <cp:revision>18</cp:revision>
  <dcterms:created xsi:type="dcterms:W3CDTF">2015-01-25T15:55:46Z</dcterms:created>
  <dcterms:modified xsi:type="dcterms:W3CDTF">2015-02-22T17:59:38Z</dcterms:modified>
</cp:coreProperties>
</file>