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sldIdLst>
    <p:sldId id="270" r:id="rId2"/>
    <p:sldId id="269" r:id="rId3"/>
    <p:sldId id="257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99"/>
    <a:srgbClr val="B195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8" autoAdjust="0"/>
  </p:normalViewPr>
  <p:slideViewPr>
    <p:cSldViewPr>
      <p:cViewPr varScale="1">
        <p:scale>
          <a:sx n="111" d="100"/>
          <a:sy n="111" d="100"/>
        </p:scale>
        <p:origin x="-9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EDEB-CECE-4D77-8E74-8CE52B5E9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A7CD-9D16-4549-A638-E2FC543BC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481E5-3D19-4CFE-B936-30F3FD424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E1B13-72BB-49F8-8A58-111FDC9C2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A7E7-C05B-4F58-8FD0-47D938BAD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5679E-4796-48F5-8F47-F7EEDEAE8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47D06-E926-4E94-9983-A35AAD4C6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349BF-80B8-4E85-9603-6F9186174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600A0-208F-4F24-B2C7-71E233F64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4C9F4-5B66-4017-954B-DBD66E9BC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98A20-E045-417F-866B-0B85144EC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55128-D7D2-4FA9-9505-CA8C20F2B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ABC24A68-40BF-467F-8A43-FC72C2666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58" r:id="rId2"/>
    <p:sldLayoutId id="2147484160" r:id="rId3"/>
    <p:sldLayoutId id="2147484157" r:id="rId4"/>
    <p:sldLayoutId id="2147484161" r:id="rId5"/>
    <p:sldLayoutId id="2147484156" r:id="rId6"/>
    <p:sldLayoutId id="2147484155" r:id="rId7"/>
    <p:sldLayoutId id="2147484162" r:id="rId8"/>
    <p:sldLayoutId id="2147484154" r:id="rId9"/>
    <p:sldLayoutId id="2147484153" r:id="rId10"/>
    <p:sldLayoutId id="2147484152" r:id="rId11"/>
    <p:sldLayoutId id="21474841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900113" y="188913"/>
            <a:ext cx="7416800" cy="2519362"/>
          </a:xfrm>
        </p:spPr>
        <p:txBody>
          <a:bodyPr/>
          <a:lstStyle/>
          <a:p>
            <a:pPr eaLnBrk="1" hangingPunct="1"/>
            <a:r>
              <a:rPr lang="ru-RU" sz="4800" smtClean="0">
                <a:solidFill>
                  <a:schemeClr val="tx1"/>
                </a:solidFill>
              </a:rPr>
              <a:t>Проблема утилізації     твердих побутових відходів </a:t>
            </a:r>
          </a:p>
        </p:txBody>
      </p:sp>
      <p:pic>
        <p:nvPicPr>
          <p:cNvPr id="67591" name="Picture 7" descr="C:\Users\Даша\Desktop\ecologia-fakty-cig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141663"/>
            <a:ext cx="2798763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3708400" y="3429000"/>
            <a:ext cx="4752975" cy="2160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200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Виконав </a:t>
            </a:r>
          </a:p>
          <a:p>
            <a:pPr algn="ctr"/>
            <a:r>
              <a:rPr lang="uk-UA" sz="3200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Учень 11Б класу СЗШ №75</a:t>
            </a:r>
          </a:p>
          <a:p>
            <a:pPr algn="ctr"/>
            <a:r>
              <a:rPr lang="uk-UA" sz="3200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Колодій Максим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80400" cy="1511300"/>
          </a:xfrm>
        </p:spPr>
        <p:txBody>
          <a:bodyPr/>
          <a:lstStyle/>
          <a:p>
            <a:pPr eaLnBrk="1" hangingPunct="1"/>
            <a:r>
              <a:rPr lang="uk-UA" sz="4800" smtClean="0"/>
              <a:t>Відсутність переробки ТПВ породжує наступні проблеми:</a:t>
            </a:r>
            <a:endParaRPr lang="ru-RU" sz="480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13787" cy="5616575"/>
          </a:xfrm>
        </p:spPr>
        <p:txBody>
          <a:bodyPr/>
          <a:lstStyle/>
          <a:p>
            <a:pPr marL="452438" indent="-452438" eaLnBrk="1" hangingPunct="1"/>
            <a:r>
              <a:rPr lang="uk-UA" smtClean="0"/>
              <a:t>знижується пропускна спроможність міських доріг; </a:t>
            </a:r>
          </a:p>
          <a:p>
            <a:pPr marL="452438" indent="-452438" eaLnBrk="1" hangingPunct="1"/>
            <a:r>
              <a:rPr lang="uk-UA" smtClean="0"/>
              <a:t>створюються труднощі для прибирання міста; </a:t>
            </a:r>
          </a:p>
          <a:p>
            <a:pPr marL="452438" indent="-452438" eaLnBrk="1" hangingPunct="1"/>
            <a:r>
              <a:rPr lang="uk-UA" smtClean="0"/>
              <a:t>створюються незручності для пішоходів; </a:t>
            </a:r>
          </a:p>
          <a:p>
            <a:pPr marL="452438" indent="-452438" eaLnBrk="1" hangingPunct="1"/>
            <a:r>
              <a:rPr lang="uk-UA" smtClean="0"/>
              <a:t>порушується архітектурний вигляд і відеоекологія міста; </a:t>
            </a:r>
          </a:p>
          <a:p>
            <a:pPr marL="452438" indent="-452438" eaLnBrk="1" hangingPunct="1"/>
            <a:r>
              <a:rPr lang="uk-UA" smtClean="0"/>
              <a:t>виникає ризик можливого самозаймання відходів; </a:t>
            </a:r>
          </a:p>
          <a:p>
            <a:pPr marL="452438" indent="-452438" eaLnBrk="1" hangingPunct="1"/>
            <a:r>
              <a:rPr lang="uk-UA" smtClean="0"/>
              <a:t>забруднення повітря від диму призводить до погіршення здоров'я людей; </a:t>
            </a:r>
          </a:p>
          <a:p>
            <a:pPr marL="452438" indent="-452438" eaLnBrk="1" hangingPunct="1"/>
            <a:r>
              <a:rPr lang="uk-UA" smtClean="0"/>
              <a:t>забруднення водних об'єктів приводить до зараження грунту і підземних вод; </a:t>
            </a:r>
          </a:p>
          <a:p>
            <a:pPr marL="452438" indent="-452438" eaLnBrk="1" hangingPunct="1"/>
            <a:r>
              <a:rPr lang="uk-UA" smtClean="0"/>
              <a:t>виникають економічні втрати від невикористаних ресурсів.</a:t>
            </a:r>
            <a:endParaRPr lang="ru-RU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6769100" cy="1008063"/>
          </a:xfrm>
        </p:spPr>
        <p:txBody>
          <a:bodyPr/>
          <a:lstStyle/>
          <a:p>
            <a:pPr eaLnBrk="1" hangingPunct="1"/>
            <a:r>
              <a:rPr lang="uk-UA" sz="4800" smtClean="0"/>
              <a:t>Пошук інвестора</a:t>
            </a:r>
            <a:endParaRPr lang="ru-RU" sz="480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5122863" cy="48625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/>
              <a:t>Виконавчий комітет міської ради шукає інвестора з будівництва сучасного сміттєпереробного заводу. </a:t>
            </a:r>
            <a:endParaRPr lang="en-US" sz="28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/>
              <a:t>Можлива форма інвестування -  концесія, оренда, управління,  спільна діяльність тощо.</a:t>
            </a:r>
            <a:endParaRPr lang="en-US" sz="28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/>
              <a:t>Сміттєпереробний завод для переробки твердих побутових відходів мав бути побудований до проведення ЄВРО-2012.</a:t>
            </a:r>
            <a:endParaRPr lang="ru-RU" sz="2800" smtClean="0"/>
          </a:p>
        </p:txBody>
      </p:sp>
      <p:pic>
        <p:nvPicPr>
          <p:cNvPr id="63492" name="Picture 4" descr="C:\Users\Даша\Desktop\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68191">
            <a:off x="5557838" y="927100"/>
            <a:ext cx="3297237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928100" cy="1800225"/>
          </a:xfrm>
        </p:spPr>
        <p:txBody>
          <a:bodyPr/>
          <a:lstStyle/>
          <a:p>
            <a:pPr algn="ctr" eaLnBrk="1" hangingPunct="1"/>
            <a:r>
              <a:rPr lang="ru-RU" sz="4800" smtClean="0"/>
              <a:t>Полігони твердих побутових  відходів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2133600"/>
            <a:ext cx="7543800" cy="38862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Полігон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-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споруда</a:t>
            </a:r>
            <a:r>
              <a:rPr lang="ru-RU" dirty="0"/>
              <a:t>,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ізоляції</a:t>
            </a:r>
            <a:r>
              <a:rPr lang="ru-RU" dirty="0"/>
              <a:t> та </a:t>
            </a:r>
            <a:r>
              <a:rPr lang="ru-RU" dirty="0" err="1"/>
              <a:t>знешкодження</a:t>
            </a:r>
            <a:r>
              <a:rPr lang="ru-RU" dirty="0"/>
              <a:t> ТПВ.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Полігони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санітарно-епідеміологічну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На </a:t>
            </a:r>
            <a:r>
              <a:rPr lang="ru-RU" dirty="0" err="1"/>
              <a:t>полігонах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статична </a:t>
            </a:r>
            <a:r>
              <a:rPr lang="ru-RU" dirty="0" err="1"/>
              <a:t>стійкість</a:t>
            </a:r>
            <a:r>
              <a:rPr lang="ru-RU" dirty="0"/>
              <a:t> ТПВ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ущільнення</a:t>
            </a:r>
            <a:r>
              <a:rPr lang="ru-RU" dirty="0"/>
              <a:t>, </a:t>
            </a:r>
            <a:r>
              <a:rPr lang="ru-RU" dirty="0" err="1"/>
              <a:t>мінералізації</a:t>
            </a:r>
            <a:r>
              <a:rPr lang="ru-RU" dirty="0"/>
              <a:t>, </a:t>
            </a:r>
            <a:r>
              <a:rPr lang="ru-RU" dirty="0" err="1"/>
              <a:t>газовиділення</a:t>
            </a:r>
            <a:r>
              <a:rPr lang="ru-RU" dirty="0"/>
              <a:t>, максимального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,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полігонів</a:t>
            </a:r>
            <a:r>
              <a:rPr lang="ru-RU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Полігони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організовані</a:t>
            </a:r>
            <a:r>
              <a:rPr lang="ru-RU" dirty="0"/>
              <a:t> для будь-</a:t>
            </a:r>
            <a:r>
              <a:rPr lang="ru-RU" dirty="0" err="1"/>
              <a:t>яких</a:t>
            </a:r>
            <a:r>
              <a:rPr lang="ru-RU" dirty="0"/>
              <a:t> за величиною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централізованих</a:t>
            </a:r>
            <a:r>
              <a:rPr lang="ru-RU" dirty="0"/>
              <a:t> </a:t>
            </a:r>
            <a:r>
              <a:rPr lang="ru-RU" dirty="0" err="1"/>
              <a:t>полігонів</a:t>
            </a:r>
            <a:r>
              <a:rPr lang="ru-RU" dirty="0"/>
              <a:t> для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0163"/>
            <a:ext cx="6781800" cy="1382712"/>
          </a:xfrm>
        </p:spPr>
        <p:txBody>
          <a:bodyPr/>
          <a:lstStyle/>
          <a:p>
            <a:pPr eaLnBrk="1" hangingPunct="1"/>
            <a:r>
              <a:rPr lang="uk-UA" sz="4800" smtClean="0"/>
              <a:t>Ситуація з ТПВ в Україні</a:t>
            </a:r>
            <a:endParaRPr lang="ru-RU" sz="48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497888" cy="4608512"/>
          </a:xfrm>
        </p:spPr>
        <p:txBody>
          <a:bodyPr/>
          <a:lstStyle/>
          <a:p>
            <a:pPr eaLnBrk="1" hangingPunct="1"/>
            <a:r>
              <a:rPr lang="uk-UA" sz="3200" smtClean="0"/>
              <a:t>На полігонах та звалищах України накопичилося вже близько 1 млрд. куб. метрів сміття. </a:t>
            </a:r>
          </a:p>
          <a:p>
            <a:pPr eaLnBrk="1" hangingPunct="1"/>
            <a:r>
              <a:rPr lang="uk-UA" sz="3200" smtClean="0"/>
              <a:t>Щорічно ця цифра збільшується на 12</a:t>
            </a:r>
            <a:r>
              <a:rPr lang="en-US" sz="3200" smtClean="0"/>
              <a:t> </a:t>
            </a:r>
            <a:r>
              <a:rPr lang="uk-UA" sz="3200" smtClean="0"/>
              <a:t>мільйонів тон.</a:t>
            </a:r>
          </a:p>
          <a:p>
            <a:pPr eaLnBrk="1" hangingPunct="1"/>
            <a:r>
              <a:rPr lang="uk-UA" sz="3200" smtClean="0"/>
              <a:t>Всі ці відходи займають понад 7 тисяч гектарів землі. </a:t>
            </a:r>
          </a:p>
          <a:p>
            <a:pPr eaLnBrk="1" hangingPunct="1"/>
            <a:r>
              <a:rPr lang="uk-UA" sz="3200" smtClean="0"/>
              <a:t>Мешканець українського міста викидає близько 250 кг сміття на рік.</a:t>
            </a:r>
            <a:r>
              <a:rPr lang="ru-RU" sz="3200" smtClean="0"/>
              <a:t>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84213" y="-31750"/>
            <a:ext cx="6781800" cy="1600200"/>
          </a:xfrm>
        </p:spPr>
        <p:txBody>
          <a:bodyPr/>
          <a:lstStyle/>
          <a:p>
            <a:pPr eaLnBrk="1" hangingPunct="1"/>
            <a:r>
              <a:rPr lang="uk-UA" smtClean="0"/>
              <a:t>Проблеми з ТПВ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765175"/>
            <a:ext cx="7543800" cy="5400675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 smtClean="0"/>
              <a:t>Обсяг</a:t>
            </a:r>
            <a:r>
              <a:rPr lang="ru-RU" sz="2600" dirty="0" smtClean="0"/>
              <a:t> </a:t>
            </a:r>
            <a:r>
              <a:rPr lang="ru-RU" sz="2600" dirty="0" err="1"/>
              <a:t>утворення</a:t>
            </a:r>
            <a:r>
              <a:rPr lang="ru-RU" sz="2600" dirty="0"/>
              <a:t> ТПВ </a:t>
            </a:r>
            <a:r>
              <a:rPr lang="ru-RU" sz="2600" dirty="0" err="1"/>
              <a:t>щорічно</a:t>
            </a:r>
            <a:r>
              <a:rPr lang="ru-RU" sz="2600" dirty="0"/>
              <a:t> </a:t>
            </a:r>
            <a:r>
              <a:rPr lang="ru-RU" sz="2600" dirty="0" err="1"/>
              <a:t>зростає</a:t>
            </a:r>
            <a:r>
              <a:rPr lang="ru-RU" sz="2600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Не </a:t>
            </a:r>
            <a:r>
              <a:rPr lang="ru-RU" sz="2600" dirty="0" err="1"/>
              <a:t>запроваджено</a:t>
            </a:r>
            <a:r>
              <a:rPr lang="ru-RU" sz="2600" dirty="0"/>
              <a:t> </a:t>
            </a:r>
            <a:r>
              <a:rPr lang="ru-RU" sz="2600" dirty="0" err="1"/>
              <a:t>роздільний</a:t>
            </a:r>
            <a:r>
              <a:rPr lang="ru-RU" sz="2600" dirty="0"/>
              <a:t> </a:t>
            </a:r>
            <a:r>
              <a:rPr lang="ru-RU" sz="2600" dirty="0" err="1"/>
              <a:t>збір</a:t>
            </a:r>
            <a:r>
              <a:rPr lang="ru-RU" sz="2600" dirty="0"/>
              <a:t> </a:t>
            </a:r>
            <a:r>
              <a:rPr lang="ru-RU" sz="2600" dirty="0" err="1"/>
              <a:t>сміття</a:t>
            </a:r>
            <a:r>
              <a:rPr lang="ru-RU" sz="2600" dirty="0"/>
              <a:t> за </a:t>
            </a:r>
            <a:r>
              <a:rPr lang="ru-RU" sz="2600" dirty="0" err="1"/>
              <a:t>окремими</a:t>
            </a:r>
            <a:r>
              <a:rPr lang="ru-RU" sz="2600" dirty="0"/>
              <a:t> видами (</a:t>
            </a:r>
            <a:r>
              <a:rPr lang="ru-RU" sz="2600" dirty="0" err="1"/>
              <a:t>скло</a:t>
            </a:r>
            <a:r>
              <a:rPr lang="ru-RU" sz="2600" dirty="0"/>
              <a:t>, </a:t>
            </a:r>
            <a:r>
              <a:rPr lang="ru-RU" sz="2600" dirty="0" err="1"/>
              <a:t>папір</a:t>
            </a:r>
            <a:r>
              <a:rPr lang="ru-RU" sz="2600" dirty="0"/>
              <a:t>, </a:t>
            </a:r>
            <a:r>
              <a:rPr lang="ru-RU" sz="2600" dirty="0" err="1"/>
              <a:t>побутові</a:t>
            </a:r>
            <a:r>
              <a:rPr lang="ru-RU" sz="2600" dirty="0"/>
              <a:t> </a:t>
            </a:r>
            <a:r>
              <a:rPr lang="ru-RU" sz="2600" dirty="0" err="1"/>
              <a:t>відходи</a:t>
            </a:r>
            <a:r>
              <a:rPr lang="ru-RU" sz="2600" dirty="0"/>
              <a:t>, </a:t>
            </a:r>
            <a:r>
              <a:rPr lang="ru-RU" sz="2600" dirty="0" err="1"/>
              <a:t>поліетилен</a:t>
            </a:r>
            <a:r>
              <a:rPr lang="ru-RU" sz="2600" dirty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Використання</a:t>
            </a:r>
            <a:r>
              <a:rPr lang="ru-RU" sz="2600" dirty="0"/>
              <a:t> </a:t>
            </a:r>
            <a:r>
              <a:rPr lang="ru-RU" sz="2600" dirty="0" err="1"/>
              <a:t>відкритих</a:t>
            </a:r>
            <a:r>
              <a:rPr lang="ru-RU" sz="2600" dirty="0"/>
              <a:t> </a:t>
            </a:r>
            <a:r>
              <a:rPr lang="ru-RU" sz="2600" dirty="0" err="1"/>
              <a:t>контейнерів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на </a:t>
            </a:r>
            <a:r>
              <a:rPr lang="ru-RU" sz="2600" dirty="0" err="1"/>
              <a:t>сьогодні</a:t>
            </a:r>
            <a:r>
              <a:rPr lang="ru-RU" sz="2600" dirty="0"/>
              <a:t> </a:t>
            </a:r>
            <a:r>
              <a:rPr lang="ru-RU" sz="2600" dirty="0" err="1"/>
              <a:t>знаходяться</a:t>
            </a:r>
            <a:r>
              <a:rPr lang="ru-RU" sz="2600" dirty="0"/>
              <a:t> у </a:t>
            </a:r>
            <a:r>
              <a:rPr lang="ru-RU" sz="2600" dirty="0" err="1"/>
              <a:t>досить</a:t>
            </a:r>
            <a:r>
              <a:rPr lang="ru-RU" sz="2600" dirty="0"/>
              <a:t> поганому </a:t>
            </a:r>
            <a:r>
              <a:rPr lang="ru-RU" sz="2600" dirty="0" err="1"/>
              <a:t>стані</a:t>
            </a:r>
            <a:r>
              <a:rPr lang="ru-RU" sz="2600" dirty="0"/>
              <a:t> (</a:t>
            </a:r>
            <a:r>
              <a:rPr lang="ru-RU" sz="2600" dirty="0" err="1"/>
              <a:t>вражені</a:t>
            </a:r>
            <a:r>
              <a:rPr lang="ru-RU" sz="2600" dirty="0"/>
              <a:t> </a:t>
            </a:r>
            <a:r>
              <a:rPr lang="ru-RU" sz="2600" dirty="0" err="1"/>
              <a:t>корозією</a:t>
            </a:r>
            <a:r>
              <a:rPr lang="ru-RU" sz="2600" dirty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Утворення</a:t>
            </a:r>
            <a:r>
              <a:rPr lang="ru-RU" sz="2600" dirty="0"/>
              <a:t> </a:t>
            </a:r>
            <a:r>
              <a:rPr lang="ru-RU" sz="2600" dirty="0" err="1"/>
              <a:t>несанкціонованих</a:t>
            </a:r>
            <a:r>
              <a:rPr lang="ru-RU" sz="2600" dirty="0"/>
              <a:t> </a:t>
            </a:r>
            <a:r>
              <a:rPr lang="ru-RU" sz="2600" dirty="0" err="1"/>
              <a:t>сміттєзвалищ</a:t>
            </a:r>
            <a:r>
              <a:rPr lang="ru-RU" sz="2600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Недостатньо</a:t>
            </a:r>
            <a:r>
              <a:rPr lang="ru-RU" sz="2600" dirty="0"/>
              <a:t>  </a:t>
            </a:r>
            <a:r>
              <a:rPr lang="ru-RU" sz="2600" dirty="0" err="1"/>
              <a:t>пунктів</a:t>
            </a:r>
            <a:r>
              <a:rPr lang="ru-RU" sz="2600" dirty="0"/>
              <a:t> </a:t>
            </a:r>
            <a:r>
              <a:rPr lang="ru-RU" sz="2600" dirty="0" err="1"/>
              <a:t>прийому</a:t>
            </a:r>
            <a:r>
              <a:rPr lang="ru-RU" sz="2600" dirty="0"/>
              <a:t> </a:t>
            </a:r>
            <a:r>
              <a:rPr lang="ru-RU" sz="2600" dirty="0" err="1"/>
              <a:t>вторинної</a:t>
            </a:r>
            <a:r>
              <a:rPr lang="ru-RU" sz="2600" dirty="0"/>
              <a:t> </a:t>
            </a:r>
            <a:r>
              <a:rPr lang="ru-RU" sz="2600" dirty="0" err="1"/>
              <a:t>сировини</a:t>
            </a:r>
            <a:r>
              <a:rPr lang="ru-RU" sz="2600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Відсутність</a:t>
            </a:r>
            <a:r>
              <a:rPr lang="ru-RU" sz="2600" dirty="0"/>
              <a:t> </a:t>
            </a:r>
            <a:r>
              <a:rPr lang="ru-RU" sz="2600" dirty="0" err="1"/>
              <a:t>мінітехніки</a:t>
            </a:r>
            <a:r>
              <a:rPr lang="ru-RU" sz="2600" dirty="0"/>
              <a:t> для </a:t>
            </a:r>
            <a:r>
              <a:rPr lang="ru-RU" sz="2600" dirty="0" err="1"/>
              <a:t>прибирання</a:t>
            </a:r>
            <a:r>
              <a:rPr lang="ru-RU" sz="2600" dirty="0"/>
              <a:t> </a:t>
            </a:r>
            <a:r>
              <a:rPr lang="ru-RU" sz="2600" dirty="0" err="1"/>
              <a:t>вулиць</a:t>
            </a:r>
            <a:r>
              <a:rPr lang="ru-RU" sz="2600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Захоронення</a:t>
            </a:r>
            <a:r>
              <a:rPr lang="ru-RU" sz="2600" dirty="0"/>
              <a:t> ТПВ </a:t>
            </a:r>
            <a:r>
              <a:rPr lang="ru-RU" sz="2600" dirty="0" err="1"/>
              <a:t>здійснюється</a:t>
            </a:r>
            <a:r>
              <a:rPr lang="ru-RU" sz="2600" dirty="0"/>
              <a:t> на </a:t>
            </a:r>
            <a:r>
              <a:rPr lang="ru-RU" sz="2600" dirty="0" err="1"/>
              <a:t>полігоні</a:t>
            </a:r>
            <a:r>
              <a:rPr lang="ru-RU" sz="2600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err="1"/>
              <a:t>Існуючий</a:t>
            </a:r>
            <a:r>
              <a:rPr lang="ru-RU" sz="2600" dirty="0"/>
              <a:t> </a:t>
            </a:r>
            <a:r>
              <a:rPr lang="ru-RU" sz="2600" dirty="0" err="1"/>
              <a:t>полігон</a:t>
            </a:r>
            <a:r>
              <a:rPr lang="ru-RU" sz="2600" dirty="0"/>
              <a:t>  не </a:t>
            </a:r>
            <a:r>
              <a:rPr lang="ru-RU" sz="2600" dirty="0" err="1"/>
              <a:t>відповідає</a:t>
            </a:r>
            <a:r>
              <a:rPr lang="ru-RU" sz="2600" dirty="0"/>
              <a:t> </a:t>
            </a:r>
            <a:r>
              <a:rPr lang="ru-RU" sz="2600" dirty="0" err="1"/>
              <a:t>вимогам</a:t>
            </a:r>
            <a:r>
              <a:rPr lang="ru-RU" sz="2600" dirty="0"/>
              <a:t> </a:t>
            </a:r>
            <a:r>
              <a:rPr lang="ru-RU" sz="2600" dirty="0" err="1"/>
              <a:t>санітарних</a:t>
            </a:r>
            <a:r>
              <a:rPr lang="ru-RU" sz="2600" dirty="0"/>
              <a:t> норм.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Стисла характеристика </a:t>
            </a:r>
            <a:r>
              <a:rPr lang="uk-UA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Бориспільського полігону </a:t>
            </a: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5435" name="Group 139"/>
          <p:cNvGraphicFramePr>
            <a:graphicFrameLocks noGrp="1"/>
          </p:cNvGraphicFramePr>
          <p:nvPr>
            <p:ph idx="1"/>
          </p:nvPr>
        </p:nvGraphicFramePr>
        <p:xfrm>
          <a:off x="468313" y="981075"/>
          <a:ext cx="8424862" cy="5373688"/>
        </p:xfrm>
        <a:graphic>
          <a:graphicData uri="http://schemas.openxmlformats.org/drawingml/2006/table">
            <a:tbl>
              <a:tblPr/>
              <a:tblGrid>
                <a:gridCol w="4570412"/>
                <a:gridCol w="38544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Форма власності (відомча приналежність)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Власність територіальної громади м. Бориспіль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Місце розташування полігону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Бориспільський район, землі </a:t>
                      </a: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Глибоцької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сільської ради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Населений пункт, з якого ТВП приймаються на діючий полігон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Бориспільський район,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м. Бориспіль, м. Київ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Середня відстань від постачальників  сміття: м.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</a:t>
                      </a: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ориспіль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/ м. Київ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3,5 км / 25 </a:t>
                      </a: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км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Кількість населення міст, з яких ТПВ приймаються на діючий полігон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1650,3 тис. чол.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Рік початку захоронення ТПВ на діючий полігон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2002 рік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29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513" cy="630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Технічні параметри діючого полігону захоронення ТПВ</a:t>
            </a: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graphicFrame>
        <p:nvGraphicFramePr>
          <p:cNvPr id="56436" name="Group 116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424862" cy="5040312"/>
        </p:xfrm>
        <a:graphic>
          <a:graphicData uri="http://schemas.openxmlformats.org/drawingml/2006/table">
            <a:tbl>
              <a:tblPr/>
              <a:tblGrid>
                <a:gridCol w="6048672"/>
                <a:gridCol w="2376264"/>
              </a:tblGrid>
              <a:tr h="54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Обсяги захоронення ТПВ за 2009 рік, т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куб. 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76889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349497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2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Загальний обсяг накопиченого ТПВ, т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куб. 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402448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1829311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12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Загальна площа полігону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6,038 га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05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Закрита частина діючого полігону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відсутня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20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Середня глибина накопиченого сміття на полігоні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25 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46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Теплотворність сміття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не досліджено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86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Сортування ТПВ, 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відсутнє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4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183563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</a:t>
            </a:r>
            <a:r>
              <a:rPr lang="uk-UA" sz="5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Морфологічний </a:t>
            </a:r>
            <a:r>
              <a:rPr lang="uk-UA" sz="5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склад ТПВ</a:t>
            </a:r>
            <a:endParaRPr lang="ru-RU" sz="5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7140575" cy="4530725"/>
          </a:xfrm>
        </p:spPr>
        <p:txBody>
          <a:bodyPr/>
          <a:lstStyle/>
          <a:p>
            <a:pPr eaLnBrk="1" hangingPunct="1"/>
            <a:r>
              <a:rPr lang="uk-UA" sz="3200" smtClean="0"/>
              <a:t>картон – 7%</a:t>
            </a:r>
          </a:p>
          <a:p>
            <a:pPr eaLnBrk="1" hangingPunct="1"/>
            <a:r>
              <a:rPr lang="uk-UA" sz="3200" smtClean="0"/>
              <a:t>папір – 5 %</a:t>
            </a:r>
          </a:p>
          <a:p>
            <a:pPr eaLnBrk="1" hangingPunct="1"/>
            <a:r>
              <a:rPr lang="uk-UA" sz="3200" smtClean="0"/>
              <a:t>металопластик – 3 %</a:t>
            </a:r>
          </a:p>
          <a:p>
            <a:pPr eaLnBrk="1" hangingPunct="1"/>
            <a:r>
              <a:rPr lang="uk-UA" sz="3200" smtClean="0"/>
              <a:t>скло – 12 %</a:t>
            </a:r>
          </a:p>
          <a:p>
            <a:pPr eaLnBrk="1" hangingPunct="1"/>
            <a:r>
              <a:rPr lang="uk-UA" sz="3200" smtClean="0"/>
              <a:t>пластик – 3 %</a:t>
            </a:r>
          </a:p>
          <a:p>
            <a:pPr eaLnBrk="1" hangingPunct="1"/>
            <a:r>
              <a:rPr lang="uk-UA" sz="3200" smtClean="0"/>
              <a:t>поліетилен – 14 %</a:t>
            </a:r>
          </a:p>
          <a:p>
            <a:pPr eaLnBrk="1" hangingPunct="1"/>
            <a:r>
              <a:rPr lang="uk-UA" sz="3200" smtClean="0"/>
              <a:t>деревина – відсутня</a:t>
            </a:r>
            <a:endParaRPr lang="ru-RU" sz="3200" smtClean="0"/>
          </a:p>
        </p:txBody>
      </p:sp>
      <p:pic>
        <p:nvPicPr>
          <p:cNvPr id="57348" name="Picture 4" descr="C:\Users\Даша\Desktop\trash-pg-horizont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6888" y="1484313"/>
            <a:ext cx="45481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98" name="Group 82"/>
          <p:cNvGraphicFramePr>
            <a:graphicFrameLocks noGrp="1"/>
          </p:cNvGraphicFramePr>
          <p:nvPr>
            <p:ph/>
          </p:nvPr>
        </p:nvGraphicFramePr>
        <p:xfrm>
          <a:off x="250825" y="908050"/>
          <a:ext cx="8653463" cy="5905500"/>
        </p:xfrm>
        <a:graphic>
          <a:graphicData uri="http://schemas.openxmlformats.org/drawingml/2006/table">
            <a:tbl>
              <a:tblPr/>
              <a:tblGrid>
                <a:gridCol w="1709738"/>
                <a:gridCol w="3259137"/>
                <a:gridCol w="3684588"/>
              </a:tblGrid>
              <a:tr h="656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Вид утилізації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Переваги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Недоліки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071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Поховання на полігонах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Проста технологія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Низька вартість  захоронення Малі капіталовкладення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Займає велику площу землі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Забруднення ґрунтів,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вод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071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Спалювання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Додаткові енергоресурси (електрична, теплова енергія)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Середні обсяги інвестицій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Забруднення повітря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51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Піроліз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Відсутність шкідливих речовин у продуктах піролізу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Отримання цінних речовин, металів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Висока вартість переробки ТПВ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Великий термін окупності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Висока вартість очищення газів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6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Переробка (з попередніми роздільним збором ТПВ)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Вторинне використання ресурсів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Швидка окупність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Необхідність роздільного сортування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Невисокі ціни на втор сировину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33000">
                          <a:schemeClr val="accent3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21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792162"/>
          </a:xfrm>
        </p:spPr>
        <p:txBody>
          <a:bodyPr/>
          <a:lstStyle/>
          <a:p>
            <a:pPr eaLnBrk="1" hangingPunct="1"/>
            <a:r>
              <a:rPr lang="uk-UA" sz="2400" b="1" smtClean="0"/>
              <a:t>Переваги і недоліки існуючих способів утилізації та переробки ТПВ</a:t>
            </a:r>
            <a:endParaRPr lang="ru-RU" sz="2400" b="1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6781800" cy="1600200"/>
          </a:xfrm>
        </p:spPr>
        <p:txBody>
          <a:bodyPr/>
          <a:lstStyle/>
          <a:p>
            <a:pPr eaLnBrk="1" hangingPunct="1"/>
            <a:r>
              <a:rPr lang="uk-UA" sz="4800" smtClean="0"/>
              <a:t>Результати ефективної переробки відходів:</a:t>
            </a:r>
            <a:endParaRPr lang="ru-RU" sz="48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8229600" cy="48625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smtClean="0"/>
              <a:t>частково вирішується проблема зайнятості населення;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/>
              <a:t>значна частина відходів знову стає товаром і це приносить значний економічний ефект;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/>
              <a:t>ефективна переробка може значною мірою вирішити потреби в залізі, склі, інших ресурсах;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/>
              <a:t>роздільний збір окремих видів відходів є найбільш продуктивним за своїм економічним ефектом. </a:t>
            </a:r>
            <a:endParaRPr lang="ru-RU" sz="280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225</TotalTime>
  <Words>534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Verdana</vt:lpstr>
      <vt:lpstr>Arial</vt:lpstr>
      <vt:lpstr>Impact</vt:lpstr>
      <vt:lpstr>Times New Roman</vt:lpstr>
      <vt:lpstr>Calibri</vt:lpstr>
      <vt:lpstr>Wingdings</vt:lpstr>
      <vt:lpstr>NewsPrint</vt:lpstr>
      <vt:lpstr>NewsPrint</vt:lpstr>
      <vt:lpstr>NewsPrint</vt:lpstr>
      <vt:lpstr>NewsPrint</vt:lpstr>
      <vt:lpstr>NewsPrint</vt:lpstr>
      <vt:lpstr>NewsPrint</vt:lpstr>
      <vt:lpstr>Проблема утилізації     твердих побутових відходів </vt:lpstr>
      <vt:lpstr>Полігони твердих побутових  відходів </vt:lpstr>
      <vt:lpstr>Ситуація з ТПВ в Україні</vt:lpstr>
      <vt:lpstr>Проблеми з ТПВ</vt:lpstr>
      <vt:lpstr>Стисла характеристика Бориспільського полігону </vt:lpstr>
      <vt:lpstr>Технічні параметри діючого полігону захоронення ТПВ </vt:lpstr>
      <vt:lpstr>          Морфологічний склад ТПВ</vt:lpstr>
      <vt:lpstr>Переваги і недоліки існуючих способів утилізації та переробки ТПВ</vt:lpstr>
      <vt:lpstr>Результати ефективної переробки відходів:</vt:lpstr>
      <vt:lpstr>Відсутність переробки ТПВ породжує наступні проблеми:</vt:lpstr>
      <vt:lpstr>Пошук інвестора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Макс</cp:lastModifiedBy>
  <cp:revision>44</cp:revision>
  <dcterms:created xsi:type="dcterms:W3CDTF">2010-05-26T09:27:50Z</dcterms:created>
  <dcterms:modified xsi:type="dcterms:W3CDTF">2013-11-03T19:29:38Z</dcterms:modified>
</cp:coreProperties>
</file>