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Лена\Desktop\11.jpg"/>
          <p:cNvPicPr>
            <a:picLocks noChangeAspect="1" noChangeArrowheads="1"/>
          </p:cNvPicPr>
          <p:nvPr/>
        </p:nvPicPr>
        <p:blipFill rotWithShape="1">
          <a:blip r:embed="rId2">
            <a:extLst>
              <a:ext uri="{28A0092B-C50C-407E-A947-70E740481C1C}">
                <a14:useLocalDpi xmlns:a14="http://schemas.microsoft.com/office/drawing/2010/main" val="0"/>
              </a:ext>
            </a:extLst>
          </a:blip>
          <a:srcRect t="7029" b="6661"/>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 y="0"/>
            <a:ext cx="9130172" cy="1470025"/>
          </a:xfrm>
        </p:spPr>
        <p:style>
          <a:lnRef idx="3">
            <a:schemeClr val="lt1"/>
          </a:lnRef>
          <a:fillRef idx="1">
            <a:schemeClr val="accent3"/>
          </a:fillRef>
          <a:effectRef idx="1">
            <a:schemeClr val="accent3"/>
          </a:effectRef>
          <a:fontRef idx="minor">
            <a:schemeClr val="lt1"/>
          </a:fontRef>
        </p:style>
        <p:txBody>
          <a:bodyPr>
            <a:noAutofit/>
          </a:bodyPr>
          <a:lstStyle/>
          <a:p>
            <a:r>
              <a:rPr lang="en-US" sz="9600" dirty="0" smtClean="0">
                <a:solidFill>
                  <a:schemeClr val="bg1"/>
                </a:solidFill>
                <a:latin typeface="Algerian" panose="04020705040A02060702" pitchFamily="82" charset="0"/>
              </a:rPr>
              <a:t>BADEN-BADEN</a:t>
            </a:r>
            <a:endParaRPr lang="ru-RU" sz="9600" dirty="0">
              <a:solidFill>
                <a:schemeClr val="bg1"/>
              </a:solidFill>
            </a:endParaRPr>
          </a:p>
        </p:txBody>
      </p:sp>
      <p:pic>
        <p:nvPicPr>
          <p:cNvPr id="1026" name="Picture 2" descr="C:\Users\Лена\Desktop\e898f037db2b.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246697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15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63" y="2608312"/>
            <a:ext cx="9144000" cy="1108720"/>
          </a:xfrm>
          <a:solidFill>
            <a:schemeClr val="accent6">
              <a:lumMod val="60000"/>
              <a:lumOff val="40000"/>
            </a:schemeClr>
          </a:solidFill>
        </p:spPr>
        <p:txBody>
          <a:bodyPr/>
          <a:lstStyle/>
          <a:p>
            <a:pPr marL="0" indent="0">
              <a:buNone/>
            </a:pPr>
            <a:r>
              <a:rPr lang="de-DE" dirty="0">
                <a:latin typeface="Bernard MT Condensed" panose="02050806060905020404" pitchFamily="18" charset="0"/>
              </a:rPr>
              <a:t>Baden-Baden ist damit die neunte Stadt weltweit, die mit diesem ehrenvollen Titel ausgezeichnet </a:t>
            </a:r>
            <a:r>
              <a:rPr lang="de-DE" dirty="0" smtClean="0">
                <a:latin typeface="Bernard MT Condensed" panose="02050806060905020404" pitchFamily="18" charset="0"/>
              </a:rPr>
              <a:t>wurde</a:t>
            </a:r>
            <a:endParaRPr lang="de-DE" dirty="0">
              <a:latin typeface="Bernard MT Condensed" panose="02050806060905020404" pitchFamily="18" charset="0"/>
            </a:endParaRPr>
          </a:p>
        </p:txBody>
      </p:sp>
      <p:pic>
        <p:nvPicPr>
          <p:cNvPr id="8194" name="Picture 2" descr="C:\Users\Лена\Desktop\8cugqunf89nxm9y9g926jr31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4716016" cy="3140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C:\Users\Лена\Desktop\article_547f859334b450.58212982 (1).jpeg"/>
          <p:cNvPicPr>
            <a:picLocks noChangeAspect="1" noChangeArrowheads="1"/>
          </p:cNvPicPr>
          <p:nvPr/>
        </p:nvPicPr>
        <p:blipFill rotWithShape="1">
          <a:blip r:embed="rId3">
            <a:extLst>
              <a:ext uri="{28A0092B-C50C-407E-A947-70E740481C1C}">
                <a14:useLocalDpi xmlns:a14="http://schemas.microsoft.com/office/drawing/2010/main" val="0"/>
              </a:ext>
            </a:extLst>
          </a:blip>
          <a:srcRect t="10370" b="3296"/>
          <a:stretch/>
        </p:blipFill>
        <p:spPr bwMode="auto">
          <a:xfrm>
            <a:off x="-1" y="-6217"/>
            <a:ext cx="4762361" cy="2641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descr="C:\Users\Лена\Desktop\article_547f8594a29845.1838251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717033"/>
            <a:ext cx="4427985" cy="3161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C:\Users\Лена\Desktop\wpid-tpe7apn3O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0"/>
            <a:ext cx="4427984" cy="2635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274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Лена\Desktop\Баден Баден фото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0"/>
            <a:ext cx="5940152" cy="1124744"/>
          </a:xfrm>
        </p:spPr>
        <p:txBody>
          <a:bodyPr>
            <a:normAutofit/>
          </a:bodyPr>
          <a:lstStyle/>
          <a:p>
            <a:r>
              <a:rPr lang="en-US" dirty="0" err="1">
                <a:latin typeface="Bernard MT Condensed" panose="02050806060905020404" pitchFamily="18" charset="0"/>
              </a:rPr>
              <a:t>Wappen</a:t>
            </a:r>
            <a:r>
              <a:rPr lang="en-US" dirty="0">
                <a:latin typeface="Bernard MT Condensed" panose="02050806060905020404" pitchFamily="18" charset="0"/>
              </a:rPr>
              <a:t> von </a:t>
            </a:r>
            <a:r>
              <a:rPr lang="en-US" dirty="0" smtClean="0">
                <a:latin typeface="Bernard MT Condensed" panose="02050806060905020404" pitchFamily="18" charset="0"/>
              </a:rPr>
              <a:t>Baden-Baden</a:t>
            </a:r>
            <a:endParaRPr lang="ru-RU" dirty="0"/>
          </a:p>
        </p:txBody>
      </p:sp>
      <p:sp>
        <p:nvSpPr>
          <p:cNvPr id="3" name="Объект 2"/>
          <p:cNvSpPr>
            <a:spLocks noGrp="1"/>
          </p:cNvSpPr>
          <p:nvPr>
            <p:ph idx="1"/>
          </p:nvPr>
        </p:nvSpPr>
        <p:spPr>
          <a:xfrm>
            <a:off x="0" y="5420295"/>
            <a:ext cx="9177536" cy="1437705"/>
          </a:xfrm>
          <a:solidFill>
            <a:srgbClr val="00B0F0"/>
          </a:solidFill>
        </p:spPr>
        <p:txBody>
          <a:bodyPr>
            <a:normAutofit/>
          </a:bodyPr>
          <a:lstStyle/>
          <a:p>
            <a:pPr marL="0" indent="0">
              <a:buNone/>
            </a:pPr>
            <a:r>
              <a:rPr lang="de-DE" sz="2000" dirty="0">
                <a:solidFill>
                  <a:schemeClr val="bg1"/>
                </a:solidFill>
                <a:latin typeface="Bernard MT Condensed" panose="02050806060905020404" pitchFamily="18" charset="0"/>
              </a:rPr>
              <a:t>Das Wappen der Stadt Baden-Baden ist in drei breite Felder in den Farben rot und gelb auf die Flagge gesetzt. Die Umrandung und die Mauerkrone ist auf der Flagge in dunkelbraun gehalten. Bei der Flagge handelt es sich um die Dienstflagge der Stadt, die für öffentliche Gebäude einschließlich Schulen bestimmt ist.</a:t>
            </a:r>
          </a:p>
          <a:p>
            <a:endParaRPr lang="ru-RU" dirty="0"/>
          </a:p>
        </p:txBody>
      </p:sp>
      <p:pic>
        <p:nvPicPr>
          <p:cNvPr id="9219" name="Picture 3" descr="C:\Users\Лена\Desktop\i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2" y="1196752"/>
            <a:ext cx="3165020" cy="41282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3861048"/>
            <a:ext cx="1606582" cy="1606582"/>
          </a:xfrm>
          <a:prstGeom prst="rect">
            <a:avLst/>
          </a:prstGeom>
        </p:spPr>
      </p:pic>
    </p:spTree>
    <p:extLst>
      <p:ext uri="{BB962C8B-B14F-4D97-AF65-F5344CB8AC3E}">
        <p14:creationId xmlns:p14="http://schemas.microsoft.com/office/powerpoint/2010/main" val="4144297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 </a:t>
            </a:r>
            <a:endParaRPr lang="ru-RU" dirty="0"/>
          </a:p>
        </p:txBody>
      </p:sp>
      <p:pic>
        <p:nvPicPr>
          <p:cNvPr id="10246" name="Picture 6" descr="C:\Users\Лена\Desktop\1813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64"/>
            <a:ext cx="9144000" cy="59766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Лена\Desktop\70514407_47ef63ed10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188640"/>
            <a:ext cx="9163731"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86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Лена\Deskto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57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563888" y="44624"/>
            <a:ext cx="5122912" cy="1143000"/>
          </a:xfrm>
        </p:spPr>
        <p:txBody>
          <a:bodyPr>
            <a:noAutofit/>
          </a:bodyPr>
          <a:lstStyle/>
          <a:p>
            <a:r>
              <a:rPr lang="en-US" sz="9600" dirty="0" smtClean="0">
                <a:latin typeface="Algerian" panose="04020705040A02060702" pitchFamily="82" charset="0"/>
              </a:rPr>
              <a:t>PLAN</a:t>
            </a:r>
            <a:endParaRPr lang="ru-RU" sz="9600" dirty="0"/>
          </a:p>
        </p:txBody>
      </p:sp>
      <p:sp>
        <p:nvSpPr>
          <p:cNvPr id="3" name="Объект 2"/>
          <p:cNvSpPr>
            <a:spLocks noGrp="1"/>
          </p:cNvSpPr>
          <p:nvPr>
            <p:ph idx="1"/>
          </p:nvPr>
        </p:nvSpPr>
        <p:spPr>
          <a:xfrm>
            <a:off x="1" y="764704"/>
            <a:ext cx="4788023" cy="5102027"/>
          </a:xfrm>
        </p:spPr>
        <p:txBody>
          <a:bodyPr/>
          <a:lstStyle/>
          <a:p>
            <a:r>
              <a:rPr lang="en-US" sz="3600" dirty="0" err="1">
                <a:latin typeface="Arial Black" panose="020B0A04020102020204" pitchFamily="34" charset="0"/>
              </a:rPr>
              <a:t>Geographie</a:t>
            </a:r>
            <a:endParaRPr lang="en-US" sz="3600" i="1" dirty="0">
              <a:latin typeface="Arial Black" panose="020B0A04020102020204" pitchFamily="34" charset="0"/>
            </a:endParaRPr>
          </a:p>
          <a:p>
            <a:r>
              <a:rPr lang="en-US" sz="3600" dirty="0" err="1" smtClean="0">
                <a:latin typeface="Arial Black" panose="020B0A04020102020204" pitchFamily="34" charset="0"/>
              </a:rPr>
              <a:t>Stadtgliederung</a:t>
            </a:r>
            <a:endParaRPr lang="en-US" sz="3600" dirty="0" smtClean="0">
              <a:latin typeface="Arial Black" panose="020B0A04020102020204" pitchFamily="34" charset="0"/>
            </a:endParaRPr>
          </a:p>
          <a:p>
            <a:r>
              <a:rPr lang="en-US" sz="3600" dirty="0" smtClean="0">
                <a:latin typeface="Arial Black" panose="020B0A04020102020204" pitchFamily="34" charset="0"/>
              </a:rPr>
              <a:t>Geschichte</a:t>
            </a:r>
          </a:p>
          <a:p>
            <a:r>
              <a:rPr lang="en-US" sz="3600" dirty="0" err="1">
                <a:latin typeface="Arial Black" panose="020B0A04020102020204" pitchFamily="34" charset="0"/>
              </a:rPr>
              <a:t>Wappen</a:t>
            </a:r>
            <a:r>
              <a:rPr lang="en-US" sz="3600" dirty="0">
                <a:latin typeface="Arial Black" panose="020B0A04020102020204" pitchFamily="34" charset="0"/>
              </a:rPr>
              <a:t> </a:t>
            </a:r>
            <a:endParaRPr lang="en-US" sz="3600" dirty="0" smtClean="0">
              <a:latin typeface="Arial Black" panose="020B0A04020102020204" pitchFamily="34" charset="0"/>
            </a:endParaRPr>
          </a:p>
          <a:p>
            <a:r>
              <a:rPr lang="en-US" sz="3600" dirty="0" err="1" smtClean="0">
                <a:latin typeface="Arial Black" panose="020B0A04020102020204" pitchFamily="34" charset="0"/>
              </a:rPr>
              <a:t>Museen</a:t>
            </a:r>
            <a:endParaRPr lang="en-US" sz="3600" dirty="0">
              <a:latin typeface="Arial Black" panose="020B0A04020102020204" pitchFamily="34" charset="0"/>
            </a:endParaRPr>
          </a:p>
          <a:p>
            <a:endParaRPr lang="ru-RU" dirty="0"/>
          </a:p>
        </p:txBody>
      </p:sp>
    </p:spTree>
    <p:extLst>
      <p:ext uri="{BB962C8B-B14F-4D97-AF65-F5344CB8AC3E}">
        <p14:creationId xmlns:p14="http://schemas.microsoft.com/office/powerpoint/2010/main" val="3983993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Лена\Desktop\article_547f8ce1830423.1798208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3" y="0"/>
            <a:ext cx="9203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611560" y="5013176"/>
            <a:ext cx="8532440" cy="1540767"/>
          </a:xfrm>
        </p:spPr>
        <p:txBody>
          <a:bodyPr>
            <a:noAutofit/>
          </a:bodyPr>
          <a:lstStyle/>
          <a:p>
            <a:pPr marL="0" indent="0">
              <a:buNone/>
            </a:pPr>
            <a:r>
              <a:rPr lang="de-DE" sz="4800" dirty="0">
                <a:solidFill>
                  <a:srgbClr val="FFFF00"/>
                </a:solidFill>
                <a:latin typeface="Bernard MT Condensed" panose="02050806060905020404" pitchFamily="18" charset="0"/>
              </a:rPr>
              <a:t>Der Stadtkreis Baden-Baden wird umgeben vom Landkreis </a:t>
            </a:r>
            <a:r>
              <a:rPr lang="de-DE" sz="4800" dirty="0" smtClean="0">
                <a:solidFill>
                  <a:srgbClr val="FFFF00"/>
                </a:solidFill>
                <a:latin typeface="Bernard MT Condensed" panose="02050806060905020404" pitchFamily="18" charset="0"/>
              </a:rPr>
              <a:t>Rastatt</a:t>
            </a:r>
            <a:endParaRPr lang="de-DE" sz="4800" dirty="0">
              <a:solidFill>
                <a:srgbClr val="FFFF00"/>
              </a:solidFill>
              <a:latin typeface="Bernard MT Condensed" panose="02050806060905020404" pitchFamily="18" charset="0"/>
            </a:endParaRPr>
          </a:p>
        </p:txBody>
      </p:sp>
      <p:pic>
        <p:nvPicPr>
          <p:cNvPr id="1027" name="Picture 3" descr="C:\Users\Лена\Desktop\9907086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6632"/>
            <a:ext cx="3419872" cy="17013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Лена\Desktop\cat-gallop.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126" y="3933056"/>
            <a:ext cx="769176" cy="70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7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Лена\Desktop\article_547f897d3d7661.9770378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755" y="260648"/>
            <a:ext cx="6660232" cy="1397743"/>
          </a:xfrm>
        </p:spPr>
        <p:txBody>
          <a:bodyPr/>
          <a:lstStyle/>
          <a:p>
            <a:pPr marL="0" indent="0">
              <a:buNone/>
            </a:pPr>
            <a:r>
              <a:rPr lang="de-DE" dirty="0">
                <a:solidFill>
                  <a:srgbClr val="0070C0"/>
                </a:solidFill>
                <a:latin typeface="Bernard MT Condensed" panose="02050806060905020404" pitchFamily="18" charset="0"/>
              </a:rPr>
              <a:t>Baden-Baden liegt am Westrand des nördlichen Schwarzwaldes im Tal der </a:t>
            </a:r>
            <a:r>
              <a:rPr lang="de-DE" dirty="0" err="1" smtClean="0">
                <a:solidFill>
                  <a:srgbClr val="0070C0"/>
                </a:solidFill>
                <a:latin typeface="Bernard MT Condensed" panose="02050806060905020404" pitchFamily="18" charset="0"/>
              </a:rPr>
              <a:t>Oos</a:t>
            </a:r>
            <a:endParaRPr lang="de-DE" dirty="0">
              <a:solidFill>
                <a:srgbClr val="0070C0"/>
              </a:solidFill>
              <a:latin typeface="Bernard MT Condensed" panose="02050806060905020404" pitchFamily="18" charset="0"/>
            </a:endParaRPr>
          </a:p>
        </p:txBody>
      </p:sp>
      <p:pic>
        <p:nvPicPr>
          <p:cNvPr id="2052" name="Picture 4" descr="C:\Users\Лена\Desktop\87010808_large_Lebedi_na_prozr_fone__18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373216"/>
            <a:ext cx="2029149"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5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Лена\Desktop\Baden Ba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07504" y="188640"/>
            <a:ext cx="8208912" cy="1252736"/>
          </a:xfrm>
        </p:spPr>
        <p:txBody>
          <a:bodyPr>
            <a:normAutofit/>
          </a:bodyPr>
          <a:lstStyle/>
          <a:p>
            <a:pPr marL="0" indent="0">
              <a:buNone/>
            </a:pPr>
            <a:r>
              <a:rPr lang="de-DE" dirty="0">
                <a:solidFill>
                  <a:schemeClr val="bg1"/>
                </a:solidFill>
                <a:latin typeface="Bernard MT Condensed" panose="02050806060905020404" pitchFamily="18" charset="0"/>
              </a:rPr>
              <a:t>Die westlichen Stadtteile liegen in der Vorbergzone und der Oberrheinischen </a:t>
            </a:r>
            <a:r>
              <a:rPr lang="de-DE" dirty="0" smtClean="0">
                <a:solidFill>
                  <a:schemeClr val="bg1"/>
                </a:solidFill>
                <a:latin typeface="Bernard MT Condensed" panose="02050806060905020404" pitchFamily="18" charset="0"/>
              </a:rPr>
              <a:t>Tiefebene</a:t>
            </a:r>
            <a:endParaRPr lang="de-DE" dirty="0">
              <a:solidFill>
                <a:schemeClr val="bg1"/>
              </a:solidFill>
              <a:latin typeface="Bernard MT Condensed" panose="02050806060905020404" pitchFamily="18" charset="0"/>
            </a:endParaRPr>
          </a:p>
        </p:txBody>
      </p:sp>
      <p:pic>
        <p:nvPicPr>
          <p:cNvPr id="3075" name="Picture 3" descr="C:\Users\Лена\Desktop\qz5szcr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429240"/>
            <a:ext cx="1656183" cy="131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Лена\Desktop\3schlosshotel-buhlerhohe-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64" t="20881" r="13107"/>
          <a:stretch/>
        </p:blipFill>
        <p:spPr bwMode="auto">
          <a:xfrm>
            <a:off x="0" y="-2720"/>
            <a:ext cx="9143999" cy="687071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0" y="5571850"/>
            <a:ext cx="6660231" cy="1296144"/>
          </a:xfrm>
        </p:spPr>
        <p:txBody>
          <a:bodyPr>
            <a:normAutofit/>
          </a:bodyPr>
          <a:lstStyle/>
          <a:p>
            <a:pPr marL="0" indent="0">
              <a:buNone/>
            </a:pPr>
            <a:r>
              <a:rPr lang="de-DE" sz="3600" dirty="0">
                <a:solidFill>
                  <a:schemeClr val="bg1"/>
                </a:solidFill>
                <a:latin typeface="Bernard MT Condensed" panose="02050806060905020404" pitchFamily="18" charset="0"/>
              </a:rPr>
              <a:t>Baden-Baden einen der größten Stadtwälder Deutschlands </a:t>
            </a:r>
            <a:r>
              <a:rPr lang="de-DE" sz="3600" dirty="0" smtClean="0">
                <a:solidFill>
                  <a:schemeClr val="bg1"/>
                </a:solidFill>
                <a:latin typeface="Bernard MT Condensed" panose="02050806060905020404" pitchFamily="18" charset="0"/>
              </a:rPr>
              <a:t>besitzt</a:t>
            </a:r>
            <a:endParaRPr lang="de-DE" sz="3600" dirty="0">
              <a:solidFill>
                <a:schemeClr val="bg1"/>
              </a:solidFill>
              <a:latin typeface="Bernard MT Condensed" panose="02050806060905020404" pitchFamily="18" charset="0"/>
            </a:endParaRPr>
          </a:p>
        </p:txBody>
      </p:sp>
      <p:pic>
        <p:nvPicPr>
          <p:cNvPr id="1026" name="Picture 2" descr="C:\Users\Лена\Desktop\36096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812" y="0"/>
            <a:ext cx="9143999" cy="331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00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Лена\Desktop\50431_IMG1727.jpg"/>
          <p:cNvPicPr>
            <a:picLocks noChangeAspect="1" noChangeArrowheads="1"/>
          </p:cNvPicPr>
          <p:nvPr/>
        </p:nvPicPr>
        <p:blipFill rotWithShape="1">
          <a:blip r:embed="rId2">
            <a:extLst>
              <a:ext uri="{28A0092B-C50C-407E-A947-70E740481C1C}">
                <a14:useLocalDpi xmlns:a14="http://schemas.microsoft.com/office/drawing/2010/main" val="0"/>
              </a:ext>
            </a:extLst>
          </a:blip>
          <a:srcRect b="637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
            <a:ext cx="7772400" cy="1052736"/>
          </a:xfrm>
        </p:spPr>
        <p:txBody>
          <a:bodyPr>
            <a:noAutofit/>
          </a:bodyPr>
          <a:lstStyle/>
          <a:p>
            <a:r>
              <a:rPr lang="de-DE" sz="6600" dirty="0">
                <a:solidFill>
                  <a:schemeClr val="bg1"/>
                </a:solidFill>
                <a:latin typeface="Bernard MT Condensed" panose="02050806060905020404" pitchFamily="18" charset="0"/>
              </a:rPr>
              <a:t>Stadtgliederung</a:t>
            </a:r>
            <a:endParaRPr lang="ru-RU" sz="6600" dirty="0">
              <a:solidFill>
                <a:schemeClr val="bg1"/>
              </a:solidFill>
            </a:endParaRPr>
          </a:p>
        </p:txBody>
      </p:sp>
      <p:sp>
        <p:nvSpPr>
          <p:cNvPr id="4" name="Подзаголовок 3"/>
          <p:cNvSpPr>
            <a:spLocks noGrp="1"/>
          </p:cNvSpPr>
          <p:nvPr>
            <p:ph type="subTitle" idx="1"/>
          </p:nvPr>
        </p:nvSpPr>
        <p:spPr>
          <a:xfrm>
            <a:off x="1959" y="980728"/>
            <a:ext cx="6544816" cy="5877272"/>
          </a:xfrm>
        </p:spPr>
        <p:txBody>
          <a:bodyPr>
            <a:normAutofit/>
          </a:bodyPr>
          <a:lstStyle/>
          <a:p>
            <a:pPr marL="457200" lvl="0" indent="-457200" algn="l">
              <a:buFont typeface="Arial" panose="020B0604020202020204" pitchFamily="34" charset="0"/>
              <a:buChar char="•"/>
            </a:pPr>
            <a:r>
              <a:rPr lang="de-DE" sz="4000" dirty="0" err="1" smtClean="0">
                <a:solidFill>
                  <a:schemeClr val="bg1"/>
                </a:solidFill>
                <a:latin typeface="Bernard MT Condensed" panose="02050806060905020404" pitchFamily="18" charset="0"/>
              </a:rPr>
              <a:t>Oos</a:t>
            </a:r>
            <a:endParaRPr lang="de-DE" sz="4000" dirty="0">
              <a:solidFill>
                <a:schemeClr val="bg1"/>
              </a:solidFill>
              <a:latin typeface="Bernard MT Condensed" panose="02050806060905020404" pitchFamily="18" charset="0"/>
            </a:endParaRPr>
          </a:p>
          <a:p>
            <a:pPr marL="457200" lvl="0" indent="-457200" algn="l">
              <a:buFont typeface="Arial" panose="020B0604020202020204" pitchFamily="34" charset="0"/>
              <a:buChar char="•"/>
            </a:pPr>
            <a:r>
              <a:rPr lang="de-DE" sz="4000" dirty="0">
                <a:solidFill>
                  <a:schemeClr val="bg1"/>
                </a:solidFill>
                <a:latin typeface="Bernard MT Condensed" panose="02050806060905020404" pitchFamily="18" charset="0"/>
              </a:rPr>
              <a:t>Balg</a:t>
            </a:r>
          </a:p>
          <a:p>
            <a:pPr marL="457200" lvl="0" indent="-457200" algn="l">
              <a:buFont typeface="Arial" panose="020B0604020202020204" pitchFamily="34" charset="0"/>
              <a:buChar char="•"/>
            </a:pPr>
            <a:r>
              <a:rPr lang="de-DE" sz="4000" dirty="0">
                <a:solidFill>
                  <a:schemeClr val="bg1"/>
                </a:solidFill>
                <a:latin typeface="Bernard MT Condensed" panose="02050806060905020404" pitchFamily="18" charset="0"/>
              </a:rPr>
              <a:t>Weststadt</a:t>
            </a:r>
          </a:p>
          <a:p>
            <a:pPr marL="457200" lvl="0" indent="-457200" algn="l">
              <a:buFont typeface="Arial" panose="020B0604020202020204" pitchFamily="34" charset="0"/>
              <a:buChar char="•"/>
            </a:pPr>
            <a:r>
              <a:rPr lang="de-DE" sz="4000" dirty="0" smtClean="0">
                <a:solidFill>
                  <a:schemeClr val="bg1"/>
                </a:solidFill>
                <a:latin typeface="Bernard MT Condensed" panose="02050806060905020404" pitchFamily="18" charset="0"/>
              </a:rPr>
              <a:t>Innenstadt</a:t>
            </a:r>
            <a:endParaRPr lang="de-DE" sz="4000" dirty="0">
              <a:solidFill>
                <a:schemeClr val="bg1"/>
              </a:solidFill>
              <a:latin typeface="Bernard MT Condensed" panose="02050806060905020404" pitchFamily="18" charset="0"/>
            </a:endParaRPr>
          </a:p>
          <a:p>
            <a:pPr marL="457200" lvl="0" indent="-457200" algn="l">
              <a:buFont typeface="Arial" panose="020B0604020202020204" pitchFamily="34" charset="0"/>
              <a:buChar char="•"/>
            </a:pPr>
            <a:r>
              <a:rPr lang="de-DE" sz="4000" dirty="0">
                <a:solidFill>
                  <a:schemeClr val="bg1"/>
                </a:solidFill>
                <a:latin typeface="Bernard MT Condensed" panose="02050806060905020404" pitchFamily="18" charset="0"/>
              </a:rPr>
              <a:t>Ebersteinburg</a:t>
            </a:r>
          </a:p>
          <a:p>
            <a:pPr marL="457200" lvl="0" indent="-457200" algn="l">
              <a:buFont typeface="Arial" panose="020B0604020202020204" pitchFamily="34" charset="0"/>
              <a:buChar char="•"/>
            </a:pPr>
            <a:r>
              <a:rPr lang="de-DE" sz="4000" dirty="0">
                <a:solidFill>
                  <a:schemeClr val="bg1"/>
                </a:solidFill>
                <a:latin typeface="Bernard MT Condensed" panose="02050806060905020404" pitchFamily="18" charset="0"/>
              </a:rPr>
              <a:t>Steinbach</a:t>
            </a:r>
          </a:p>
          <a:p>
            <a:pPr marL="457200" lvl="0" indent="-457200" algn="l">
              <a:buFont typeface="Arial" panose="020B0604020202020204" pitchFamily="34" charset="0"/>
              <a:buChar char="•"/>
            </a:pPr>
            <a:r>
              <a:rPr lang="de-DE" sz="4000" dirty="0" err="1" smtClean="0">
                <a:solidFill>
                  <a:schemeClr val="bg1"/>
                </a:solidFill>
                <a:latin typeface="Bernard MT Condensed" panose="02050806060905020404" pitchFamily="18" charset="0"/>
              </a:rPr>
              <a:t>Neuweier</a:t>
            </a:r>
            <a:endParaRPr lang="de-DE" sz="4000" dirty="0">
              <a:solidFill>
                <a:schemeClr val="bg1"/>
              </a:solidFill>
              <a:latin typeface="Bernard MT Condensed" panose="02050806060905020404" pitchFamily="18" charset="0"/>
            </a:endParaRPr>
          </a:p>
          <a:p>
            <a:pPr marL="457200" lvl="0" indent="-457200" algn="l">
              <a:buFont typeface="Arial" panose="020B0604020202020204" pitchFamily="34" charset="0"/>
              <a:buChar char="•"/>
            </a:pPr>
            <a:r>
              <a:rPr lang="de-DE" sz="4000" dirty="0" err="1" smtClean="0">
                <a:solidFill>
                  <a:schemeClr val="bg1"/>
                </a:solidFill>
                <a:latin typeface="Bernard MT Condensed" panose="02050806060905020404" pitchFamily="18" charset="0"/>
              </a:rPr>
              <a:t>Haueneberstein</a:t>
            </a:r>
            <a:r>
              <a:rPr lang="de-DE" sz="4000" dirty="0" smtClean="0">
                <a:solidFill>
                  <a:schemeClr val="bg1"/>
                </a:solidFill>
                <a:latin typeface="Bernard MT Condensed" panose="02050806060905020404" pitchFamily="18" charset="0"/>
              </a:rPr>
              <a:t> </a:t>
            </a:r>
            <a:endParaRPr lang="de-DE" sz="4000" dirty="0">
              <a:solidFill>
                <a:schemeClr val="bg1"/>
              </a:solidFill>
              <a:latin typeface="Bernard MT Condensed" panose="02050806060905020404" pitchFamily="18" charset="0"/>
            </a:endParaRPr>
          </a:p>
          <a:p>
            <a:pPr lvl="0" algn="l"/>
            <a:endParaRPr lang="ru-RU" dirty="0">
              <a:solidFill>
                <a:prstClr val="black"/>
              </a:solidFill>
            </a:endParaRPr>
          </a:p>
          <a:p>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2122768"/>
            <a:ext cx="1270654" cy="1306232"/>
          </a:xfrm>
          <a:prstGeom prst="rect">
            <a:avLst/>
          </a:prstGeom>
        </p:spPr>
      </p:pic>
    </p:spTree>
    <p:extLst>
      <p:ext uri="{BB962C8B-B14F-4D97-AF65-F5344CB8AC3E}">
        <p14:creationId xmlns:p14="http://schemas.microsoft.com/office/powerpoint/2010/main" val="1638129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Лена\Desktop\article_547f88a36141e6.127754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 y="-27384"/>
            <a:ext cx="9153267" cy="6885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3528" y="5930793"/>
            <a:ext cx="8676456" cy="908720"/>
          </a:xfrm>
          <a:solidFill>
            <a:schemeClr val="bg1">
              <a:lumMod val="50000"/>
            </a:schemeClr>
          </a:solidFill>
        </p:spPr>
        <p:txBody>
          <a:bodyPr>
            <a:noAutofit/>
          </a:bodyPr>
          <a:lstStyle/>
          <a:p>
            <a:pPr marL="0" indent="0">
              <a:buNone/>
            </a:pPr>
            <a:r>
              <a:rPr lang="de-DE" sz="2400" dirty="0" smtClean="0">
                <a:solidFill>
                  <a:srgbClr val="92D050"/>
                </a:solidFill>
                <a:latin typeface="Bernard MT Condensed" panose="02050806060905020404" pitchFamily="18" charset="0"/>
              </a:rPr>
              <a:t>Im </a:t>
            </a:r>
            <a:r>
              <a:rPr lang="de-DE" sz="2400" dirty="0">
                <a:solidFill>
                  <a:srgbClr val="92D050"/>
                </a:solidFill>
                <a:latin typeface="Bernard MT Condensed" panose="02050806060905020404" pitchFamily="18" charset="0"/>
              </a:rPr>
              <a:t>Stadtkreis Baden-Baden liegen drei </a:t>
            </a:r>
            <a:r>
              <a:rPr lang="de-DE" sz="2400" dirty="0" smtClean="0">
                <a:solidFill>
                  <a:srgbClr val="92D050"/>
                </a:solidFill>
                <a:latin typeface="Bernard MT Condensed" panose="02050806060905020404" pitchFamily="18" charset="0"/>
              </a:rPr>
              <a:t>unbewohnte Exklaven </a:t>
            </a:r>
            <a:r>
              <a:rPr lang="de-DE" sz="2400" dirty="0">
                <a:solidFill>
                  <a:srgbClr val="92D050"/>
                </a:solidFill>
                <a:latin typeface="Bernard MT Condensed" panose="02050806060905020404" pitchFamily="18" charset="0"/>
              </a:rPr>
              <a:t>der Nachbargemeinde </a:t>
            </a:r>
            <a:r>
              <a:rPr lang="de-DE" sz="2400" dirty="0" err="1">
                <a:solidFill>
                  <a:srgbClr val="92D050"/>
                </a:solidFill>
                <a:latin typeface="Bernard MT Condensed" panose="02050806060905020404" pitchFamily="18" charset="0"/>
              </a:rPr>
              <a:t>Sinzheim</a:t>
            </a:r>
            <a:r>
              <a:rPr lang="de-DE" sz="2400" dirty="0">
                <a:solidFill>
                  <a:srgbClr val="92D050"/>
                </a:solidFill>
                <a:latin typeface="Bernard MT Condensed" panose="02050806060905020404" pitchFamily="18" charset="0"/>
              </a:rPr>
              <a:t>, darunter das Klostergut </a:t>
            </a:r>
            <a:r>
              <a:rPr lang="de-DE" sz="2400" dirty="0" err="1" smtClean="0">
                <a:solidFill>
                  <a:srgbClr val="92D050"/>
                </a:solidFill>
                <a:latin typeface="Bernard MT Condensed" panose="02050806060905020404" pitchFamily="18" charset="0"/>
              </a:rPr>
              <a:t>Fremersberg</a:t>
            </a:r>
            <a:endParaRPr lang="de-DE" sz="2400" dirty="0">
              <a:solidFill>
                <a:srgbClr val="92D050"/>
              </a:solidFill>
              <a:latin typeface="Bernard MT Condensed" panose="02050806060905020404" pitchFamily="18" charset="0"/>
            </a:endParaRPr>
          </a:p>
        </p:txBody>
      </p:sp>
      <p:pic>
        <p:nvPicPr>
          <p:cNvPr id="6149" name="Picture 5" descr="C:\Users\Лена\Desktop\0_8f351_705e90bf_L.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84" y="0"/>
            <a:ext cx="9341734"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7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Лена\Desktop\011_8303416955_b05d702fd6_o.jpg"/>
          <p:cNvPicPr>
            <a:picLocks noChangeAspect="1" noChangeArrowheads="1"/>
          </p:cNvPicPr>
          <p:nvPr/>
        </p:nvPicPr>
        <p:blipFill rotWithShape="1">
          <a:blip r:embed="rId2">
            <a:extLst>
              <a:ext uri="{28A0092B-C50C-407E-A947-70E740481C1C}">
                <a14:useLocalDpi xmlns:a14="http://schemas.microsoft.com/office/drawing/2010/main" val="0"/>
              </a:ext>
            </a:extLst>
          </a:blip>
          <a:srcRect l="6812"/>
          <a:stretch/>
        </p:blipFill>
        <p:spPr bwMode="auto">
          <a:xfrm>
            <a:off x="-67468" y="0"/>
            <a:ext cx="931898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2793" y="5229200"/>
            <a:ext cx="9324309" cy="1628800"/>
          </a:xfrm>
          <a:solidFill>
            <a:schemeClr val="accent6">
              <a:lumMod val="60000"/>
              <a:lumOff val="40000"/>
            </a:schemeClr>
          </a:solidFill>
        </p:spPr>
        <p:txBody>
          <a:bodyPr>
            <a:normAutofit/>
          </a:bodyPr>
          <a:lstStyle/>
          <a:p>
            <a:pPr marL="0" indent="0">
              <a:buNone/>
            </a:pPr>
            <a:r>
              <a:rPr lang="de-DE" dirty="0">
                <a:latin typeface="Bernard MT Condensed" panose="02050806060905020404" pitchFamily="18" charset="0"/>
              </a:rPr>
              <a:t>Während des Pfälzischen Erbfolgekrieges wurde Baden-Baden  von französischen Truppen niedergebrannt, in der Folge kam auch der Bäderbetrieb zum Erliegen</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09" y="0"/>
            <a:ext cx="4162680" cy="1844824"/>
          </a:xfrm>
          <a:prstGeom prst="rect">
            <a:avLst/>
          </a:prstGeom>
        </p:spPr>
      </p:pic>
    </p:spTree>
    <p:extLst>
      <p:ext uri="{BB962C8B-B14F-4D97-AF65-F5344CB8AC3E}">
        <p14:creationId xmlns:p14="http://schemas.microsoft.com/office/powerpoint/2010/main" val="298310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162</Words>
  <Application>Microsoft Office PowerPoint</Application>
  <PresentationFormat>Экран (4:3)</PresentationFormat>
  <Paragraphs>26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BADEN-BADEN</vt:lpstr>
      <vt:lpstr>PLAN</vt:lpstr>
      <vt:lpstr>Презентация PowerPoint</vt:lpstr>
      <vt:lpstr>Презентация PowerPoint</vt:lpstr>
      <vt:lpstr>Презентация PowerPoint</vt:lpstr>
      <vt:lpstr>Презентация PowerPoint</vt:lpstr>
      <vt:lpstr>Stadtgliederung</vt:lpstr>
      <vt:lpstr>Презентация PowerPoint</vt:lpstr>
      <vt:lpstr>Презентация PowerPoint</vt:lpstr>
      <vt:lpstr>Презентация PowerPoint</vt:lpstr>
      <vt:lpstr>Wappen von Baden-Baden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BADEN-BADEN</dc:title>
  <dc:creator>Лена</dc:creator>
  <cp:lastModifiedBy>Лена</cp:lastModifiedBy>
  <cp:revision>14</cp:revision>
  <dcterms:created xsi:type="dcterms:W3CDTF">2015-02-21T07:27:45Z</dcterms:created>
  <dcterms:modified xsi:type="dcterms:W3CDTF">2015-03-02T17:47:23Z</dcterms:modified>
</cp:coreProperties>
</file>