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32" r:id="rId4"/>
    <p:sldMasterId id="2147483768" r:id="rId5"/>
    <p:sldMasterId id="2147483792" r:id="rId6"/>
    <p:sldMasterId id="2147483804" r:id="rId7"/>
    <p:sldMasterId id="2147483816" r:id="rId8"/>
    <p:sldMasterId id="2147483828" r:id="rId9"/>
    <p:sldMasterId id="2147483840" r:id="rId10"/>
    <p:sldMasterId id="2147483852" r:id="rId11"/>
    <p:sldMasterId id="2147483864" r:id="rId12"/>
    <p:sldMasterId id="2147483876" r:id="rId13"/>
    <p:sldMasterId id="2147483888" r:id="rId14"/>
    <p:sldMasterId id="2147483900" r:id="rId15"/>
    <p:sldMasterId id="2147483912"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28.03.2013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28.03.2013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28.03.2013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28.03.2013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28.03.2013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28.03.2013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28.03.2013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28.03.2013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28.03.2013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28.03.2013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28.03.2013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28.03.2013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28.03.2013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28.03.2013</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7.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28.03.2013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28.03.2013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28.03.2013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28.03.2013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28.03.2013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28.03.2013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28.03.2013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28.03.2013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28.03.2013</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3.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3776900" cy="1395402"/>
          </a:xfrm>
        </p:spPr>
        <p:txBody>
          <a:bodyPr/>
          <a:lstStyle/>
          <a:p>
            <a:r>
              <a:rPr lang="uk-UA" dirty="0" smtClean="0"/>
              <a:t>Печери світу</a:t>
            </a:r>
            <a:endParaRPr lang="ru-RU" dirty="0"/>
          </a:p>
        </p:txBody>
      </p:sp>
      <p:sp>
        <p:nvSpPr>
          <p:cNvPr id="3" name="Подзаголовок 2"/>
          <p:cNvSpPr>
            <a:spLocks noGrp="1"/>
          </p:cNvSpPr>
          <p:nvPr>
            <p:ph type="subTitle" idx="1"/>
          </p:nvPr>
        </p:nvSpPr>
        <p:spPr>
          <a:xfrm>
            <a:off x="2928926" y="1928802"/>
            <a:ext cx="5540294" cy="4286280"/>
          </a:xfrm>
        </p:spPr>
        <p:txBody>
          <a:bodyPr>
            <a:normAutofit/>
          </a:bodyPr>
          <a:lstStyle/>
          <a:p>
            <a:r>
              <a:rPr lang="vi-VN" sz="2800" dirty="0" smtClean="0">
                <a:solidFill>
                  <a:srgbClr val="FF0000"/>
                </a:solidFill>
              </a:rPr>
              <a:t>Пече́ри  — природні підземні порожнини, що з'єднуються з поверхнею Землі одним або декількома отворами. Печери можуть бути заповнені повітрям або іншим газом (здебільшого, радоном або метаном), водою, частково твердими відкладами</a:t>
            </a:r>
            <a:r>
              <a:rPr lang="vi-VN" dirty="0" smtClean="0"/>
              <a:t>.</a:t>
            </a:r>
            <a:endParaRPr lang="ru-RU"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Печера </a:t>
            </a:r>
            <a:r>
              <a:rPr lang="ru-RU" dirty="0" err="1" smtClean="0"/>
              <a:t>кристалів</a:t>
            </a:r>
            <a:r>
              <a:rPr lang="ru-RU" dirty="0" smtClean="0"/>
              <a:t> у </a:t>
            </a:r>
            <a:r>
              <a:rPr lang="ru-RU" dirty="0" err="1" smtClean="0"/>
              <a:t>Мексиці</a:t>
            </a:r>
            <a:r>
              <a:rPr lang="ru-RU" dirty="0" smtClean="0"/>
              <a:t>.</a:t>
            </a:r>
            <a:endParaRPr lang="ru-RU" dirty="0"/>
          </a:p>
        </p:txBody>
      </p:sp>
      <p:pic>
        <p:nvPicPr>
          <p:cNvPr id="4" name="Содержимое 3" descr="cave-9.jpg"/>
          <p:cNvPicPr>
            <a:picLocks noGrp="1" noChangeAspect="1"/>
          </p:cNvPicPr>
          <p:nvPr>
            <p:ph idx="1"/>
          </p:nvPr>
        </p:nvPicPr>
        <p:blipFill>
          <a:blip r:embed="rId2"/>
          <a:stretch>
            <a:fillRect/>
          </a:stretch>
        </p:blipFill>
        <p:spPr>
          <a:xfrm>
            <a:off x="1571604" y="1714488"/>
            <a:ext cx="6096000" cy="4572000"/>
          </a:xfrm>
        </p:spPr>
      </p:pic>
    </p:spTree>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Блакитні</a:t>
            </a:r>
            <a:r>
              <a:rPr lang="ru-RU" dirty="0" smtClean="0"/>
              <a:t> </a:t>
            </a:r>
            <a:r>
              <a:rPr lang="ru-RU" dirty="0" err="1" smtClean="0"/>
              <a:t>печери</a:t>
            </a:r>
            <a:r>
              <a:rPr lang="ru-RU" dirty="0" smtClean="0"/>
              <a:t> </a:t>
            </a:r>
            <a:r>
              <a:rPr lang="ru-RU" dirty="0" err="1" smtClean="0"/>
              <a:t>Закінф</a:t>
            </a:r>
            <a:r>
              <a:rPr lang="ru-RU" dirty="0" smtClean="0"/>
              <a:t>.</a:t>
            </a:r>
            <a:endParaRPr lang="ru-RU" dirty="0"/>
          </a:p>
        </p:txBody>
      </p:sp>
      <p:sp>
        <p:nvSpPr>
          <p:cNvPr id="3" name="Содержимое 2"/>
          <p:cNvSpPr>
            <a:spLocks noGrp="1"/>
          </p:cNvSpPr>
          <p:nvPr>
            <p:ph idx="1"/>
          </p:nvPr>
        </p:nvSpPr>
        <p:spPr>
          <a:xfrm>
            <a:off x="0" y="1500174"/>
            <a:ext cx="3714744" cy="5357826"/>
          </a:xfrm>
        </p:spPr>
        <p:txBody>
          <a:bodyPr>
            <a:normAutofit fontScale="92500" lnSpcReduction="20000"/>
          </a:bodyPr>
          <a:lstStyle/>
          <a:p>
            <a:r>
              <a:rPr lang="ru-RU" dirty="0" err="1" smtClean="0"/>
              <a:t>Красиві</a:t>
            </a:r>
            <a:r>
              <a:rPr lang="ru-RU" dirty="0" smtClean="0"/>
              <a:t> </a:t>
            </a:r>
            <a:r>
              <a:rPr lang="ru-RU" dirty="0" err="1" smtClean="0"/>
              <a:t>Блакитні</a:t>
            </a:r>
            <a:r>
              <a:rPr lang="ru-RU" dirty="0" smtClean="0"/>
              <a:t> </a:t>
            </a:r>
            <a:r>
              <a:rPr lang="ru-RU" dirty="0" err="1" smtClean="0"/>
              <a:t>печери</a:t>
            </a:r>
            <a:r>
              <a:rPr lang="ru-RU" dirty="0" smtClean="0"/>
              <a:t> </a:t>
            </a:r>
            <a:r>
              <a:rPr lang="ru-RU" dirty="0" err="1" smtClean="0"/>
              <a:t>розташовані</a:t>
            </a:r>
            <a:r>
              <a:rPr lang="ru-RU" dirty="0" smtClean="0"/>
              <a:t> на одному </a:t>
            </a:r>
            <a:r>
              <a:rPr lang="ru-RU" dirty="0" err="1" smtClean="0"/>
              <a:t>з</a:t>
            </a:r>
            <a:r>
              <a:rPr lang="ru-RU" dirty="0" smtClean="0"/>
              <a:t> </a:t>
            </a:r>
            <a:r>
              <a:rPr lang="ru-RU" dirty="0" err="1" smtClean="0"/>
              <a:t>найбільших</a:t>
            </a:r>
            <a:r>
              <a:rPr lang="ru-RU" dirty="0" smtClean="0"/>
              <a:t> </a:t>
            </a:r>
            <a:r>
              <a:rPr lang="ru-RU" dirty="0" err="1" smtClean="0"/>
              <a:t>островів</a:t>
            </a:r>
            <a:r>
              <a:rPr lang="ru-RU" dirty="0" smtClean="0"/>
              <a:t> </a:t>
            </a:r>
            <a:r>
              <a:rPr lang="ru-RU" dirty="0" err="1" smtClean="0"/>
              <a:t>Греції</a:t>
            </a:r>
            <a:r>
              <a:rPr lang="ru-RU" dirty="0" smtClean="0"/>
              <a:t>, </a:t>
            </a:r>
            <a:r>
              <a:rPr lang="ru-RU" dirty="0" err="1" smtClean="0"/>
              <a:t>острові</a:t>
            </a:r>
            <a:r>
              <a:rPr lang="ru-RU" dirty="0" smtClean="0"/>
              <a:t> </a:t>
            </a:r>
            <a:r>
              <a:rPr lang="ru-RU" dirty="0" err="1" smtClean="0"/>
              <a:t>Закінф</a:t>
            </a:r>
            <a:r>
              <a:rPr lang="ru-RU" dirty="0" smtClean="0"/>
              <a:t>. Печера </a:t>
            </a:r>
            <a:r>
              <a:rPr lang="ru-RU" dirty="0" err="1" smtClean="0"/>
              <a:t>відображає</a:t>
            </a:r>
            <a:r>
              <a:rPr lang="ru-RU" dirty="0" smtClean="0"/>
              <a:t> </a:t>
            </a:r>
            <a:r>
              <a:rPr lang="ru-RU" dirty="0" err="1" smtClean="0"/>
              <a:t>синій</a:t>
            </a:r>
            <a:r>
              <a:rPr lang="ru-RU" dirty="0" smtClean="0"/>
              <a:t> </a:t>
            </a:r>
            <a:r>
              <a:rPr lang="ru-RU" dirty="0" err="1" smtClean="0"/>
              <a:t>колір</a:t>
            </a:r>
            <a:r>
              <a:rPr lang="ru-RU" dirty="0" smtClean="0"/>
              <a:t> океану </a:t>
            </a:r>
            <a:r>
              <a:rPr lang="ru-RU" dirty="0" err="1" smtClean="0"/>
              <a:t>й</a:t>
            </a:r>
            <a:r>
              <a:rPr lang="ru-RU" dirty="0" smtClean="0"/>
              <a:t> неба. </a:t>
            </a:r>
            <a:r>
              <a:rPr lang="ru-RU" dirty="0" err="1" smtClean="0"/>
              <a:t>Найкращий</a:t>
            </a:r>
            <a:r>
              <a:rPr lang="ru-RU" dirty="0" smtClean="0"/>
              <a:t> час </a:t>
            </a:r>
            <a:r>
              <a:rPr lang="ru-RU" dirty="0" err="1" smtClean="0"/>
              <a:t>відвідування</a:t>
            </a:r>
            <a:r>
              <a:rPr lang="ru-RU" dirty="0" smtClean="0"/>
              <a:t> – на </a:t>
            </a:r>
            <a:r>
              <a:rPr lang="ru-RU" dirty="0" err="1" smtClean="0"/>
              <a:t>сході</a:t>
            </a:r>
            <a:r>
              <a:rPr lang="ru-RU" dirty="0" smtClean="0"/>
              <a:t> </a:t>
            </a:r>
            <a:r>
              <a:rPr lang="ru-RU" dirty="0" err="1" smtClean="0"/>
              <a:t>сонця</a:t>
            </a:r>
            <a:r>
              <a:rPr lang="ru-RU" dirty="0" smtClean="0"/>
              <a:t>, </a:t>
            </a:r>
            <a:r>
              <a:rPr lang="ru-RU" dirty="0" err="1" smtClean="0"/>
              <a:t>або</a:t>
            </a:r>
            <a:r>
              <a:rPr lang="ru-RU" dirty="0" smtClean="0"/>
              <a:t> </a:t>
            </a:r>
            <a:r>
              <a:rPr lang="ru-RU" dirty="0" err="1" smtClean="0"/>
              <a:t>на</a:t>
            </a:r>
            <a:r>
              <a:rPr lang="ru-RU" dirty="0" smtClean="0"/>
              <a:t> </a:t>
            </a:r>
            <a:r>
              <a:rPr lang="ru-RU" dirty="0" err="1" smtClean="0"/>
              <a:t>заході</a:t>
            </a:r>
            <a:r>
              <a:rPr lang="ru-RU" dirty="0" smtClean="0"/>
              <a:t>.</a:t>
            </a:r>
            <a:endParaRPr lang="ru-RU" dirty="0"/>
          </a:p>
        </p:txBody>
      </p:sp>
      <p:pic>
        <p:nvPicPr>
          <p:cNvPr id="2050" name="Picture 2" descr="C:\Documents and Settings\User\Рабочий стол\2.jpg"/>
          <p:cNvPicPr>
            <a:picLocks noChangeAspect="1" noChangeArrowheads="1"/>
          </p:cNvPicPr>
          <p:nvPr/>
        </p:nvPicPr>
        <p:blipFill>
          <a:blip r:embed="rId2"/>
          <a:srcRect/>
          <a:stretch>
            <a:fillRect/>
          </a:stretch>
        </p:blipFill>
        <p:spPr bwMode="auto">
          <a:xfrm>
            <a:off x="3619493" y="1714488"/>
            <a:ext cx="5524507" cy="4143380"/>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Печера </a:t>
            </a:r>
            <a:r>
              <a:rPr lang="ru-RU" dirty="0" err="1" smtClean="0"/>
              <a:t>узбережжя</a:t>
            </a:r>
            <a:r>
              <a:rPr lang="ru-RU" dirty="0" smtClean="0"/>
              <a:t> На Пали в </a:t>
            </a:r>
            <a:r>
              <a:rPr lang="ru-RU" dirty="0" err="1" smtClean="0"/>
              <a:t>Кауаї</a:t>
            </a:r>
            <a:r>
              <a:rPr lang="ru-RU" dirty="0" smtClean="0"/>
              <a:t>, </a:t>
            </a:r>
            <a:r>
              <a:rPr lang="ru-RU" dirty="0" err="1" smtClean="0"/>
              <a:t>Гаваї</a:t>
            </a:r>
            <a:r>
              <a:rPr lang="ru-RU" dirty="0" smtClean="0"/>
              <a:t>.</a:t>
            </a:r>
            <a:endParaRPr lang="ru-RU" dirty="0"/>
          </a:p>
        </p:txBody>
      </p:sp>
      <p:sp>
        <p:nvSpPr>
          <p:cNvPr id="3" name="Содержимое 2"/>
          <p:cNvSpPr>
            <a:spLocks noGrp="1"/>
          </p:cNvSpPr>
          <p:nvPr>
            <p:ph idx="1"/>
          </p:nvPr>
        </p:nvSpPr>
        <p:spPr>
          <a:xfrm>
            <a:off x="0" y="1643050"/>
            <a:ext cx="3214678" cy="5214950"/>
          </a:xfrm>
        </p:spPr>
        <p:txBody>
          <a:bodyPr>
            <a:normAutofit fontScale="70000" lnSpcReduction="20000"/>
          </a:bodyPr>
          <a:lstStyle/>
          <a:p>
            <a:r>
              <a:rPr lang="ru-RU" dirty="0" err="1" smtClean="0"/>
              <a:t>Печери</a:t>
            </a:r>
            <a:r>
              <a:rPr lang="ru-RU" dirty="0" smtClean="0"/>
              <a:t> </a:t>
            </a:r>
            <a:r>
              <a:rPr lang="ru-RU" dirty="0" err="1" smtClean="0"/>
              <a:t>узбережжя</a:t>
            </a:r>
            <a:r>
              <a:rPr lang="ru-RU" dirty="0" smtClean="0"/>
              <a:t> На Пали – одна </a:t>
            </a:r>
            <a:r>
              <a:rPr lang="ru-RU" dirty="0" err="1" smtClean="0"/>
              <a:t>з</a:t>
            </a:r>
            <a:r>
              <a:rPr lang="ru-RU" dirty="0" smtClean="0"/>
              <a:t> </a:t>
            </a:r>
            <a:r>
              <a:rPr lang="ru-RU" dirty="0" err="1" smtClean="0"/>
              <a:t>найбільш</a:t>
            </a:r>
            <a:r>
              <a:rPr lang="ru-RU" dirty="0" smtClean="0"/>
              <a:t> </a:t>
            </a:r>
            <a:r>
              <a:rPr lang="ru-RU" dirty="0" err="1" smtClean="0"/>
              <a:t>захоплюючих</a:t>
            </a:r>
            <a:r>
              <a:rPr lang="ru-RU" dirty="0" smtClean="0"/>
              <a:t> </a:t>
            </a:r>
            <a:r>
              <a:rPr lang="ru-RU" dirty="0" err="1" smtClean="0"/>
              <a:t>печер</a:t>
            </a:r>
            <a:r>
              <a:rPr lang="ru-RU" dirty="0" smtClean="0"/>
              <a:t> </a:t>
            </a:r>
            <a:r>
              <a:rPr lang="ru-RU" dirty="0" err="1" smtClean="0"/>
              <a:t>Гаваїв</a:t>
            </a:r>
            <a:r>
              <a:rPr lang="ru-RU" dirty="0" smtClean="0"/>
              <a:t>. </a:t>
            </a:r>
            <a:r>
              <a:rPr lang="ru-RU" dirty="0" err="1" smtClean="0"/>
              <a:t>Ці</a:t>
            </a:r>
            <a:r>
              <a:rPr lang="ru-RU" dirty="0" smtClean="0"/>
              <a:t> </a:t>
            </a:r>
            <a:r>
              <a:rPr lang="ru-RU" dirty="0" err="1" smtClean="0"/>
              <a:t>красиві</a:t>
            </a:r>
            <a:r>
              <a:rPr lang="ru-RU" dirty="0" smtClean="0"/>
              <a:t> </a:t>
            </a:r>
            <a:r>
              <a:rPr lang="ru-RU" dirty="0" err="1" smtClean="0"/>
              <a:t>печери</a:t>
            </a:r>
            <a:r>
              <a:rPr lang="ru-RU" dirty="0" smtClean="0"/>
              <a:t> </a:t>
            </a:r>
            <a:r>
              <a:rPr lang="ru-RU" dirty="0" err="1" smtClean="0"/>
              <a:t>сформовані</a:t>
            </a:r>
            <a:r>
              <a:rPr lang="ru-RU" dirty="0" smtClean="0"/>
              <a:t> </a:t>
            </a:r>
            <a:r>
              <a:rPr lang="ru-RU" dirty="0" err="1" smtClean="0"/>
              <a:t>різкими</a:t>
            </a:r>
            <a:r>
              <a:rPr lang="ru-RU" dirty="0" smtClean="0"/>
              <a:t> </a:t>
            </a:r>
            <a:r>
              <a:rPr lang="ru-RU" dirty="0" err="1" smtClean="0"/>
              <a:t>хвилями</a:t>
            </a:r>
            <a:r>
              <a:rPr lang="ru-RU" dirty="0" smtClean="0"/>
              <a:t>, </a:t>
            </a:r>
            <a:r>
              <a:rPr lang="ru-RU" dirty="0" err="1" smtClean="0"/>
              <a:t>які</a:t>
            </a:r>
            <a:r>
              <a:rPr lang="ru-RU" dirty="0" smtClean="0"/>
              <a:t> методично </a:t>
            </a:r>
            <a:r>
              <a:rPr lang="ru-RU" dirty="0" err="1" smtClean="0"/>
              <a:t>виточують</a:t>
            </a:r>
            <a:r>
              <a:rPr lang="ru-RU" dirty="0" smtClean="0"/>
              <a:t> </a:t>
            </a:r>
            <a:r>
              <a:rPr lang="ru-RU" dirty="0" err="1" smtClean="0"/>
              <a:t>реберні</a:t>
            </a:r>
            <a:r>
              <a:rPr lang="ru-RU" dirty="0" smtClean="0"/>
              <a:t> </a:t>
            </a:r>
            <a:r>
              <a:rPr lang="ru-RU" dirty="0" err="1" smtClean="0"/>
              <a:t>пористі</a:t>
            </a:r>
            <a:r>
              <a:rPr lang="ru-RU" dirty="0" smtClean="0"/>
              <a:t> </a:t>
            </a:r>
            <a:r>
              <a:rPr lang="ru-RU" dirty="0" err="1" smtClean="0"/>
              <a:t>скелі</a:t>
            </a:r>
            <a:r>
              <a:rPr lang="ru-RU" dirty="0" smtClean="0"/>
              <a:t> </a:t>
            </a:r>
            <a:r>
              <a:rPr lang="ru-RU" dirty="0" err="1" smtClean="0"/>
              <a:t>лави</a:t>
            </a:r>
            <a:r>
              <a:rPr lang="ru-RU" dirty="0" smtClean="0"/>
              <a:t>. </a:t>
            </a:r>
            <a:r>
              <a:rPr lang="ru-RU" dirty="0" err="1" smtClean="0"/>
              <a:t>Ця</a:t>
            </a:r>
            <a:r>
              <a:rPr lang="ru-RU" dirty="0" smtClean="0"/>
              <a:t> красива область </a:t>
            </a:r>
            <a:r>
              <a:rPr lang="ru-RU" dirty="0" err="1" smtClean="0"/>
              <a:t>пропонує</a:t>
            </a:r>
            <a:r>
              <a:rPr lang="ru-RU" dirty="0" smtClean="0"/>
              <a:t> </a:t>
            </a:r>
            <a:r>
              <a:rPr lang="ru-RU" dirty="0" err="1" smtClean="0"/>
              <a:t>феноменальні</a:t>
            </a:r>
            <a:r>
              <a:rPr lang="ru-RU" dirty="0" smtClean="0"/>
              <a:t> </a:t>
            </a:r>
            <a:r>
              <a:rPr lang="ru-RU" dirty="0" err="1" smtClean="0"/>
              <a:t>морські</a:t>
            </a:r>
            <a:r>
              <a:rPr lang="ru-RU" dirty="0" smtClean="0"/>
              <a:t> </a:t>
            </a:r>
            <a:r>
              <a:rPr lang="ru-RU" dirty="0" err="1" smtClean="0"/>
              <a:t>пейзажі</a:t>
            </a:r>
            <a:r>
              <a:rPr lang="ru-RU" dirty="0" smtClean="0"/>
              <a:t>, </a:t>
            </a:r>
            <a:r>
              <a:rPr lang="ru-RU" dirty="0" err="1" smtClean="0"/>
              <a:t>незаймані</a:t>
            </a:r>
            <a:r>
              <a:rPr lang="ru-RU" dirty="0" smtClean="0"/>
              <a:t> людьми.</a:t>
            </a:r>
            <a:endParaRPr lang="ru-RU" dirty="0"/>
          </a:p>
        </p:txBody>
      </p:sp>
      <p:pic>
        <p:nvPicPr>
          <p:cNvPr id="3075" name="Picture 3" descr="C:\Documents and Settings\User\Рабочий стол\4-0.jpg"/>
          <p:cNvPicPr>
            <a:picLocks noChangeAspect="1" noChangeArrowheads="1"/>
          </p:cNvPicPr>
          <p:nvPr/>
        </p:nvPicPr>
        <p:blipFill>
          <a:blip r:embed="rId2"/>
          <a:srcRect/>
          <a:stretch>
            <a:fillRect/>
          </a:stretch>
        </p:blipFill>
        <p:spPr bwMode="auto">
          <a:xfrm>
            <a:off x="3214678" y="1714488"/>
            <a:ext cx="5643570" cy="4844065"/>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Шкоцянські</a:t>
            </a:r>
            <a:r>
              <a:rPr lang="ru-RU" dirty="0" smtClean="0"/>
              <a:t> </a:t>
            </a:r>
            <a:r>
              <a:rPr lang="ru-RU" dirty="0" err="1" smtClean="0"/>
              <a:t>печери</a:t>
            </a:r>
            <a:r>
              <a:rPr lang="ru-RU" dirty="0" smtClean="0"/>
              <a:t> в </a:t>
            </a:r>
            <a:r>
              <a:rPr lang="ru-RU" dirty="0" err="1" smtClean="0"/>
              <a:t>Словенії</a:t>
            </a:r>
            <a:r>
              <a:rPr lang="ru-RU" dirty="0" smtClean="0"/>
              <a:t>.</a:t>
            </a:r>
            <a:endParaRPr lang="ru-RU" dirty="0"/>
          </a:p>
        </p:txBody>
      </p:sp>
      <p:sp>
        <p:nvSpPr>
          <p:cNvPr id="3" name="Содержимое 2"/>
          <p:cNvSpPr>
            <a:spLocks noGrp="1"/>
          </p:cNvSpPr>
          <p:nvPr>
            <p:ph sz="quarter" idx="1"/>
          </p:nvPr>
        </p:nvSpPr>
        <p:spPr>
          <a:xfrm>
            <a:off x="214282" y="1643050"/>
            <a:ext cx="2185974" cy="1971676"/>
          </a:xfrm>
        </p:spPr>
        <p:txBody>
          <a:bodyPr>
            <a:normAutofit fontScale="70000" lnSpcReduction="20000"/>
          </a:bodyPr>
          <a:lstStyle/>
          <a:p>
            <a:r>
              <a:rPr lang="ru-RU" dirty="0" err="1" smtClean="0"/>
              <a:t>Приголомшливі</a:t>
            </a:r>
            <a:r>
              <a:rPr lang="ru-RU" dirty="0" smtClean="0"/>
              <a:t> </a:t>
            </a:r>
            <a:r>
              <a:rPr lang="ru-RU" dirty="0" err="1" smtClean="0"/>
              <a:t>печери</a:t>
            </a:r>
            <a:r>
              <a:rPr lang="ru-RU" dirty="0" smtClean="0"/>
              <a:t> </a:t>
            </a:r>
            <a:r>
              <a:rPr lang="ru-RU" dirty="0" err="1" smtClean="0"/>
              <a:t>Шкоцян</a:t>
            </a:r>
            <a:r>
              <a:rPr lang="ru-RU" dirty="0" smtClean="0"/>
              <a:t> </a:t>
            </a:r>
            <a:r>
              <a:rPr lang="ru-RU" dirty="0" err="1" smtClean="0"/>
              <a:t>розташовані</a:t>
            </a:r>
            <a:r>
              <a:rPr lang="ru-RU" dirty="0" smtClean="0"/>
              <a:t> в </a:t>
            </a:r>
            <a:r>
              <a:rPr lang="ru-RU" dirty="0" err="1" smtClean="0"/>
              <a:t>південно-західній</a:t>
            </a:r>
            <a:r>
              <a:rPr lang="ru-RU" dirty="0" smtClean="0"/>
              <a:t> </a:t>
            </a:r>
            <a:r>
              <a:rPr lang="ru-RU" dirty="0" err="1" smtClean="0"/>
              <a:t>області</a:t>
            </a:r>
            <a:r>
              <a:rPr lang="ru-RU" dirty="0" smtClean="0"/>
              <a:t> </a:t>
            </a:r>
            <a:r>
              <a:rPr lang="ru-RU" dirty="0" err="1" smtClean="0"/>
              <a:t>Словенії</a:t>
            </a:r>
            <a:r>
              <a:rPr lang="ru-RU" dirty="0" smtClean="0"/>
              <a:t> на карстовому плато</a:t>
            </a:r>
            <a:endParaRPr lang="ru-RU" dirty="0"/>
          </a:p>
        </p:txBody>
      </p:sp>
      <p:pic>
        <p:nvPicPr>
          <p:cNvPr id="4098" name="Picture 2" descr="C:\Documents and Settings\User\Рабочий стол\9.jpg"/>
          <p:cNvPicPr>
            <a:picLocks noChangeAspect="1" noChangeArrowheads="1"/>
          </p:cNvPicPr>
          <p:nvPr/>
        </p:nvPicPr>
        <p:blipFill>
          <a:blip r:embed="rId2"/>
          <a:srcRect/>
          <a:stretch>
            <a:fillRect/>
          </a:stretch>
        </p:blipFill>
        <p:spPr bwMode="auto">
          <a:xfrm>
            <a:off x="4786314" y="1571612"/>
            <a:ext cx="3958625" cy="4500594"/>
          </a:xfrm>
          <a:prstGeom prst="rect">
            <a:avLst/>
          </a:prstGeom>
          <a:noFill/>
        </p:spPr>
      </p:pic>
      <p:pic>
        <p:nvPicPr>
          <p:cNvPr id="4100" name="Picture 4" descr="C:\Documents and Settings\User\Рабочий стол\8.jpg"/>
          <p:cNvPicPr>
            <a:picLocks noChangeAspect="1" noChangeArrowheads="1"/>
          </p:cNvPicPr>
          <p:nvPr/>
        </p:nvPicPr>
        <p:blipFill>
          <a:blip r:embed="rId3"/>
          <a:srcRect/>
          <a:stretch>
            <a:fillRect/>
          </a:stretch>
        </p:blipFill>
        <p:spPr bwMode="auto">
          <a:xfrm>
            <a:off x="0" y="3339694"/>
            <a:ext cx="4691074" cy="3518306"/>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Мармурові</a:t>
            </a:r>
            <a:r>
              <a:rPr lang="ru-RU" dirty="0" smtClean="0"/>
              <a:t> </a:t>
            </a:r>
            <a:r>
              <a:rPr lang="ru-RU" dirty="0" err="1" smtClean="0"/>
              <a:t>печери</a:t>
            </a:r>
            <a:r>
              <a:rPr lang="ru-RU" dirty="0" smtClean="0"/>
              <a:t> в </a:t>
            </a:r>
            <a:r>
              <a:rPr lang="ru-RU" dirty="0" err="1" smtClean="0"/>
              <a:t>Чилі</a:t>
            </a:r>
            <a:r>
              <a:rPr lang="ru-RU" dirty="0" smtClean="0"/>
              <a:t> </a:t>
            </a:r>
            <a:r>
              <a:rPr lang="ru-RU" dirty="0" err="1" smtClean="0"/>
              <a:t>Чико</a:t>
            </a:r>
            <a:r>
              <a:rPr lang="ru-RU" dirty="0" smtClean="0"/>
              <a:t>, </a:t>
            </a:r>
            <a:r>
              <a:rPr lang="ru-RU" dirty="0" err="1" smtClean="0"/>
              <a:t>Чилі</a:t>
            </a:r>
            <a:r>
              <a:rPr lang="ru-RU" dirty="0" smtClean="0"/>
              <a:t>.</a:t>
            </a:r>
            <a:endParaRPr lang="ru-RU" dirty="0"/>
          </a:p>
        </p:txBody>
      </p:sp>
      <p:sp>
        <p:nvSpPr>
          <p:cNvPr id="3" name="Содержимое 2"/>
          <p:cNvSpPr>
            <a:spLocks noGrp="1"/>
          </p:cNvSpPr>
          <p:nvPr>
            <p:ph idx="1"/>
          </p:nvPr>
        </p:nvSpPr>
        <p:spPr>
          <a:xfrm>
            <a:off x="304800" y="1554163"/>
            <a:ext cx="2338374" cy="1660523"/>
          </a:xfrm>
        </p:spPr>
        <p:txBody>
          <a:bodyPr>
            <a:normAutofit fontScale="55000" lnSpcReduction="20000"/>
          </a:bodyPr>
          <a:lstStyle/>
          <a:p>
            <a:r>
              <a:rPr lang="ru-RU" dirty="0" err="1" smtClean="0"/>
              <a:t>Печери</a:t>
            </a:r>
            <a:r>
              <a:rPr lang="ru-RU" dirty="0" smtClean="0"/>
              <a:t> </a:t>
            </a:r>
            <a:r>
              <a:rPr lang="ru-RU" dirty="0" err="1" smtClean="0"/>
              <a:t>повністю</a:t>
            </a:r>
            <a:r>
              <a:rPr lang="ru-RU" dirty="0" smtClean="0"/>
              <a:t> </a:t>
            </a:r>
            <a:r>
              <a:rPr lang="ru-RU" dirty="0" err="1" smtClean="0"/>
              <a:t>складаються</a:t>
            </a:r>
            <a:r>
              <a:rPr lang="ru-RU" dirty="0" smtClean="0"/>
              <a:t> </a:t>
            </a:r>
            <a:r>
              <a:rPr lang="ru-RU" dirty="0" err="1" smtClean="0"/>
              <a:t>з</a:t>
            </a:r>
            <a:r>
              <a:rPr lang="ru-RU" dirty="0" smtClean="0"/>
              <a:t> </a:t>
            </a:r>
            <a:r>
              <a:rPr lang="ru-RU" dirty="0" err="1" smtClean="0"/>
              <a:t>мармуру</a:t>
            </a:r>
            <a:r>
              <a:rPr lang="ru-RU" dirty="0" smtClean="0"/>
              <a:t>, </a:t>
            </a:r>
            <a:r>
              <a:rPr lang="ru-RU" dirty="0" err="1" smtClean="0"/>
              <a:t>формування</a:t>
            </a:r>
            <a:r>
              <a:rPr lang="ru-RU" dirty="0" smtClean="0"/>
              <a:t> абсолютно </a:t>
            </a:r>
            <a:r>
              <a:rPr lang="ru-RU" dirty="0" err="1" smtClean="0"/>
              <a:t>природне</a:t>
            </a:r>
            <a:r>
              <a:rPr lang="ru-RU" dirty="0" smtClean="0"/>
              <a:t>.</a:t>
            </a:r>
            <a:endParaRPr lang="ru-RU" dirty="0"/>
          </a:p>
        </p:txBody>
      </p:sp>
      <p:pic>
        <p:nvPicPr>
          <p:cNvPr id="1026" name="Picture 2" descr="C:\Documents and Settings\User\Рабочий стол\10.jpg"/>
          <p:cNvPicPr>
            <a:picLocks noChangeAspect="1" noChangeArrowheads="1"/>
          </p:cNvPicPr>
          <p:nvPr/>
        </p:nvPicPr>
        <p:blipFill>
          <a:blip r:embed="rId2"/>
          <a:srcRect/>
          <a:stretch>
            <a:fillRect/>
          </a:stretch>
        </p:blipFill>
        <p:spPr bwMode="auto">
          <a:xfrm>
            <a:off x="4714876" y="1214422"/>
            <a:ext cx="4214842" cy="2505069"/>
          </a:xfrm>
          <a:prstGeom prst="rect">
            <a:avLst/>
          </a:prstGeom>
          <a:noFill/>
        </p:spPr>
      </p:pic>
      <p:pic>
        <p:nvPicPr>
          <p:cNvPr id="1027" name="Picture 3" descr="C:\Documents and Settings\User\Рабочий стол\12.jpg"/>
          <p:cNvPicPr>
            <a:picLocks noChangeAspect="1" noChangeArrowheads="1"/>
          </p:cNvPicPr>
          <p:nvPr/>
        </p:nvPicPr>
        <p:blipFill>
          <a:blip r:embed="rId3"/>
          <a:srcRect/>
          <a:stretch>
            <a:fillRect/>
          </a:stretch>
        </p:blipFill>
        <p:spPr bwMode="auto">
          <a:xfrm>
            <a:off x="4786314" y="3786190"/>
            <a:ext cx="4114804" cy="3086102"/>
          </a:xfrm>
          <a:prstGeom prst="rect">
            <a:avLst/>
          </a:prstGeom>
          <a:noFill/>
        </p:spPr>
      </p:pic>
      <p:pic>
        <p:nvPicPr>
          <p:cNvPr id="1028" name="Picture 4" descr="C:\Documents and Settings\User\Рабочий стол\11.jpg"/>
          <p:cNvPicPr>
            <a:picLocks noChangeAspect="1" noChangeArrowheads="1"/>
          </p:cNvPicPr>
          <p:nvPr/>
        </p:nvPicPr>
        <p:blipFill>
          <a:blip r:embed="rId4"/>
          <a:srcRect/>
          <a:stretch>
            <a:fillRect/>
          </a:stretch>
        </p:blipFill>
        <p:spPr bwMode="auto">
          <a:xfrm>
            <a:off x="142844" y="3071810"/>
            <a:ext cx="4381531" cy="3286148"/>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Ценоти</a:t>
            </a:r>
            <a:r>
              <a:rPr lang="ru-RU" dirty="0" smtClean="0"/>
              <a:t> </a:t>
            </a:r>
            <a:r>
              <a:rPr lang="ru-RU" dirty="0" err="1" smtClean="0"/>
              <a:t>півострова</a:t>
            </a:r>
            <a:r>
              <a:rPr lang="ru-RU" dirty="0" smtClean="0"/>
              <a:t> Юкатан, Мексика</a:t>
            </a:r>
            <a:endParaRPr lang="ru-RU" dirty="0"/>
          </a:p>
        </p:txBody>
      </p:sp>
      <p:sp>
        <p:nvSpPr>
          <p:cNvPr id="3" name="Содержимое 2"/>
          <p:cNvSpPr>
            <a:spLocks noGrp="1"/>
          </p:cNvSpPr>
          <p:nvPr>
            <p:ph idx="1"/>
          </p:nvPr>
        </p:nvSpPr>
        <p:spPr>
          <a:xfrm>
            <a:off x="142844" y="1500174"/>
            <a:ext cx="3043230" cy="4186253"/>
          </a:xfrm>
        </p:spPr>
        <p:txBody>
          <a:bodyPr>
            <a:normAutofit fontScale="62500" lnSpcReduction="20000"/>
          </a:bodyPr>
          <a:lstStyle/>
          <a:p>
            <a:r>
              <a:rPr lang="ru-RU" dirty="0" err="1" smtClean="0"/>
              <a:t>Печери</a:t>
            </a:r>
            <a:r>
              <a:rPr lang="ru-RU" dirty="0" smtClean="0"/>
              <a:t> Юкатана </a:t>
            </a:r>
            <a:r>
              <a:rPr lang="ru-RU" dirty="0" err="1" smtClean="0"/>
              <a:t>вважали</a:t>
            </a:r>
            <a:r>
              <a:rPr lang="ru-RU" dirty="0" smtClean="0"/>
              <a:t> </a:t>
            </a:r>
            <a:r>
              <a:rPr lang="ru-RU" dirty="0" err="1" smtClean="0"/>
              <a:t>священними</a:t>
            </a:r>
            <a:r>
              <a:rPr lang="ru-RU" dirty="0" smtClean="0"/>
              <a:t> в </a:t>
            </a:r>
            <a:r>
              <a:rPr lang="ru-RU" dirty="0" err="1" smtClean="0"/>
              <a:t>індіанців</a:t>
            </a:r>
            <a:r>
              <a:rPr lang="ru-RU" dirty="0" smtClean="0"/>
              <a:t> майя </a:t>
            </a:r>
            <a:r>
              <a:rPr lang="ru-RU" dirty="0" err="1" smtClean="0"/>
              <a:t>і</a:t>
            </a:r>
            <a:r>
              <a:rPr lang="ru-RU" dirty="0" smtClean="0"/>
              <a:t> </a:t>
            </a:r>
            <a:r>
              <a:rPr lang="ru-RU" dirty="0" err="1" smtClean="0"/>
              <a:t>донині</a:t>
            </a:r>
            <a:r>
              <a:rPr lang="ru-RU" dirty="0" smtClean="0"/>
              <a:t> </a:t>
            </a:r>
            <a:r>
              <a:rPr lang="ru-RU" dirty="0" err="1" smtClean="0"/>
              <a:t>надихають</a:t>
            </a:r>
            <a:r>
              <a:rPr lang="ru-RU" dirty="0" smtClean="0"/>
              <a:t> </a:t>
            </a:r>
            <a:r>
              <a:rPr lang="ru-RU" dirty="0" err="1" smtClean="0"/>
              <a:t>безліч</a:t>
            </a:r>
            <a:r>
              <a:rPr lang="ru-RU" dirty="0" smtClean="0"/>
              <a:t> </a:t>
            </a:r>
            <a:r>
              <a:rPr lang="ru-RU" dirty="0" err="1" smtClean="0"/>
              <a:t>мандрівників</a:t>
            </a:r>
            <a:r>
              <a:rPr lang="ru-RU" dirty="0" smtClean="0"/>
              <a:t>. </a:t>
            </a:r>
            <a:r>
              <a:rPr lang="ru-RU" dirty="0" err="1" smtClean="0"/>
              <a:t>Місцеві</a:t>
            </a:r>
            <a:r>
              <a:rPr lang="ru-RU" dirty="0" smtClean="0"/>
              <a:t> </a:t>
            </a:r>
            <a:r>
              <a:rPr lang="ru-RU" dirty="0" err="1" smtClean="0"/>
              <a:t>жителі</a:t>
            </a:r>
            <a:r>
              <a:rPr lang="ru-RU" dirty="0" smtClean="0"/>
              <a:t> </a:t>
            </a:r>
            <a:r>
              <a:rPr lang="ru-RU" dirty="0" err="1" smtClean="0"/>
              <a:t>вважали</a:t>
            </a:r>
            <a:r>
              <a:rPr lang="ru-RU" dirty="0" smtClean="0"/>
              <a:t>, </a:t>
            </a:r>
            <a:r>
              <a:rPr lang="ru-RU" dirty="0" err="1" smtClean="0"/>
              <a:t>що</a:t>
            </a:r>
            <a:r>
              <a:rPr lang="ru-RU" dirty="0" smtClean="0"/>
              <a:t> </a:t>
            </a:r>
            <a:r>
              <a:rPr lang="ru-RU" dirty="0" err="1" smtClean="0"/>
              <a:t>це</a:t>
            </a:r>
            <a:r>
              <a:rPr lang="ru-RU" dirty="0" smtClean="0"/>
              <a:t> </a:t>
            </a:r>
            <a:r>
              <a:rPr lang="ru-RU" dirty="0" err="1" smtClean="0"/>
              <a:t>був</a:t>
            </a:r>
            <a:r>
              <a:rPr lang="ru-RU" dirty="0" smtClean="0"/>
              <a:t> </a:t>
            </a:r>
            <a:r>
              <a:rPr lang="ru-RU" dirty="0" err="1" smtClean="0"/>
              <a:t>подарунок</a:t>
            </a:r>
            <a:r>
              <a:rPr lang="ru-RU" dirty="0" smtClean="0"/>
              <a:t> для </a:t>
            </a:r>
            <a:r>
              <a:rPr lang="ru-RU" dirty="0" err="1" smtClean="0"/>
              <a:t>богів</a:t>
            </a:r>
            <a:r>
              <a:rPr lang="ru-RU" dirty="0" smtClean="0"/>
              <a:t> майя в </a:t>
            </a:r>
            <a:r>
              <a:rPr lang="ru-RU" dirty="0" err="1" smtClean="0"/>
              <a:t>Мексиці</a:t>
            </a:r>
            <a:r>
              <a:rPr lang="ru-RU" dirty="0" smtClean="0"/>
              <a:t>. </a:t>
            </a:r>
            <a:r>
              <a:rPr lang="ru-RU" dirty="0" err="1" smtClean="0"/>
              <a:t>Ценоти</a:t>
            </a:r>
            <a:r>
              <a:rPr lang="ru-RU" dirty="0" smtClean="0"/>
              <a:t> Юкатана </a:t>
            </a:r>
            <a:r>
              <a:rPr lang="ru-RU" dirty="0" err="1" smtClean="0"/>
              <a:t>розташовані</a:t>
            </a:r>
            <a:r>
              <a:rPr lang="ru-RU" dirty="0" smtClean="0"/>
              <a:t> в </a:t>
            </a:r>
            <a:r>
              <a:rPr lang="ru-RU" dirty="0" err="1" smtClean="0"/>
              <a:t>Тайгер</a:t>
            </a:r>
            <a:r>
              <a:rPr lang="ru-RU" dirty="0" smtClean="0"/>
              <a:t> </a:t>
            </a:r>
            <a:r>
              <a:rPr lang="ru-RU" dirty="0" err="1" smtClean="0"/>
              <a:t>Че</a:t>
            </a:r>
            <a:r>
              <a:rPr lang="ru-RU" dirty="0" smtClean="0"/>
              <a:t> на </a:t>
            </a:r>
            <a:r>
              <a:rPr lang="ru-RU" dirty="0" err="1" smtClean="0"/>
              <a:t>півострові</a:t>
            </a:r>
            <a:r>
              <a:rPr lang="ru-RU" dirty="0" smtClean="0"/>
              <a:t> Юкатан. </a:t>
            </a:r>
            <a:r>
              <a:rPr lang="ru-RU" dirty="0" err="1" smtClean="0"/>
              <a:t>Вирушаючи</a:t>
            </a:r>
            <a:r>
              <a:rPr lang="ru-RU" dirty="0" smtClean="0"/>
              <a:t> </a:t>
            </a:r>
            <a:r>
              <a:rPr lang="ru-RU" dirty="0" err="1" smtClean="0"/>
              <a:t>сюди</a:t>
            </a:r>
            <a:r>
              <a:rPr lang="ru-RU" dirty="0" smtClean="0"/>
              <a:t>, </a:t>
            </a:r>
            <a:r>
              <a:rPr lang="ru-RU" dirty="0" err="1" smtClean="0"/>
              <a:t>краще</a:t>
            </a:r>
            <a:r>
              <a:rPr lang="ru-RU" dirty="0" smtClean="0"/>
              <a:t> </a:t>
            </a:r>
            <a:r>
              <a:rPr lang="ru-RU" dirty="0" err="1" smtClean="0"/>
              <a:t>скористатися</a:t>
            </a:r>
            <a:r>
              <a:rPr lang="ru-RU" dirty="0" smtClean="0"/>
              <a:t> </a:t>
            </a:r>
            <a:r>
              <a:rPr lang="ru-RU" dirty="0" err="1" smtClean="0"/>
              <a:t>послугами</a:t>
            </a:r>
            <a:r>
              <a:rPr lang="ru-RU" dirty="0" smtClean="0"/>
              <a:t> </a:t>
            </a:r>
            <a:r>
              <a:rPr lang="ru-RU" dirty="0" err="1" smtClean="0"/>
              <a:t>гіда</a:t>
            </a:r>
            <a:r>
              <a:rPr lang="ru-RU" dirty="0" smtClean="0"/>
              <a:t>.</a:t>
            </a:r>
            <a:endParaRPr lang="ru-RU" dirty="0"/>
          </a:p>
        </p:txBody>
      </p:sp>
      <p:pic>
        <p:nvPicPr>
          <p:cNvPr id="2050" name="Picture 2" descr="C:\Documents and Settings\User\Рабочий стол\15.jpg"/>
          <p:cNvPicPr>
            <a:picLocks noChangeAspect="1" noChangeArrowheads="1"/>
          </p:cNvPicPr>
          <p:nvPr/>
        </p:nvPicPr>
        <p:blipFill>
          <a:blip r:embed="rId2"/>
          <a:srcRect/>
          <a:stretch>
            <a:fillRect/>
          </a:stretch>
        </p:blipFill>
        <p:spPr bwMode="auto">
          <a:xfrm>
            <a:off x="4572000" y="857232"/>
            <a:ext cx="3813559" cy="2538400"/>
          </a:xfrm>
          <a:prstGeom prst="rect">
            <a:avLst/>
          </a:prstGeom>
          <a:noFill/>
        </p:spPr>
      </p:pic>
      <p:pic>
        <p:nvPicPr>
          <p:cNvPr id="2051" name="Picture 3" descr="C:\Documents and Settings\User\Рабочий стол\16.jpg"/>
          <p:cNvPicPr>
            <a:picLocks noChangeAspect="1" noChangeArrowheads="1"/>
          </p:cNvPicPr>
          <p:nvPr/>
        </p:nvPicPr>
        <p:blipFill>
          <a:blip r:embed="rId3"/>
          <a:srcRect/>
          <a:stretch>
            <a:fillRect/>
          </a:stretch>
        </p:blipFill>
        <p:spPr bwMode="auto">
          <a:xfrm>
            <a:off x="3428992" y="3633779"/>
            <a:ext cx="4851493" cy="3224221"/>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Печера </a:t>
            </a:r>
            <a:r>
              <a:rPr lang="ru-RU" dirty="0" err="1" smtClean="0"/>
              <a:t>Лічугія</a:t>
            </a:r>
            <a:r>
              <a:rPr lang="ru-RU" dirty="0" smtClean="0"/>
              <a:t>, </a:t>
            </a:r>
            <a:r>
              <a:rPr lang="ru-RU" dirty="0" err="1" smtClean="0"/>
              <a:t>Нью</a:t>
            </a:r>
            <a:r>
              <a:rPr lang="ru-RU" dirty="0" smtClean="0"/>
              <a:t> </a:t>
            </a:r>
            <a:r>
              <a:rPr lang="ru-RU" dirty="0" err="1" smtClean="0"/>
              <a:t>Мехіко</a:t>
            </a:r>
            <a:endParaRPr lang="ru-RU" dirty="0"/>
          </a:p>
        </p:txBody>
      </p:sp>
      <p:pic>
        <p:nvPicPr>
          <p:cNvPr id="4" name="Содержимое 3" descr="300px-Lechuguilla_Cave_Pearlsian_Gulf.jpg"/>
          <p:cNvPicPr>
            <a:picLocks noGrp="1" noChangeAspect="1"/>
          </p:cNvPicPr>
          <p:nvPr>
            <p:ph idx="1"/>
          </p:nvPr>
        </p:nvPicPr>
        <p:blipFill>
          <a:blip r:embed="rId2"/>
          <a:stretch>
            <a:fillRect/>
          </a:stretch>
        </p:blipFill>
        <p:spPr>
          <a:xfrm>
            <a:off x="1357290" y="1643050"/>
            <a:ext cx="5357850" cy="4940176"/>
          </a:xfrm>
        </p:spPr>
      </p:pic>
    </p:spTree>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00882" cy="2868610"/>
          </a:xfrm>
        </p:spPr>
        <p:txBody>
          <a:bodyPr>
            <a:noAutofit/>
          </a:bodyPr>
          <a:lstStyle/>
          <a:p>
            <a:r>
              <a:rPr lang="ru-RU" sz="2400" dirty="0" smtClean="0"/>
              <a:t>Таких </a:t>
            </a:r>
            <a:r>
              <a:rPr lang="ru-RU" sz="2400" dirty="0" err="1" smtClean="0"/>
              <a:t>печер</a:t>
            </a:r>
            <a:r>
              <a:rPr lang="ru-RU" sz="2400" dirty="0" smtClean="0"/>
              <a:t> </a:t>
            </a:r>
            <a:r>
              <a:rPr lang="ru-RU" sz="2400" dirty="0" err="1" smtClean="0"/>
              <a:t>більшість</a:t>
            </a:r>
            <a:r>
              <a:rPr lang="ru-RU" sz="2400" dirty="0" smtClean="0"/>
              <a:t>. </a:t>
            </a:r>
            <a:r>
              <a:rPr lang="ru-RU" sz="2400" dirty="0" err="1" smtClean="0"/>
              <a:t>Саме</a:t>
            </a:r>
            <a:r>
              <a:rPr lang="ru-RU" sz="2400" dirty="0" smtClean="0"/>
              <a:t> </a:t>
            </a:r>
            <a:r>
              <a:rPr lang="ru-RU" sz="2400" dirty="0" err="1" smtClean="0"/>
              <a:t>карстові</a:t>
            </a:r>
            <a:r>
              <a:rPr lang="ru-RU" sz="2400" dirty="0" smtClean="0"/>
              <a:t> </a:t>
            </a:r>
            <a:r>
              <a:rPr lang="ru-RU" sz="2400" dirty="0" err="1" smtClean="0"/>
              <a:t>печери</a:t>
            </a:r>
            <a:r>
              <a:rPr lang="ru-RU" sz="2400" dirty="0" smtClean="0"/>
              <a:t> </a:t>
            </a:r>
            <a:r>
              <a:rPr lang="ru-RU" sz="2400" dirty="0" err="1" smtClean="0"/>
              <a:t>мають</a:t>
            </a:r>
            <a:r>
              <a:rPr lang="ru-RU" sz="2400" dirty="0" smtClean="0"/>
              <a:t> </a:t>
            </a:r>
            <a:r>
              <a:rPr lang="ru-RU" sz="2400" dirty="0" err="1" smtClean="0"/>
              <a:t>найбільшу</a:t>
            </a:r>
            <a:r>
              <a:rPr lang="ru-RU" sz="2400" dirty="0" smtClean="0"/>
              <a:t> </a:t>
            </a:r>
            <a:r>
              <a:rPr lang="ru-RU" sz="2400" dirty="0" err="1" smtClean="0"/>
              <a:t>протяжність</a:t>
            </a:r>
            <a:r>
              <a:rPr lang="ru-RU" sz="2400" dirty="0" smtClean="0"/>
              <a:t> </a:t>
            </a:r>
            <a:r>
              <a:rPr lang="ru-RU" sz="2400" dirty="0" err="1" smtClean="0"/>
              <a:t>і</a:t>
            </a:r>
            <a:r>
              <a:rPr lang="ru-RU" sz="2400" dirty="0" smtClean="0"/>
              <a:t> </a:t>
            </a:r>
            <a:r>
              <a:rPr lang="ru-RU" sz="2400" dirty="0" err="1" smtClean="0"/>
              <a:t>глибину</a:t>
            </a:r>
            <a:r>
              <a:rPr lang="ru-RU" sz="2400" dirty="0" smtClean="0"/>
              <a:t>. </a:t>
            </a:r>
            <a:r>
              <a:rPr lang="ru-RU" sz="2400" dirty="0" err="1" smtClean="0"/>
              <a:t>Карстові</a:t>
            </a:r>
            <a:r>
              <a:rPr lang="ru-RU" sz="2400" dirty="0" smtClean="0"/>
              <a:t> </a:t>
            </a:r>
            <a:r>
              <a:rPr lang="ru-RU" sz="2400" dirty="0" err="1" smtClean="0"/>
              <a:t>печери</a:t>
            </a:r>
            <a:r>
              <a:rPr lang="ru-RU" sz="2400" dirty="0" smtClean="0"/>
              <a:t> </a:t>
            </a:r>
            <a:r>
              <a:rPr lang="ru-RU" sz="2400" dirty="0" err="1" smtClean="0"/>
              <a:t>утворюються</a:t>
            </a:r>
            <a:r>
              <a:rPr lang="ru-RU" sz="2400" dirty="0" smtClean="0"/>
              <a:t> </a:t>
            </a:r>
            <a:r>
              <a:rPr lang="ru-RU" sz="2400" dirty="0" err="1" smtClean="0"/>
              <a:t>внаслідок</a:t>
            </a:r>
            <a:r>
              <a:rPr lang="ru-RU" sz="2400" dirty="0" smtClean="0"/>
              <a:t> </a:t>
            </a:r>
            <a:r>
              <a:rPr lang="ru-RU" sz="2400" dirty="0" err="1" smtClean="0"/>
              <a:t>розчинення</a:t>
            </a:r>
            <a:r>
              <a:rPr lang="ru-RU" sz="2400" dirty="0" smtClean="0"/>
              <a:t> </a:t>
            </a:r>
            <a:r>
              <a:rPr lang="ru-RU" sz="2400" dirty="0" err="1" smtClean="0"/>
              <a:t>порід</a:t>
            </a:r>
            <a:r>
              <a:rPr lang="ru-RU" sz="2400" dirty="0" smtClean="0"/>
              <a:t> водою, тому вони </a:t>
            </a:r>
            <a:r>
              <a:rPr lang="ru-RU" sz="2400" dirty="0" err="1" smtClean="0"/>
              <a:t>зустрічаються</a:t>
            </a:r>
            <a:r>
              <a:rPr lang="ru-RU" sz="2400" dirty="0" smtClean="0"/>
              <a:t> </a:t>
            </a:r>
            <a:r>
              <a:rPr lang="ru-RU" sz="2400" dirty="0" err="1" smtClean="0"/>
              <a:t>тільки</a:t>
            </a:r>
            <a:r>
              <a:rPr lang="ru-RU" sz="2400" dirty="0" smtClean="0"/>
              <a:t> там, де </a:t>
            </a:r>
            <a:r>
              <a:rPr lang="ru-RU" sz="2400" dirty="0" err="1" smtClean="0"/>
              <a:t>залягають</a:t>
            </a:r>
            <a:r>
              <a:rPr lang="ru-RU" sz="2400" dirty="0" smtClean="0"/>
              <a:t> </a:t>
            </a:r>
            <a:r>
              <a:rPr lang="ru-RU" sz="2400" dirty="0" err="1" smtClean="0"/>
              <a:t>розчинні</a:t>
            </a:r>
            <a:r>
              <a:rPr lang="ru-RU" sz="2400" dirty="0" smtClean="0"/>
              <a:t> породи: </a:t>
            </a:r>
            <a:r>
              <a:rPr lang="ru-RU" sz="2400" dirty="0" err="1" smtClean="0"/>
              <a:t>вапняк</a:t>
            </a:r>
            <a:r>
              <a:rPr lang="ru-RU" sz="2400" dirty="0" smtClean="0"/>
              <a:t>, </a:t>
            </a:r>
            <a:r>
              <a:rPr lang="ru-RU" sz="2400" dirty="0" err="1" smtClean="0"/>
              <a:t>мармур</a:t>
            </a:r>
            <a:r>
              <a:rPr lang="ru-RU" sz="2400" dirty="0" smtClean="0"/>
              <a:t>, </a:t>
            </a:r>
            <a:r>
              <a:rPr lang="ru-RU" sz="2400" dirty="0" err="1" smtClean="0"/>
              <a:t>доломіт</a:t>
            </a:r>
            <a:r>
              <a:rPr lang="ru-RU" sz="2400" dirty="0" smtClean="0"/>
              <a:t>, </a:t>
            </a:r>
            <a:r>
              <a:rPr lang="ru-RU" sz="2400" dirty="0" err="1" smtClean="0"/>
              <a:t>крейда</a:t>
            </a:r>
            <a:r>
              <a:rPr lang="ru-RU" sz="2400" dirty="0" smtClean="0"/>
              <a:t>, а </a:t>
            </a:r>
            <a:r>
              <a:rPr lang="ru-RU" sz="2400" dirty="0" err="1" smtClean="0"/>
              <a:t>також</a:t>
            </a:r>
            <a:r>
              <a:rPr lang="ru-RU" sz="2400" dirty="0" smtClean="0"/>
              <a:t> </a:t>
            </a:r>
            <a:r>
              <a:rPr lang="ru-RU" sz="2400" dirty="0" err="1" smtClean="0"/>
              <a:t>гіпс</a:t>
            </a:r>
            <a:r>
              <a:rPr lang="ru-RU" sz="2400" dirty="0" smtClean="0"/>
              <a:t> </a:t>
            </a:r>
            <a:r>
              <a:rPr lang="ru-RU" sz="2400" dirty="0" err="1" smtClean="0"/>
              <a:t>і</a:t>
            </a:r>
            <a:r>
              <a:rPr lang="ru-RU" sz="2400" dirty="0" smtClean="0"/>
              <a:t> </a:t>
            </a:r>
            <a:r>
              <a:rPr lang="ru-RU" sz="2400" dirty="0" err="1" smtClean="0"/>
              <a:t>сіль</a:t>
            </a:r>
            <a:r>
              <a:rPr lang="ru-RU" sz="2400" dirty="0" smtClean="0"/>
              <a:t>.</a:t>
            </a:r>
            <a:endParaRPr lang="ru-RU" sz="2400" dirty="0"/>
          </a:p>
        </p:txBody>
      </p:sp>
      <p:pic>
        <p:nvPicPr>
          <p:cNvPr id="4" name="Содержимое 3" descr="Burger_OtokKriznaJama.jpg"/>
          <p:cNvPicPr>
            <a:picLocks noGrp="1" noChangeAspect="1"/>
          </p:cNvPicPr>
          <p:nvPr>
            <p:ph sz="quarter" idx="1"/>
          </p:nvPr>
        </p:nvPicPr>
        <p:blipFill>
          <a:blip r:embed="rId2"/>
          <a:stretch>
            <a:fillRect/>
          </a:stretch>
        </p:blipFill>
        <p:spPr>
          <a:xfrm>
            <a:off x="1643042" y="3000372"/>
            <a:ext cx="6898608" cy="2928958"/>
          </a:xfrm>
        </p:spPr>
      </p:pic>
      <p:sp>
        <p:nvSpPr>
          <p:cNvPr id="6" name="Прямоугольник 5"/>
          <p:cNvSpPr/>
          <p:nvPr/>
        </p:nvSpPr>
        <p:spPr>
          <a:xfrm>
            <a:off x="4214810" y="6000768"/>
            <a:ext cx="4572000" cy="646331"/>
          </a:xfrm>
          <a:prstGeom prst="rect">
            <a:avLst/>
          </a:prstGeom>
        </p:spPr>
        <p:txBody>
          <a:bodyPr>
            <a:spAutoFit/>
          </a:bodyPr>
          <a:lstStyle/>
          <a:p>
            <a:r>
              <a:rPr lang="ru-RU" dirty="0" smtClean="0">
                <a:solidFill>
                  <a:srgbClr val="FF0000"/>
                </a:solidFill>
              </a:rPr>
              <a:t>Озеро в </a:t>
            </a:r>
            <a:r>
              <a:rPr lang="ru-RU" dirty="0" err="1" smtClean="0">
                <a:solidFill>
                  <a:srgbClr val="FF0000"/>
                </a:solidFill>
              </a:rPr>
              <a:t>карстовій</a:t>
            </a:r>
            <a:r>
              <a:rPr lang="ru-RU" dirty="0" smtClean="0">
                <a:solidFill>
                  <a:srgbClr val="FF0000"/>
                </a:solidFill>
              </a:rPr>
              <a:t> </a:t>
            </a:r>
            <a:r>
              <a:rPr lang="ru-RU" dirty="0" err="1" smtClean="0">
                <a:solidFill>
                  <a:srgbClr val="FF0000"/>
                </a:solidFill>
              </a:rPr>
              <a:t>печері</a:t>
            </a:r>
            <a:r>
              <a:rPr lang="ru-RU" dirty="0" smtClean="0">
                <a:solidFill>
                  <a:srgbClr val="FF0000"/>
                </a:solidFill>
              </a:rPr>
              <a:t> </a:t>
            </a:r>
            <a:r>
              <a:rPr lang="ru-RU" dirty="0" err="1" smtClean="0">
                <a:solidFill>
                  <a:srgbClr val="FF0000"/>
                </a:solidFill>
              </a:rPr>
              <a:t>Крізна</a:t>
            </a:r>
            <a:r>
              <a:rPr lang="ru-RU" dirty="0" smtClean="0">
                <a:solidFill>
                  <a:srgbClr val="FF0000"/>
                </a:solidFill>
              </a:rPr>
              <a:t> Яма, </a:t>
            </a:r>
            <a:r>
              <a:rPr lang="ru-RU" dirty="0" err="1" smtClean="0">
                <a:solidFill>
                  <a:srgbClr val="FF0000"/>
                </a:solidFill>
              </a:rPr>
              <a:t>Словенія</a:t>
            </a:r>
            <a:r>
              <a:rPr lang="ru-RU" dirty="0" smtClean="0">
                <a:solidFill>
                  <a:srgbClr val="FF0000"/>
                </a:solidFill>
              </a:rPr>
              <a:t>.</a:t>
            </a:r>
            <a:endParaRPr lang="ru-RU" dirty="0">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3857620" cy="6429396"/>
          </a:xfrm>
        </p:spPr>
        <p:txBody>
          <a:bodyPr>
            <a:normAutofit/>
          </a:bodyPr>
          <a:lstStyle/>
          <a:p>
            <a:r>
              <a:rPr lang="ru-RU" sz="2400" dirty="0" err="1" smtClean="0"/>
              <a:t>Печери</a:t>
            </a:r>
            <a:r>
              <a:rPr lang="ru-RU" sz="2400" dirty="0" smtClean="0"/>
              <a:t>, </a:t>
            </a:r>
            <a:r>
              <a:rPr lang="ru-RU" sz="2400" dirty="0" err="1" smtClean="0"/>
              <a:t>утворені</a:t>
            </a:r>
            <a:r>
              <a:rPr lang="ru-RU" sz="2400" dirty="0" smtClean="0"/>
              <a:t> в </a:t>
            </a:r>
            <a:r>
              <a:rPr lang="ru-RU" sz="2400" dirty="0" err="1" smtClean="0"/>
              <a:t>тілі</a:t>
            </a:r>
            <a:r>
              <a:rPr lang="ru-RU" sz="2400" dirty="0" smtClean="0"/>
              <a:t> </a:t>
            </a:r>
            <a:r>
              <a:rPr lang="ru-RU" sz="2400" dirty="0" err="1" smtClean="0"/>
              <a:t>льодовиків</a:t>
            </a:r>
            <a:r>
              <a:rPr lang="ru-RU" sz="2400" dirty="0" smtClean="0"/>
              <a:t> талою водою. </a:t>
            </a:r>
            <a:r>
              <a:rPr lang="ru-RU" sz="2400" dirty="0" err="1" smtClean="0"/>
              <a:t>Такі</a:t>
            </a:r>
            <a:r>
              <a:rPr lang="ru-RU" sz="2400" dirty="0" smtClean="0"/>
              <a:t> </a:t>
            </a:r>
            <a:r>
              <a:rPr lang="ru-RU" sz="2400" dirty="0" err="1" smtClean="0"/>
              <a:t>печери</a:t>
            </a:r>
            <a:r>
              <a:rPr lang="ru-RU" sz="2400" dirty="0" smtClean="0"/>
              <a:t> </a:t>
            </a:r>
            <a:r>
              <a:rPr lang="ru-RU" sz="2400" dirty="0" err="1" smtClean="0"/>
              <a:t>зустрічаються</a:t>
            </a:r>
            <a:r>
              <a:rPr lang="ru-RU" sz="2400" dirty="0" smtClean="0"/>
              <a:t> на </a:t>
            </a:r>
            <a:r>
              <a:rPr lang="ru-RU" sz="2400" dirty="0" err="1" smtClean="0"/>
              <a:t>багатьох</a:t>
            </a:r>
            <a:r>
              <a:rPr lang="ru-RU" sz="2400" dirty="0" smtClean="0"/>
              <a:t> </a:t>
            </a:r>
            <a:r>
              <a:rPr lang="ru-RU" sz="2400" dirty="0" err="1" smtClean="0"/>
              <a:t>льодовиках</a:t>
            </a:r>
            <a:r>
              <a:rPr lang="ru-RU" sz="2400" dirty="0" smtClean="0"/>
              <a:t>. </a:t>
            </a:r>
            <a:r>
              <a:rPr lang="ru-RU" sz="2400" dirty="0" err="1" smtClean="0"/>
              <a:t>Талі</a:t>
            </a:r>
            <a:r>
              <a:rPr lang="ru-RU" sz="2400" dirty="0" smtClean="0"/>
              <a:t> </a:t>
            </a:r>
            <a:r>
              <a:rPr lang="ru-RU" sz="2400" dirty="0" err="1" smtClean="0"/>
              <a:t>льодовикові</a:t>
            </a:r>
            <a:r>
              <a:rPr lang="ru-RU" sz="2400" dirty="0" smtClean="0"/>
              <a:t> води </a:t>
            </a:r>
            <a:r>
              <a:rPr lang="ru-RU" sz="2400" dirty="0" err="1" smtClean="0"/>
              <a:t>поглинаються</a:t>
            </a:r>
            <a:r>
              <a:rPr lang="ru-RU" sz="2400" dirty="0" smtClean="0"/>
              <a:t> </a:t>
            </a:r>
            <a:r>
              <a:rPr lang="ru-RU" sz="2400" dirty="0" err="1" smtClean="0"/>
              <a:t>тілом</a:t>
            </a:r>
            <a:r>
              <a:rPr lang="ru-RU" sz="2400" dirty="0" smtClean="0"/>
              <a:t> </a:t>
            </a:r>
            <a:r>
              <a:rPr lang="ru-RU" sz="2400" dirty="0" err="1" smtClean="0"/>
              <a:t>льодовика</a:t>
            </a:r>
            <a:r>
              <a:rPr lang="ru-RU" sz="2400" dirty="0" smtClean="0"/>
              <a:t> по великих </a:t>
            </a:r>
            <a:r>
              <a:rPr lang="ru-RU" sz="2400" dirty="0" err="1" smtClean="0"/>
              <a:t>тріщинах</a:t>
            </a:r>
            <a:r>
              <a:rPr lang="ru-RU" sz="2400" dirty="0" smtClean="0"/>
              <a:t> </a:t>
            </a:r>
            <a:r>
              <a:rPr lang="ru-RU" sz="2400" dirty="0" err="1" smtClean="0"/>
              <a:t>або</a:t>
            </a:r>
            <a:r>
              <a:rPr lang="ru-RU" sz="2400" dirty="0" smtClean="0"/>
              <a:t> на </a:t>
            </a:r>
            <a:r>
              <a:rPr lang="ru-RU" sz="2400" dirty="0" err="1" smtClean="0"/>
              <a:t>перетині</a:t>
            </a:r>
            <a:r>
              <a:rPr lang="ru-RU" sz="2400" dirty="0" smtClean="0"/>
              <a:t> </a:t>
            </a:r>
            <a:r>
              <a:rPr lang="ru-RU" sz="2400" dirty="0" err="1" smtClean="0"/>
              <a:t>тріщин</a:t>
            </a:r>
            <a:r>
              <a:rPr lang="ru-RU" sz="2400" dirty="0" smtClean="0"/>
              <a:t>, </a:t>
            </a:r>
            <a:r>
              <a:rPr lang="ru-RU" sz="2400" dirty="0" err="1" smtClean="0"/>
              <a:t>утворюючи</a:t>
            </a:r>
            <a:r>
              <a:rPr lang="ru-RU" sz="2400" dirty="0" smtClean="0"/>
              <a:t> ходи, </a:t>
            </a:r>
            <a:r>
              <a:rPr lang="ru-RU" sz="2400" dirty="0" err="1" smtClean="0"/>
              <a:t>іноді</a:t>
            </a:r>
            <a:r>
              <a:rPr lang="ru-RU" sz="2400" dirty="0" smtClean="0"/>
              <a:t> </a:t>
            </a:r>
            <a:r>
              <a:rPr lang="ru-RU" sz="2400" dirty="0" err="1" smtClean="0"/>
              <a:t>прохідні</a:t>
            </a:r>
            <a:r>
              <a:rPr lang="ru-RU" sz="2400" dirty="0" smtClean="0"/>
              <a:t> для </a:t>
            </a:r>
            <a:r>
              <a:rPr lang="ru-RU" sz="2400" dirty="0" err="1" smtClean="0"/>
              <a:t>людини</a:t>
            </a:r>
            <a:r>
              <a:rPr lang="ru-RU" sz="2400" dirty="0" smtClean="0"/>
              <a:t>. </a:t>
            </a:r>
            <a:r>
              <a:rPr lang="ru-RU" sz="2400" dirty="0" err="1" smtClean="0"/>
              <a:t>Довжина</a:t>
            </a:r>
            <a:r>
              <a:rPr lang="ru-RU" sz="2400" dirty="0" smtClean="0"/>
              <a:t> таких </a:t>
            </a:r>
            <a:r>
              <a:rPr lang="ru-RU" sz="2400" dirty="0" err="1" smtClean="0"/>
              <a:t>печер</a:t>
            </a:r>
            <a:r>
              <a:rPr lang="ru-RU" sz="2400" dirty="0" smtClean="0"/>
              <a:t> </a:t>
            </a:r>
            <a:r>
              <a:rPr lang="ru-RU" sz="2400" dirty="0" err="1" smtClean="0"/>
              <a:t>може</a:t>
            </a:r>
            <a:r>
              <a:rPr lang="ru-RU" sz="2400" dirty="0" smtClean="0"/>
              <a:t> </a:t>
            </a:r>
            <a:r>
              <a:rPr lang="ru-RU" sz="2400" dirty="0" err="1" smtClean="0"/>
              <a:t>становити</a:t>
            </a:r>
            <a:r>
              <a:rPr lang="ru-RU" sz="2400" dirty="0" smtClean="0"/>
              <a:t> </a:t>
            </a:r>
            <a:r>
              <a:rPr lang="ru-RU" sz="2400" dirty="0" err="1" smtClean="0"/>
              <a:t>кілька</a:t>
            </a:r>
            <a:r>
              <a:rPr lang="ru-RU" sz="2400" dirty="0" smtClean="0"/>
              <a:t> сот </a:t>
            </a:r>
            <a:r>
              <a:rPr lang="ru-RU" sz="2400" dirty="0" err="1" smtClean="0"/>
              <a:t>метрів</a:t>
            </a:r>
            <a:r>
              <a:rPr lang="ru-RU" sz="2400" dirty="0" smtClean="0"/>
              <a:t>, </a:t>
            </a:r>
            <a:r>
              <a:rPr lang="ru-RU" sz="2400" dirty="0" err="1" smtClean="0"/>
              <a:t>глибина</a:t>
            </a:r>
            <a:r>
              <a:rPr lang="ru-RU" sz="2400" dirty="0" smtClean="0"/>
              <a:t> - до 100 м </a:t>
            </a:r>
            <a:r>
              <a:rPr lang="ru-RU" sz="2400" dirty="0" err="1" smtClean="0"/>
              <a:t>і</a:t>
            </a:r>
            <a:r>
              <a:rPr lang="ru-RU" sz="2400" dirty="0" smtClean="0"/>
              <a:t> </a:t>
            </a:r>
            <a:r>
              <a:rPr lang="ru-RU" sz="2400" dirty="0" err="1" smtClean="0"/>
              <a:t>більше</a:t>
            </a:r>
            <a:r>
              <a:rPr lang="ru-RU" sz="2400" dirty="0" smtClean="0"/>
              <a:t>.</a:t>
            </a:r>
            <a:endParaRPr lang="ru-RU" sz="2400" dirty="0"/>
          </a:p>
        </p:txBody>
      </p:sp>
      <p:pic>
        <p:nvPicPr>
          <p:cNvPr id="4" name="Содержимое 3" descr="rubase_2_887146263_7415.jpg"/>
          <p:cNvPicPr>
            <a:picLocks noGrp="1" noChangeAspect="1"/>
          </p:cNvPicPr>
          <p:nvPr>
            <p:ph idx="1"/>
          </p:nvPr>
        </p:nvPicPr>
        <p:blipFill>
          <a:blip r:embed="rId2"/>
          <a:stretch>
            <a:fillRect/>
          </a:stretch>
        </p:blipFill>
        <p:spPr>
          <a:xfrm>
            <a:off x="4357686" y="785794"/>
            <a:ext cx="4540264" cy="3405198"/>
          </a:xfrm>
        </p:spPr>
      </p:pic>
      <p:sp>
        <p:nvSpPr>
          <p:cNvPr id="5" name="Прямоугольник 4"/>
          <p:cNvSpPr/>
          <p:nvPr/>
        </p:nvSpPr>
        <p:spPr>
          <a:xfrm>
            <a:off x="4572000" y="4214818"/>
            <a:ext cx="4572000" cy="646331"/>
          </a:xfrm>
          <a:prstGeom prst="rect">
            <a:avLst/>
          </a:prstGeom>
        </p:spPr>
        <p:txBody>
          <a:bodyPr>
            <a:spAutoFit/>
          </a:bodyPr>
          <a:lstStyle/>
          <a:p>
            <a:r>
              <a:rPr lang="ru-RU" dirty="0" err="1" smtClean="0">
                <a:solidFill>
                  <a:srgbClr val="FF0000"/>
                </a:solidFill>
              </a:rPr>
              <a:t>Льодовикова</a:t>
            </a:r>
            <a:r>
              <a:rPr lang="ru-RU" dirty="0" smtClean="0">
                <a:solidFill>
                  <a:srgbClr val="FF0000"/>
                </a:solidFill>
              </a:rPr>
              <a:t> </a:t>
            </a:r>
            <a:r>
              <a:rPr lang="ru-RU" dirty="0" err="1" smtClean="0">
                <a:solidFill>
                  <a:srgbClr val="FF0000"/>
                </a:solidFill>
              </a:rPr>
              <a:t>печера</a:t>
            </a:r>
            <a:r>
              <a:rPr lang="ru-RU" dirty="0" smtClean="0">
                <a:solidFill>
                  <a:srgbClr val="FF0000"/>
                </a:solidFill>
              </a:rPr>
              <a:t> на краю </a:t>
            </a:r>
            <a:r>
              <a:rPr lang="ru-RU" dirty="0" err="1" smtClean="0">
                <a:solidFill>
                  <a:srgbClr val="FF0000"/>
                </a:solidFill>
              </a:rPr>
              <a:t>льодовика</a:t>
            </a:r>
            <a:r>
              <a:rPr lang="ru-RU" dirty="0" smtClean="0">
                <a:solidFill>
                  <a:srgbClr val="FF0000"/>
                </a:solidFill>
              </a:rPr>
              <a:t> </a:t>
            </a:r>
            <a:r>
              <a:rPr lang="ru-RU" dirty="0" err="1" smtClean="0">
                <a:solidFill>
                  <a:srgbClr val="FF0000"/>
                </a:solidFill>
              </a:rPr>
              <a:t>Фолл</a:t>
            </a:r>
            <a:r>
              <a:rPr lang="ru-RU" dirty="0" smtClean="0">
                <a:solidFill>
                  <a:srgbClr val="FF0000"/>
                </a:solidFill>
              </a:rPr>
              <a:t> (</a:t>
            </a:r>
            <a:r>
              <a:rPr lang="ru-RU" dirty="0" err="1" smtClean="0">
                <a:solidFill>
                  <a:srgbClr val="FF0000"/>
                </a:solidFill>
              </a:rPr>
              <a:t>Fallbreeen</a:t>
            </a:r>
            <a:r>
              <a:rPr lang="ru-RU" dirty="0" smtClean="0">
                <a:solidFill>
                  <a:srgbClr val="FF0000"/>
                </a:solidFill>
              </a:rPr>
              <a:t>), </a:t>
            </a:r>
            <a:r>
              <a:rPr lang="ru-RU" dirty="0" err="1" smtClean="0">
                <a:solidFill>
                  <a:srgbClr val="FF0000"/>
                </a:solidFill>
              </a:rPr>
              <a:t>Шпіцберген</a:t>
            </a:r>
            <a:r>
              <a:rPr lang="ru-RU" dirty="0" smtClean="0">
                <a:solidFill>
                  <a:srgbClr val="FF0000"/>
                </a:solidFill>
              </a:rPr>
              <a:t>.</a:t>
            </a:r>
            <a:endParaRPr lang="ru-RU" dirty="0">
              <a:solidFill>
                <a:srgbClr val="FF0000"/>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rubase_2_887267122_17173.jpg"/>
          <p:cNvPicPr>
            <a:picLocks noGrp="1" noChangeAspect="1"/>
          </p:cNvPicPr>
          <p:nvPr>
            <p:ph idx="1"/>
          </p:nvPr>
        </p:nvPicPr>
        <p:blipFill>
          <a:blip r:embed="rId2"/>
          <a:stretch>
            <a:fillRect/>
          </a:stretch>
        </p:blipFill>
        <p:spPr>
          <a:xfrm>
            <a:off x="4929190" y="214290"/>
            <a:ext cx="3857652" cy="4609895"/>
          </a:xfrm>
        </p:spPr>
      </p:pic>
      <p:sp>
        <p:nvSpPr>
          <p:cNvPr id="2" name="Заголовок 1"/>
          <p:cNvSpPr>
            <a:spLocks noGrp="1"/>
          </p:cNvSpPr>
          <p:nvPr>
            <p:ph type="title"/>
          </p:nvPr>
        </p:nvSpPr>
        <p:spPr>
          <a:xfrm>
            <a:off x="5357818" y="5000636"/>
            <a:ext cx="2971792" cy="654032"/>
          </a:xfrm>
        </p:spPr>
        <p:txBody>
          <a:bodyPr>
            <a:noAutofit/>
          </a:bodyPr>
          <a:lstStyle/>
          <a:p>
            <a:r>
              <a:rPr lang="ru-RU" sz="2000" dirty="0" err="1" smtClean="0">
                <a:solidFill>
                  <a:srgbClr val="FF0000"/>
                </a:solidFill>
              </a:rPr>
              <a:t>Типова</a:t>
            </a:r>
            <a:r>
              <a:rPr lang="ru-RU" sz="2000" dirty="0" smtClean="0">
                <a:solidFill>
                  <a:srgbClr val="FF0000"/>
                </a:solidFill>
              </a:rPr>
              <a:t> галерея в </a:t>
            </a:r>
            <a:r>
              <a:rPr lang="ru-RU" sz="2000" dirty="0" err="1" smtClean="0">
                <a:solidFill>
                  <a:srgbClr val="FF0000"/>
                </a:solidFill>
              </a:rPr>
              <a:t>печері</a:t>
            </a:r>
            <a:r>
              <a:rPr lang="ru-RU" sz="2000" dirty="0" smtClean="0">
                <a:solidFill>
                  <a:srgbClr val="FF0000"/>
                </a:solidFill>
              </a:rPr>
              <a:t> </a:t>
            </a:r>
            <a:r>
              <a:rPr lang="ru-RU" sz="2000" dirty="0" err="1" smtClean="0">
                <a:solidFill>
                  <a:srgbClr val="FF0000"/>
                </a:solidFill>
              </a:rPr>
              <a:t>Мамонтової</a:t>
            </a:r>
            <a:r>
              <a:rPr lang="ru-RU" sz="2000" dirty="0" smtClean="0">
                <a:solidFill>
                  <a:srgbClr val="FF0000"/>
                </a:solidFill>
              </a:rPr>
              <a:t>, </a:t>
            </a:r>
            <a:r>
              <a:rPr lang="ru-RU" sz="2000" dirty="0" err="1" smtClean="0">
                <a:solidFill>
                  <a:srgbClr val="FF0000"/>
                </a:solidFill>
              </a:rPr>
              <a:t>Кентуккі</a:t>
            </a:r>
            <a:r>
              <a:rPr lang="ru-RU" sz="2000" dirty="0" smtClean="0">
                <a:solidFill>
                  <a:srgbClr val="FF0000"/>
                </a:solidFill>
              </a:rPr>
              <a:t>.</a:t>
            </a:r>
            <a:endParaRPr lang="ru-RU" sz="2000" dirty="0">
              <a:solidFill>
                <a:srgbClr val="FF0000"/>
              </a:solidFill>
            </a:endParaRPr>
          </a:p>
        </p:txBody>
      </p:sp>
      <p:sp>
        <p:nvSpPr>
          <p:cNvPr id="4" name="Прямоугольник 3"/>
          <p:cNvSpPr/>
          <p:nvPr/>
        </p:nvSpPr>
        <p:spPr>
          <a:xfrm>
            <a:off x="0" y="214290"/>
            <a:ext cx="3857620" cy="5262979"/>
          </a:xfrm>
          <a:prstGeom prst="rect">
            <a:avLst/>
          </a:prstGeom>
        </p:spPr>
        <p:txBody>
          <a:bodyPr wrap="square">
            <a:spAutoFit/>
          </a:bodyPr>
          <a:lstStyle/>
          <a:p>
            <a:r>
              <a:rPr lang="ru-RU" sz="2400" dirty="0" err="1" smtClean="0"/>
              <a:t>Найглибшій</a:t>
            </a:r>
            <a:r>
              <a:rPr lang="ru-RU" sz="2400" dirty="0" smtClean="0"/>
              <a:t> </a:t>
            </a:r>
            <a:r>
              <a:rPr lang="ru-RU" sz="2400" dirty="0" err="1" smtClean="0"/>
              <a:t>печерою</a:t>
            </a:r>
            <a:r>
              <a:rPr lang="ru-RU" sz="2400" dirty="0" smtClean="0"/>
              <a:t>, </a:t>
            </a:r>
            <a:r>
              <a:rPr lang="ru-RU" sz="2400" dirty="0" err="1" smtClean="0"/>
              <a:t>куди</a:t>
            </a:r>
            <a:r>
              <a:rPr lang="ru-RU" sz="2400" dirty="0" smtClean="0"/>
              <a:t> </a:t>
            </a:r>
            <a:r>
              <a:rPr lang="ru-RU" sz="2400" dirty="0" err="1" smtClean="0"/>
              <a:t>спускався</a:t>
            </a:r>
            <a:r>
              <a:rPr lang="ru-RU" sz="2400" dirty="0" smtClean="0"/>
              <a:t> </a:t>
            </a:r>
            <a:r>
              <a:rPr lang="ru-RU" sz="2400" dirty="0" err="1" smtClean="0"/>
              <a:t>чоловік</a:t>
            </a:r>
            <a:r>
              <a:rPr lang="ru-RU" sz="2400" dirty="0" smtClean="0"/>
              <a:t>, в </a:t>
            </a:r>
            <a:r>
              <a:rPr lang="ru-RU" sz="2400" dirty="0" err="1" smtClean="0"/>
              <a:t>даний</a:t>
            </a:r>
            <a:r>
              <a:rPr lang="ru-RU" sz="2400" dirty="0" smtClean="0"/>
              <a:t> час </a:t>
            </a:r>
            <a:r>
              <a:rPr lang="ru-RU" sz="2400" dirty="0" err="1" smtClean="0"/>
              <a:t>є</a:t>
            </a:r>
            <a:r>
              <a:rPr lang="ru-RU" sz="2400" dirty="0" smtClean="0"/>
              <a:t> </a:t>
            </a:r>
            <a:r>
              <a:rPr lang="ru-RU" sz="2400" dirty="0" err="1" smtClean="0"/>
              <a:t>печера</a:t>
            </a:r>
            <a:r>
              <a:rPr lang="ru-RU" sz="2400" dirty="0" smtClean="0"/>
              <a:t> </a:t>
            </a:r>
            <a:r>
              <a:rPr lang="ru-RU" sz="2400" dirty="0" err="1" smtClean="0"/>
              <a:t>Крубера-Вороняча</a:t>
            </a:r>
            <a:r>
              <a:rPr lang="ru-RU" sz="2400" dirty="0" smtClean="0"/>
              <a:t> </a:t>
            </a:r>
            <a:r>
              <a:rPr lang="ru-RU" sz="2400" dirty="0" err="1" smtClean="0"/>
              <a:t>глибиною</a:t>
            </a:r>
            <a:r>
              <a:rPr lang="ru-RU" sz="2400" dirty="0" smtClean="0"/>
              <a:t> 2191 м. </a:t>
            </a:r>
            <a:r>
              <a:rPr lang="ru-RU" sz="2400" dirty="0" err="1" smtClean="0"/>
              <a:t>Першою</a:t>
            </a:r>
            <a:r>
              <a:rPr lang="ru-RU" sz="2400" dirty="0" smtClean="0"/>
              <a:t> </a:t>
            </a:r>
            <a:r>
              <a:rPr lang="ru-RU" sz="2400" dirty="0" err="1" smtClean="0"/>
              <a:t>обстеженої</a:t>
            </a:r>
            <a:r>
              <a:rPr lang="ru-RU" sz="2400" dirty="0" smtClean="0"/>
              <a:t> </a:t>
            </a:r>
            <a:r>
              <a:rPr lang="ru-RU" sz="2400" dirty="0" err="1" smtClean="0"/>
              <a:t>печерою</a:t>
            </a:r>
            <a:r>
              <a:rPr lang="ru-RU" sz="2400" dirty="0" smtClean="0"/>
              <a:t> </a:t>
            </a:r>
            <a:r>
              <a:rPr lang="ru-RU" sz="2400" dirty="0" err="1" smtClean="0"/>
              <a:t>глибиною</a:t>
            </a:r>
            <a:r>
              <a:rPr lang="ru-RU" sz="2400" dirty="0" smtClean="0"/>
              <a:t> </a:t>
            </a:r>
            <a:r>
              <a:rPr lang="ru-RU" sz="2400" dirty="0" err="1" smtClean="0"/>
              <a:t>понад</a:t>
            </a:r>
            <a:r>
              <a:rPr lang="ru-RU" sz="2400" dirty="0" smtClean="0"/>
              <a:t> 1000 </a:t>
            </a:r>
            <a:r>
              <a:rPr lang="ru-RU" sz="2400" dirty="0" err="1" smtClean="0"/>
              <a:t>метрів</a:t>
            </a:r>
            <a:r>
              <a:rPr lang="ru-RU" sz="2400" dirty="0" smtClean="0"/>
              <a:t> стала </a:t>
            </a:r>
            <a:r>
              <a:rPr lang="ru-RU" sz="2400" dirty="0" err="1" smtClean="0"/>
              <a:t>французька</a:t>
            </a:r>
            <a:r>
              <a:rPr lang="ru-RU" sz="2400" dirty="0" smtClean="0"/>
              <a:t> </a:t>
            </a:r>
            <a:r>
              <a:rPr lang="ru-RU" sz="2400" dirty="0" err="1" smtClean="0"/>
              <a:t>прірву</a:t>
            </a:r>
            <a:r>
              <a:rPr lang="ru-RU" sz="2400" dirty="0" smtClean="0"/>
              <a:t> Берже, </a:t>
            </a:r>
            <a:r>
              <a:rPr lang="ru-RU" sz="2400" dirty="0" err="1" smtClean="0"/>
              <a:t>що</a:t>
            </a:r>
            <a:r>
              <a:rPr lang="ru-RU" sz="2400" dirty="0" smtClean="0"/>
              <a:t> </a:t>
            </a:r>
            <a:r>
              <a:rPr lang="ru-RU" sz="2400" dirty="0" err="1" smtClean="0"/>
              <a:t>вважалася</a:t>
            </a:r>
            <a:r>
              <a:rPr lang="ru-RU" sz="2400" dirty="0" smtClean="0"/>
              <a:t> </a:t>
            </a:r>
            <a:r>
              <a:rPr lang="ru-RU" sz="2400" dirty="0" err="1" smtClean="0"/>
              <a:t>найглибшою</a:t>
            </a:r>
            <a:r>
              <a:rPr lang="ru-RU" sz="2400" dirty="0" smtClean="0"/>
              <a:t> в </a:t>
            </a:r>
            <a:r>
              <a:rPr lang="ru-RU" sz="2400" dirty="0" err="1" smtClean="0"/>
              <a:t>світі</a:t>
            </a:r>
            <a:r>
              <a:rPr lang="ru-RU" sz="2400" dirty="0" smtClean="0"/>
              <a:t> </a:t>
            </a:r>
            <a:r>
              <a:rPr lang="ru-RU" sz="2400" dirty="0" err="1" smtClean="0"/>
              <a:t>з</a:t>
            </a:r>
            <a:r>
              <a:rPr lang="ru-RU" sz="2400" dirty="0" smtClean="0"/>
              <a:t> </a:t>
            </a:r>
            <a:r>
              <a:rPr lang="ru-RU" sz="2400" dirty="0" err="1" smtClean="0"/>
              <a:t>відкриття</a:t>
            </a:r>
            <a:r>
              <a:rPr lang="ru-RU" sz="2400" dirty="0" smtClean="0"/>
              <a:t> </a:t>
            </a:r>
            <a:r>
              <a:rPr lang="ru-RU" sz="2400" dirty="0" err="1" smtClean="0"/>
              <a:t>в</a:t>
            </a:r>
            <a:r>
              <a:rPr lang="ru-RU" sz="2400" dirty="0" smtClean="0"/>
              <a:t> 1953 </a:t>
            </a:r>
            <a:r>
              <a:rPr lang="ru-RU" sz="2400" dirty="0" err="1" smtClean="0"/>
              <a:t>році</a:t>
            </a:r>
            <a:r>
              <a:rPr lang="ru-RU" sz="2400" dirty="0" smtClean="0"/>
              <a:t> до 1963 року.</a:t>
            </a:r>
            <a:endParaRPr lang="ru-RU" sz="24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4640584" cy="3184400"/>
          </a:xfrm>
        </p:spPr>
        <p:txBody>
          <a:bodyPr>
            <a:normAutofit fontScale="92500" lnSpcReduction="20000"/>
          </a:bodyPr>
          <a:lstStyle/>
          <a:p>
            <a:r>
              <a:rPr lang="ru-RU" dirty="0" err="1" smtClean="0"/>
              <a:t>Печери</a:t>
            </a:r>
            <a:r>
              <a:rPr lang="ru-RU" dirty="0" smtClean="0"/>
              <a:t> </a:t>
            </a:r>
            <a:r>
              <a:rPr lang="ru-RU" dirty="0" err="1" smtClean="0"/>
              <a:t>завжди</a:t>
            </a:r>
            <a:r>
              <a:rPr lang="ru-RU" dirty="0" smtClean="0"/>
              <a:t> вабили людей: у </a:t>
            </a:r>
            <a:r>
              <a:rPr lang="ru-RU" dirty="0" err="1" smtClean="0"/>
              <a:t>давні</a:t>
            </a:r>
            <a:r>
              <a:rPr lang="ru-RU" dirty="0" smtClean="0"/>
              <a:t> </a:t>
            </a:r>
            <a:r>
              <a:rPr lang="ru-RU" dirty="0" err="1" smtClean="0"/>
              <a:t>часи</a:t>
            </a:r>
            <a:r>
              <a:rPr lang="ru-RU" dirty="0" smtClean="0"/>
              <a:t> як </a:t>
            </a:r>
            <a:r>
              <a:rPr lang="ru-RU" dirty="0" err="1" smtClean="0"/>
              <a:t>гарне</a:t>
            </a:r>
            <a:r>
              <a:rPr lang="ru-RU" dirty="0" smtClean="0"/>
              <a:t> </a:t>
            </a:r>
            <a:r>
              <a:rPr lang="ru-RU" dirty="0" err="1" smtClean="0"/>
              <a:t>укриття</a:t>
            </a:r>
            <a:r>
              <a:rPr lang="ru-RU" dirty="0" smtClean="0"/>
              <a:t> </a:t>
            </a:r>
            <a:r>
              <a:rPr lang="ru-RU" dirty="0" err="1" smtClean="0"/>
              <a:t>від</a:t>
            </a:r>
            <a:r>
              <a:rPr lang="ru-RU" dirty="0" smtClean="0"/>
              <a:t> </a:t>
            </a:r>
            <a:r>
              <a:rPr lang="ru-RU" dirty="0" err="1" smtClean="0"/>
              <a:t>негоди</a:t>
            </a:r>
            <a:r>
              <a:rPr lang="ru-RU" dirty="0" smtClean="0"/>
              <a:t> та </a:t>
            </a:r>
            <a:r>
              <a:rPr lang="ru-RU" dirty="0" err="1" smtClean="0"/>
              <a:t>звірів</a:t>
            </a:r>
            <a:r>
              <a:rPr lang="ru-RU" dirty="0" smtClean="0"/>
              <a:t>, </a:t>
            </a:r>
            <a:r>
              <a:rPr lang="ru-RU" dirty="0" err="1" smtClean="0"/>
              <a:t>тепер</a:t>
            </a:r>
            <a:r>
              <a:rPr lang="ru-RU" dirty="0" smtClean="0"/>
              <a:t> – </a:t>
            </a:r>
            <a:r>
              <a:rPr lang="ru-RU" dirty="0" err="1" smtClean="0"/>
              <a:t>своєю</a:t>
            </a:r>
            <a:r>
              <a:rPr lang="ru-RU" dirty="0" smtClean="0"/>
              <a:t> </a:t>
            </a:r>
            <a:r>
              <a:rPr lang="ru-RU" dirty="0" err="1" smtClean="0"/>
              <a:t>таємничістю</a:t>
            </a:r>
            <a:r>
              <a:rPr lang="ru-RU" dirty="0" smtClean="0"/>
              <a:t> </a:t>
            </a:r>
            <a:r>
              <a:rPr lang="ru-RU" dirty="0" err="1" smtClean="0"/>
              <a:t>та</a:t>
            </a:r>
            <a:r>
              <a:rPr lang="ru-RU" dirty="0" smtClean="0"/>
              <a:t> красою.</a:t>
            </a:r>
          </a:p>
          <a:p>
            <a:endParaRPr lang="ru-RU" dirty="0" smtClean="0"/>
          </a:p>
          <a:p>
            <a:r>
              <a:rPr lang="ru-RU" dirty="0" smtClean="0"/>
              <a:t>В </a:t>
            </a:r>
            <a:r>
              <a:rPr lang="ru-RU" dirty="0" err="1" smtClean="0"/>
              <a:t>Україні</a:t>
            </a:r>
            <a:r>
              <a:rPr lang="ru-RU" dirty="0" smtClean="0"/>
              <a:t> </a:t>
            </a:r>
            <a:r>
              <a:rPr lang="ru-RU" dirty="0" err="1" smtClean="0"/>
              <a:t>найбільше</a:t>
            </a:r>
            <a:r>
              <a:rPr lang="ru-RU" dirty="0" smtClean="0"/>
              <a:t> </a:t>
            </a:r>
            <a:r>
              <a:rPr lang="ru-RU" dirty="0" err="1" smtClean="0"/>
              <a:t>печер</a:t>
            </a:r>
            <a:r>
              <a:rPr lang="ru-RU" dirty="0" smtClean="0"/>
              <a:t> у </a:t>
            </a:r>
            <a:r>
              <a:rPr lang="ru-RU" dirty="0" err="1" smtClean="0"/>
              <a:t>Криму</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t>Печера </a:t>
            </a:r>
            <a:r>
              <a:rPr lang="ru-RU" sz="4400" dirty="0" err="1" smtClean="0"/>
              <a:t>Крубера-Вороняча</a:t>
            </a:r>
            <a:r>
              <a:rPr lang="ru-RU" sz="4400" dirty="0" smtClean="0"/>
              <a:t> </a:t>
            </a:r>
            <a:r>
              <a:rPr lang="ru-RU" sz="4400" dirty="0" err="1" smtClean="0"/>
              <a:t>глибиною</a:t>
            </a:r>
            <a:r>
              <a:rPr lang="ru-RU" sz="4400" dirty="0" smtClean="0"/>
              <a:t> 2191 м.</a:t>
            </a:r>
            <a:endParaRPr lang="ru-RU" dirty="0"/>
          </a:p>
        </p:txBody>
      </p:sp>
      <p:pic>
        <p:nvPicPr>
          <p:cNvPr id="4" name="Содержимое 3" descr="78053_full.jpg"/>
          <p:cNvPicPr>
            <a:picLocks noGrp="1" noChangeAspect="1"/>
          </p:cNvPicPr>
          <p:nvPr>
            <p:ph idx="1"/>
          </p:nvPr>
        </p:nvPicPr>
        <p:blipFill>
          <a:blip r:embed="rId2"/>
          <a:stretch>
            <a:fillRect/>
          </a:stretch>
        </p:blipFill>
        <p:spPr>
          <a:xfrm>
            <a:off x="714348" y="1785925"/>
            <a:ext cx="6429420" cy="4822065"/>
          </a:xfrm>
        </p:spPr>
      </p:pic>
    </p:spTree>
  </p:cSld>
  <p:clrMapOvr>
    <a:masterClrMapping/>
  </p:clrMapOvr>
  <p:transition>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714620"/>
            <a:ext cx="8186766" cy="1096982"/>
          </a:xfrm>
        </p:spPr>
        <p:txBody>
          <a:bodyPr>
            <a:noAutofit/>
          </a:bodyPr>
          <a:lstStyle/>
          <a:p>
            <a:r>
              <a:rPr lang="uk-UA" sz="8800" dirty="0" smtClean="0">
                <a:solidFill>
                  <a:schemeClr val="accent2">
                    <a:lumMod val="60000"/>
                    <a:lumOff val="40000"/>
                  </a:schemeClr>
                </a:solidFill>
              </a:rPr>
              <a:t>Кінець</a:t>
            </a:r>
            <a:endParaRPr lang="ru-RU" sz="8800" dirty="0">
              <a:solidFill>
                <a:schemeClr val="accent2">
                  <a:lumMod val="60000"/>
                  <a:lumOff val="40000"/>
                </a:schemeClr>
              </a:solidFill>
            </a:endParaRPr>
          </a:p>
        </p:txBody>
      </p:sp>
      <p:sp>
        <p:nvSpPr>
          <p:cNvPr id="4" name="Заголовок 1"/>
          <p:cNvSpPr>
            <a:spLocks noGrp="1"/>
          </p:cNvSpPr>
          <p:nvPr>
            <p:ph type="title"/>
          </p:nvPr>
        </p:nvSpPr>
        <p:spPr>
          <a:xfrm>
            <a:off x="5643570" y="5458968"/>
            <a:ext cx="4214810" cy="1399032"/>
          </a:xfrm>
        </p:spPr>
        <p:txBody>
          <a:bodyPr>
            <a:normAutofit/>
          </a:bodyPr>
          <a:lstStyle/>
          <a:p>
            <a:r>
              <a:rPr lang="uk-UA" sz="3600" dirty="0" smtClean="0">
                <a:solidFill>
                  <a:srgbClr val="FFFF00"/>
                </a:solidFill>
              </a:rPr>
              <a:t>Поліщук Михайло</a:t>
            </a:r>
            <a:endParaRPr lang="ru-RU" sz="3600" dirty="0">
              <a:solidFill>
                <a:srgbClr val="FFFF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0" y="1500174"/>
            <a:ext cx="4286248" cy="4857784"/>
          </a:xfrm>
        </p:spPr>
        <p:txBody>
          <a:bodyPr/>
          <a:lstStyle/>
          <a:p>
            <a:r>
              <a:rPr lang="ru-RU" dirty="0" err="1" smtClean="0"/>
              <a:t>Це</a:t>
            </a:r>
            <a:r>
              <a:rPr lang="ru-RU" dirty="0" smtClean="0"/>
              <a:t> </a:t>
            </a:r>
            <a:r>
              <a:rPr lang="ru-RU" dirty="0" err="1" smtClean="0"/>
              <a:t>найглибша</a:t>
            </a:r>
            <a:r>
              <a:rPr lang="ru-RU" dirty="0" smtClean="0"/>
              <a:t> </a:t>
            </a:r>
            <a:r>
              <a:rPr lang="ru-RU" dirty="0" err="1" smtClean="0"/>
              <a:t>печера</a:t>
            </a:r>
            <a:r>
              <a:rPr lang="ru-RU" dirty="0" smtClean="0"/>
              <a:t> </a:t>
            </a:r>
            <a:r>
              <a:rPr lang="ru-RU" dirty="0" err="1" smtClean="0"/>
              <a:t>України</a:t>
            </a:r>
            <a:r>
              <a:rPr lang="ru-RU" dirty="0" smtClean="0"/>
              <a:t>: 500 м </a:t>
            </a:r>
            <a:r>
              <a:rPr lang="ru-RU" dirty="0" err="1" smtClean="0"/>
              <a:t>вглиб</a:t>
            </a:r>
            <a:r>
              <a:rPr lang="ru-RU" dirty="0" smtClean="0"/>
              <a:t> та 2100 м </a:t>
            </a:r>
            <a:r>
              <a:rPr lang="ru-RU" dirty="0" err="1" smtClean="0"/>
              <a:t>протяжністю</a:t>
            </a:r>
            <a:r>
              <a:rPr lang="ru-RU" dirty="0" smtClean="0"/>
              <a:t>. Вона </a:t>
            </a:r>
            <a:r>
              <a:rPr lang="ru-RU" dirty="0" err="1" smtClean="0"/>
              <a:t>розташована</a:t>
            </a:r>
            <a:r>
              <a:rPr lang="ru-RU" dirty="0" smtClean="0"/>
              <a:t> у </a:t>
            </a:r>
            <a:r>
              <a:rPr lang="ru-RU" dirty="0" err="1" smtClean="0"/>
              <a:t>Кримському</a:t>
            </a:r>
            <a:r>
              <a:rPr lang="ru-RU" dirty="0" smtClean="0"/>
              <a:t> </a:t>
            </a:r>
            <a:r>
              <a:rPr lang="ru-RU" dirty="0" err="1" smtClean="0"/>
              <a:t>масиві</a:t>
            </a:r>
            <a:r>
              <a:rPr lang="ru-RU" dirty="0" smtClean="0"/>
              <a:t> </a:t>
            </a:r>
            <a:r>
              <a:rPr lang="ru-RU" dirty="0" err="1" smtClean="0"/>
              <a:t>Карабі-Яйли</a:t>
            </a:r>
            <a:r>
              <a:rPr lang="ru-RU" dirty="0" smtClean="0"/>
              <a:t>, </a:t>
            </a:r>
            <a:r>
              <a:rPr lang="ru-RU" dirty="0" err="1" smtClean="0"/>
              <a:t>й</a:t>
            </a:r>
            <a:r>
              <a:rPr lang="ru-RU" dirty="0" smtClean="0"/>
              <a:t> названа на честь </a:t>
            </a:r>
            <a:r>
              <a:rPr lang="ru-RU" dirty="0" err="1" smtClean="0"/>
              <a:t>безіменних</a:t>
            </a:r>
            <a:r>
              <a:rPr lang="ru-RU" dirty="0" smtClean="0"/>
              <a:t> </a:t>
            </a:r>
            <a:r>
              <a:rPr lang="ru-RU" dirty="0" err="1" smtClean="0"/>
              <a:t>воїнів</a:t>
            </a:r>
            <a:r>
              <a:rPr lang="ru-RU" dirty="0" smtClean="0"/>
              <a:t>, </a:t>
            </a:r>
            <a:r>
              <a:rPr lang="ru-RU" dirty="0" err="1" smtClean="0"/>
              <a:t>полеглих</a:t>
            </a:r>
            <a:r>
              <a:rPr lang="ru-RU" dirty="0" smtClean="0"/>
              <a:t> в роки </a:t>
            </a:r>
            <a:r>
              <a:rPr lang="ru-RU" dirty="0" err="1" smtClean="0"/>
              <a:t>Великої</a:t>
            </a:r>
            <a:r>
              <a:rPr lang="ru-RU" dirty="0" smtClean="0"/>
              <a:t> </a:t>
            </a:r>
            <a:r>
              <a:rPr lang="ru-RU" dirty="0" err="1" smtClean="0"/>
              <a:t>Вітчизняної</a:t>
            </a:r>
            <a:r>
              <a:rPr lang="ru-RU" dirty="0" smtClean="0"/>
              <a:t> </a:t>
            </a:r>
            <a:r>
              <a:rPr lang="ru-RU" dirty="0" err="1" smtClean="0"/>
              <a:t>війни</a:t>
            </a:r>
            <a:r>
              <a:rPr lang="ru-RU" dirty="0" smtClean="0"/>
              <a:t>.</a:t>
            </a:r>
          </a:p>
          <a:p>
            <a:endParaRPr lang="ru-RU" dirty="0" smtClean="0"/>
          </a:p>
          <a:p>
            <a:r>
              <a:rPr lang="ru-RU" dirty="0" smtClean="0"/>
              <a:t>Дно </a:t>
            </a:r>
            <a:r>
              <a:rPr lang="ru-RU" dirty="0" err="1" smtClean="0"/>
              <a:t>печери</a:t>
            </a:r>
            <a:r>
              <a:rPr lang="ru-RU" dirty="0" smtClean="0"/>
              <a:t> </a:t>
            </a:r>
            <a:r>
              <a:rPr lang="ru-RU" dirty="0" err="1" smtClean="0"/>
              <a:t>вкрите</a:t>
            </a:r>
            <a:r>
              <a:rPr lang="ru-RU" dirty="0" smtClean="0"/>
              <a:t> глиною та </a:t>
            </a:r>
            <a:r>
              <a:rPr lang="ru-RU" dirty="0" err="1" smtClean="0"/>
              <a:t>вапняковими</a:t>
            </a:r>
            <a:r>
              <a:rPr lang="ru-RU" dirty="0" smtClean="0"/>
              <a:t> </a:t>
            </a:r>
            <a:r>
              <a:rPr lang="ru-RU" dirty="0" err="1" smtClean="0"/>
              <a:t>брилами</a:t>
            </a:r>
            <a:r>
              <a:rPr lang="ru-RU" dirty="0" smtClean="0"/>
              <a:t>.</a:t>
            </a:r>
          </a:p>
          <a:p>
            <a:endParaRPr lang="uk-UA" dirty="0" smtClean="0"/>
          </a:p>
          <a:p>
            <a:endParaRPr lang="uk-UA" dirty="0" smtClean="0"/>
          </a:p>
          <a:p>
            <a:endParaRPr lang="ru-RU" dirty="0"/>
          </a:p>
        </p:txBody>
      </p:sp>
      <p:sp>
        <p:nvSpPr>
          <p:cNvPr id="2" name="Заголовок 1"/>
          <p:cNvSpPr>
            <a:spLocks noGrp="1"/>
          </p:cNvSpPr>
          <p:nvPr>
            <p:ph type="ctrTitle"/>
          </p:nvPr>
        </p:nvSpPr>
        <p:spPr>
          <a:xfrm>
            <a:off x="642910" y="285728"/>
            <a:ext cx="7686700" cy="1285884"/>
          </a:xfrm>
        </p:spPr>
        <p:txBody>
          <a:bodyPr/>
          <a:lstStyle/>
          <a:p>
            <a:r>
              <a:rPr lang="ru-RU" dirty="0" err="1" smtClean="0"/>
              <a:t>Солдатська</a:t>
            </a:r>
            <a:r>
              <a:rPr lang="ru-RU" dirty="0" smtClean="0"/>
              <a:t> </a:t>
            </a:r>
            <a:r>
              <a:rPr lang="ru-RU" dirty="0" err="1" smtClean="0"/>
              <a:t>печера</a:t>
            </a:r>
            <a:r>
              <a:rPr lang="ru-RU" dirty="0" smtClean="0"/>
              <a:t> </a:t>
            </a:r>
            <a:endParaRPr lang="ru-RU" dirty="0"/>
          </a:p>
        </p:txBody>
      </p:sp>
      <p:pic>
        <p:nvPicPr>
          <p:cNvPr id="4" name="Содержимое 3" descr="1.jpg"/>
          <p:cNvPicPr>
            <a:picLocks noGrp="1" noChangeAspect="1"/>
          </p:cNvPicPr>
          <p:nvPr>
            <p:ph idx="4294967295"/>
          </p:nvPr>
        </p:nvPicPr>
        <p:blipFill>
          <a:blip r:embed="rId2"/>
          <a:stretch>
            <a:fillRect/>
          </a:stretch>
        </p:blipFill>
        <p:spPr>
          <a:xfrm>
            <a:off x="4357686" y="1571612"/>
            <a:ext cx="4595805" cy="2919688"/>
          </a:xfr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930076">
            <a:off x="4131965" y="638075"/>
            <a:ext cx="4939911" cy="1212069"/>
          </a:xfrm>
        </p:spPr>
        <p:txBody>
          <a:bodyPr>
            <a:normAutofit fontScale="90000"/>
          </a:bodyPr>
          <a:lstStyle/>
          <a:p>
            <a:r>
              <a:rPr lang="ru-RU" dirty="0" err="1" smtClean="0"/>
              <a:t>Мармурова</a:t>
            </a:r>
            <a:r>
              <a:rPr lang="ru-RU" dirty="0" smtClean="0"/>
              <a:t> </a:t>
            </a:r>
            <a:r>
              <a:rPr lang="ru-RU" dirty="0" err="1" smtClean="0"/>
              <a:t>печера</a:t>
            </a:r>
            <a:r>
              <a:rPr lang="ru-RU" dirty="0" smtClean="0"/>
              <a:t> </a:t>
            </a:r>
            <a:endParaRPr lang="ru-RU" dirty="0"/>
          </a:p>
        </p:txBody>
      </p:sp>
      <p:sp>
        <p:nvSpPr>
          <p:cNvPr id="4" name="Подзаголовок 3"/>
          <p:cNvSpPr>
            <a:spLocks noGrp="1"/>
          </p:cNvSpPr>
          <p:nvPr>
            <p:ph type="subTitle" idx="1"/>
          </p:nvPr>
        </p:nvSpPr>
        <p:spPr>
          <a:xfrm>
            <a:off x="214282" y="428604"/>
            <a:ext cx="4143404" cy="6072230"/>
          </a:xfrm>
        </p:spPr>
        <p:txBody>
          <a:bodyPr>
            <a:normAutofit fontScale="92500" lnSpcReduction="20000"/>
          </a:bodyPr>
          <a:lstStyle/>
          <a:p>
            <a:r>
              <a:rPr lang="ru-RU" dirty="0" err="1" smtClean="0"/>
              <a:t>Жодних</a:t>
            </a:r>
            <a:r>
              <a:rPr lang="ru-RU" dirty="0" smtClean="0"/>
              <a:t> </a:t>
            </a:r>
            <a:r>
              <a:rPr lang="ru-RU" dirty="0" err="1" smtClean="0"/>
              <a:t>сумнівів</a:t>
            </a:r>
            <a:r>
              <a:rPr lang="ru-RU" dirty="0" smtClean="0"/>
              <a:t>, вона – </a:t>
            </a:r>
            <a:r>
              <a:rPr lang="ru-RU" dirty="0" err="1" smtClean="0"/>
              <a:t>найгарніша</a:t>
            </a:r>
            <a:r>
              <a:rPr lang="ru-RU" dirty="0" smtClean="0"/>
              <a:t> та </a:t>
            </a:r>
            <a:r>
              <a:rPr lang="ru-RU" dirty="0" err="1" smtClean="0"/>
              <a:t>є</a:t>
            </a:r>
            <a:r>
              <a:rPr lang="ru-RU" dirty="0" smtClean="0"/>
              <a:t> </a:t>
            </a:r>
            <a:r>
              <a:rPr lang="ru-RU" dirty="0" err="1" smtClean="0"/>
              <a:t>однією</a:t>
            </a:r>
            <a:r>
              <a:rPr lang="ru-RU" dirty="0" smtClean="0"/>
              <a:t> </a:t>
            </a:r>
            <a:r>
              <a:rPr lang="ru-RU" dirty="0" err="1" smtClean="0"/>
              <a:t>з</a:t>
            </a:r>
            <a:r>
              <a:rPr lang="ru-RU" dirty="0" smtClean="0"/>
              <a:t> </a:t>
            </a:r>
            <a:r>
              <a:rPr lang="ru-RU" dirty="0" err="1" smtClean="0"/>
              <a:t>найбільш</a:t>
            </a:r>
            <a:r>
              <a:rPr lang="ru-RU" dirty="0" smtClean="0"/>
              <a:t> </a:t>
            </a:r>
            <a:r>
              <a:rPr lang="ru-RU" dirty="0" err="1" smtClean="0"/>
              <a:t>відвідуваних</a:t>
            </a:r>
            <a:r>
              <a:rPr lang="ru-RU" dirty="0" smtClean="0"/>
              <a:t> у </a:t>
            </a:r>
            <a:r>
              <a:rPr lang="ru-RU" dirty="0" err="1" smtClean="0"/>
              <a:t>Європі</a:t>
            </a:r>
            <a:r>
              <a:rPr lang="ru-RU" dirty="0" smtClean="0"/>
              <a:t>. </a:t>
            </a:r>
          </a:p>
          <a:p>
            <a:r>
              <a:rPr lang="ru-RU" dirty="0" smtClean="0"/>
              <a:t>Печеру </a:t>
            </a:r>
            <a:r>
              <a:rPr lang="ru-RU" dirty="0" err="1" smtClean="0"/>
              <a:t>відкрили</a:t>
            </a:r>
            <a:r>
              <a:rPr lang="ru-RU" dirty="0" smtClean="0"/>
              <a:t> не так </a:t>
            </a:r>
            <a:r>
              <a:rPr lang="ru-RU" dirty="0" err="1" smtClean="0"/>
              <a:t>вже</a:t>
            </a:r>
            <a:r>
              <a:rPr lang="ru-RU" dirty="0" smtClean="0"/>
              <a:t> </a:t>
            </a:r>
            <a:r>
              <a:rPr lang="ru-RU" dirty="0" err="1" smtClean="0"/>
              <a:t>й</a:t>
            </a:r>
            <a:r>
              <a:rPr lang="ru-RU" dirty="0" smtClean="0"/>
              <a:t> давно – у 1987 </a:t>
            </a:r>
            <a:r>
              <a:rPr lang="ru-RU" dirty="0" err="1" smtClean="0"/>
              <a:t>році</a:t>
            </a:r>
            <a:r>
              <a:rPr lang="ru-RU" dirty="0" smtClean="0"/>
              <a:t> </a:t>
            </a:r>
            <a:r>
              <a:rPr lang="ru-RU" dirty="0" err="1" smtClean="0"/>
              <a:t>неподалік</a:t>
            </a:r>
            <a:r>
              <a:rPr lang="ru-RU" dirty="0" smtClean="0"/>
              <a:t> села </a:t>
            </a:r>
            <a:r>
              <a:rPr lang="ru-RU" dirty="0" err="1" smtClean="0"/>
              <a:t>Мармурове</a:t>
            </a:r>
            <a:r>
              <a:rPr lang="ru-RU" dirty="0" smtClean="0"/>
              <a:t>. На </a:t>
            </a:r>
            <a:r>
              <a:rPr lang="ru-RU" dirty="0" err="1" smtClean="0"/>
              <a:t>вході</a:t>
            </a:r>
            <a:r>
              <a:rPr lang="ru-RU" dirty="0" smtClean="0"/>
              <a:t> до </a:t>
            </a:r>
            <a:r>
              <a:rPr lang="ru-RU" dirty="0" err="1" smtClean="0"/>
              <a:t>неї</a:t>
            </a:r>
            <a:r>
              <a:rPr lang="ru-RU" dirty="0" smtClean="0"/>
              <a:t> </a:t>
            </a:r>
            <a:r>
              <a:rPr lang="ru-RU" dirty="0" err="1" smtClean="0"/>
              <a:t>споруджено</a:t>
            </a:r>
            <a:r>
              <a:rPr lang="ru-RU" dirty="0" smtClean="0"/>
              <a:t> </a:t>
            </a:r>
            <a:r>
              <a:rPr lang="ru-RU" dirty="0" err="1" smtClean="0"/>
              <a:t>штучний</a:t>
            </a:r>
            <a:r>
              <a:rPr lang="ru-RU" dirty="0" smtClean="0"/>
              <a:t> 10-метровий </a:t>
            </a:r>
            <a:r>
              <a:rPr lang="ru-RU" dirty="0" err="1" smtClean="0"/>
              <a:t>тунель</a:t>
            </a:r>
            <a:r>
              <a:rPr lang="ru-RU" dirty="0" smtClean="0"/>
              <a:t>. Перша </a:t>
            </a:r>
            <a:r>
              <a:rPr lang="ru-RU" dirty="0" err="1" smtClean="0"/>
              <a:t>з</a:t>
            </a:r>
            <a:r>
              <a:rPr lang="ru-RU" dirty="0" smtClean="0"/>
              <a:t> галерей, в яку </a:t>
            </a:r>
            <a:r>
              <a:rPr lang="ru-RU" dirty="0" err="1" smtClean="0"/>
              <a:t>ви</a:t>
            </a:r>
            <a:r>
              <a:rPr lang="ru-RU" dirty="0" smtClean="0"/>
              <a:t> </a:t>
            </a:r>
            <a:r>
              <a:rPr lang="ru-RU" dirty="0" err="1" smtClean="0"/>
              <a:t>потрапите</a:t>
            </a:r>
            <a:r>
              <a:rPr lang="ru-RU" dirty="0" smtClean="0"/>
              <a:t>, </a:t>
            </a:r>
            <a:r>
              <a:rPr lang="ru-RU" dirty="0" err="1" smtClean="0"/>
              <a:t>якщо</a:t>
            </a:r>
            <a:r>
              <a:rPr lang="ru-RU" dirty="0" smtClean="0"/>
              <a:t> </a:t>
            </a:r>
            <a:r>
              <a:rPr lang="ru-RU" dirty="0" err="1" smtClean="0"/>
              <a:t>завітаєте</a:t>
            </a:r>
            <a:r>
              <a:rPr lang="ru-RU" dirty="0" smtClean="0"/>
              <a:t> </a:t>
            </a:r>
            <a:r>
              <a:rPr lang="ru-RU" dirty="0" err="1" smtClean="0"/>
              <a:t>сюди</a:t>
            </a:r>
            <a:r>
              <a:rPr lang="ru-RU" dirty="0" smtClean="0"/>
              <a:t>, – </a:t>
            </a:r>
            <a:r>
              <a:rPr lang="ru-RU" dirty="0" err="1" smtClean="0"/>
              <a:t>це</a:t>
            </a:r>
            <a:r>
              <a:rPr lang="ru-RU" dirty="0" smtClean="0"/>
              <a:t> «Галерея </a:t>
            </a:r>
            <a:r>
              <a:rPr lang="ru-RU" dirty="0" err="1" smtClean="0"/>
              <a:t>казок</a:t>
            </a:r>
            <a:r>
              <a:rPr lang="ru-RU" dirty="0" smtClean="0"/>
              <a:t>», де </a:t>
            </a:r>
            <a:r>
              <a:rPr lang="ru-RU" dirty="0" err="1" smtClean="0"/>
              <a:t>сталагміти</a:t>
            </a:r>
            <a:r>
              <a:rPr lang="ru-RU" dirty="0" smtClean="0"/>
              <a:t> </a:t>
            </a:r>
            <a:r>
              <a:rPr lang="ru-RU" dirty="0" err="1" smtClean="0"/>
              <a:t>нагадують</a:t>
            </a:r>
            <a:r>
              <a:rPr lang="ru-RU" dirty="0" smtClean="0"/>
              <a:t> </a:t>
            </a:r>
            <a:r>
              <a:rPr lang="ru-RU" dirty="0" err="1" smtClean="0"/>
              <a:t>відомих</a:t>
            </a:r>
            <a:r>
              <a:rPr lang="ru-RU" dirty="0" smtClean="0"/>
              <a:t> </a:t>
            </a:r>
            <a:r>
              <a:rPr lang="ru-RU" dirty="0" err="1" smtClean="0"/>
              <a:t>усім</a:t>
            </a:r>
            <a:r>
              <a:rPr lang="ru-RU" dirty="0" smtClean="0"/>
              <a:t> </a:t>
            </a:r>
            <a:r>
              <a:rPr lang="ru-RU" dirty="0" err="1" smtClean="0"/>
              <a:t>героїв</a:t>
            </a:r>
            <a:r>
              <a:rPr lang="ru-RU" dirty="0" smtClean="0"/>
              <a:t>. До </a:t>
            </a:r>
            <a:r>
              <a:rPr lang="ru-RU" dirty="0" err="1" smtClean="0"/>
              <a:t>кінця</a:t>
            </a:r>
            <a:r>
              <a:rPr lang="ru-RU" dirty="0" smtClean="0"/>
              <a:t> </a:t>
            </a:r>
            <a:r>
              <a:rPr lang="ru-RU" dirty="0" err="1" smtClean="0"/>
              <a:t>важко</a:t>
            </a:r>
            <a:r>
              <a:rPr lang="ru-RU" dirty="0" smtClean="0"/>
              <a:t> </a:t>
            </a:r>
            <a:r>
              <a:rPr lang="ru-RU" dirty="0" err="1" smtClean="0"/>
              <a:t>повірити</a:t>
            </a:r>
            <a:r>
              <a:rPr lang="ru-RU" dirty="0" smtClean="0"/>
              <a:t>, </a:t>
            </a:r>
            <a:r>
              <a:rPr lang="ru-RU" dirty="0" err="1" smtClean="0"/>
              <a:t>що</a:t>
            </a:r>
            <a:r>
              <a:rPr lang="ru-RU" dirty="0" smtClean="0"/>
              <a:t> усе </a:t>
            </a:r>
            <a:r>
              <a:rPr lang="ru-RU" dirty="0" err="1" smtClean="0"/>
              <a:t>це</a:t>
            </a:r>
            <a:r>
              <a:rPr lang="ru-RU" dirty="0" smtClean="0"/>
              <a:t> – створила природа.</a:t>
            </a:r>
          </a:p>
          <a:p>
            <a:r>
              <a:rPr lang="ru-RU" dirty="0" smtClean="0"/>
              <a:t>В </a:t>
            </a:r>
            <a:r>
              <a:rPr lang="ru-RU" dirty="0" err="1" smtClean="0"/>
              <a:t>інших</a:t>
            </a:r>
            <a:r>
              <a:rPr lang="ru-RU" dirty="0" smtClean="0"/>
              <a:t> </a:t>
            </a:r>
            <a:r>
              <a:rPr lang="ru-RU" dirty="0" err="1" smtClean="0"/>
              <a:t>куточках</a:t>
            </a:r>
            <a:r>
              <a:rPr lang="ru-RU" dirty="0" smtClean="0"/>
              <a:t> </a:t>
            </a:r>
            <a:r>
              <a:rPr lang="ru-RU" dirty="0" err="1" smtClean="0"/>
              <a:t>печери</a:t>
            </a:r>
            <a:r>
              <a:rPr lang="ru-RU" dirty="0" smtClean="0"/>
              <a:t> </a:t>
            </a:r>
            <a:r>
              <a:rPr lang="ru-RU" dirty="0" err="1" smtClean="0"/>
              <a:t>також</a:t>
            </a:r>
            <a:r>
              <a:rPr lang="ru-RU" dirty="0" smtClean="0"/>
              <a:t> </a:t>
            </a:r>
            <a:r>
              <a:rPr lang="ru-RU" dirty="0" err="1" smtClean="0"/>
              <a:t>є</a:t>
            </a:r>
            <a:r>
              <a:rPr lang="ru-RU" dirty="0" smtClean="0"/>
              <a:t> </a:t>
            </a:r>
            <a:r>
              <a:rPr lang="ru-RU" dirty="0" err="1" smtClean="0"/>
              <a:t>чим</a:t>
            </a:r>
            <a:r>
              <a:rPr lang="ru-RU" dirty="0" smtClean="0"/>
              <a:t> </a:t>
            </a:r>
            <a:r>
              <a:rPr lang="ru-RU" dirty="0" err="1" smtClean="0"/>
              <a:t>помилуватися</a:t>
            </a:r>
            <a:r>
              <a:rPr lang="ru-RU" dirty="0" smtClean="0"/>
              <a:t>. </a:t>
            </a:r>
            <a:r>
              <a:rPr lang="ru-RU" dirty="0" err="1" smtClean="0"/>
              <a:t>Загалом</a:t>
            </a:r>
            <a:r>
              <a:rPr lang="ru-RU" dirty="0" smtClean="0"/>
              <a:t> </a:t>
            </a:r>
            <a:r>
              <a:rPr lang="ru-RU" dirty="0" err="1" smtClean="0"/>
              <a:t>довжина</a:t>
            </a:r>
            <a:r>
              <a:rPr lang="ru-RU" dirty="0" smtClean="0"/>
              <a:t> </a:t>
            </a:r>
            <a:r>
              <a:rPr lang="ru-RU" dirty="0" err="1" smtClean="0"/>
              <a:t>обладнаних</a:t>
            </a:r>
            <a:r>
              <a:rPr lang="ru-RU" dirty="0" smtClean="0"/>
              <a:t> </a:t>
            </a:r>
            <a:r>
              <a:rPr lang="ru-RU" dirty="0" err="1" smtClean="0"/>
              <a:t>екскурсійних</a:t>
            </a:r>
            <a:r>
              <a:rPr lang="ru-RU" dirty="0" smtClean="0"/>
              <a:t> </a:t>
            </a:r>
            <a:r>
              <a:rPr lang="ru-RU" dirty="0" err="1" smtClean="0"/>
              <a:t>маршрутів</a:t>
            </a:r>
            <a:r>
              <a:rPr lang="ru-RU" dirty="0" smtClean="0"/>
              <a:t> </a:t>
            </a:r>
            <a:r>
              <a:rPr lang="ru-RU" dirty="0" err="1" smtClean="0"/>
              <a:t>складає</a:t>
            </a:r>
            <a:r>
              <a:rPr lang="ru-RU" dirty="0" smtClean="0"/>
              <a:t> </a:t>
            </a:r>
            <a:r>
              <a:rPr lang="ru-RU" dirty="0" err="1" smtClean="0"/>
              <a:t>понад</a:t>
            </a:r>
            <a:r>
              <a:rPr lang="ru-RU" dirty="0" smtClean="0"/>
              <a:t> 1 км. </a:t>
            </a:r>
            <a:r>
              <a:rPr lang="ru-RU" dirty="0" err="1" smtClean="0"/>
              <a:t>Гуляти</a:t>
            </a:r>
            <a:r>
              <a:rPr lang="ru-RU" dirty="0" smtClean="0"/>
              <a:t> тут </a:t>
            </a:r>
            <a:r>
              <a:rPr lang="ru-RU" dirty="0" err="1" smtClean="0"/>
              <a:t>одне</a:t>
            </a:r>
            <a:r>
              <a:rPr lang="ru-RU" dirty="0" smtClean="0"/>
              <a:t> </a:t>
            </a:r>
            <a:r>
              <a:rPr lang="ru-RU" dirty="0" err="1" smtClean="0"/>
              <a:t>задоволення</a:t>
            </a:r>
            <a:r>
              <a:rPr lang="ru-RU" dirty="0" smtClean="0"/>
              <a:t>, </a:t>
            </a:r>
            <a:r>
              <a:rPr lang="ru-RU" dirty="0" err="1" smtClean="0"/>
              <a:t>адже</a:t>
            </a:r>
            <a:r>
              <a:rPr lang="ru-RU" dirty="0" smtClean="0"/>
              <a:t> температура </a:t>
            </a:r>
            <a:r>
              <a:rPr lang="ru-RU" dirty="0" err="1" smtClean="0"/>
              <a:t>повітря</a:t>
            </a:r>
            <a:r>
              <a:rPr lang="ru-RU" dirty="0" smtClean="0"/>
              <a:t> </a:t>
            </a:r>
            <a:r>
              <a:rPr lang="ru-RU" dirty="0" err="1" smtClean="0"/>
              <a:t>постійно</a:t>
            </a:r>
            <a:r>
              <a:rPr lang="ru-RU" dirty="0" smtClean="0"/>
              <a:t> на </a:t>
            </a:r>
            <a:r>
              <a:rPr lang="ru-RU" dirty="0" err="1" smtClean="0"/>
              <a:t>позначці</a:t>
            </a:r>
            <a:r>
              <a:rPr lang="ru-RU" dirty="0" smtClean="0"/>
              <a:t> +9° С.</a:t>
            </a:r>
            <a:endParaRPr lang="ru-RU" dirty="0"/>
          </a:p>
        </p:txBody>
      </p:sp>
      <p:pic>
        <p:nvPicPr>
          <p:cNvPr id="1026" name="Picture 2" descr="C:\Documents and Settings\User\Рабочий стол\2.jpg"/>
          <p:cNvPicPr>
            <a:picLocks noChangeAspect="1" noChangeArrowheads="1"/>
          </p:cNvPicPr>
          <p:nvPr/>
        </p:nvPicPr>
        <p:blipFill>
          <a:blip r:embed="rId2"/>
          <a:srcRect/>
          <a:stretch>
            <a:fillRect/>
          </a:stretch>
        </p:blipFill>
        <p:spPr bwMode="auto">
          <a:xfrm>
            <a:off x="4357686" y="3429000"/>
            <a:ext cx="4382480" cy="292895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0" y="3143248"/>
            <a:ext cx="3857620" cy="3429024"/>
          </a:xfrm>
        </p:spPr>
        <p:txBody>
          <a:bodyPr>
            <a:normAutofit lnSpcReduction="10000"/>
          </a:bodyPr>
          <a:lstStyle/>
          <a:p>
            <a:r>
              <a:rPr lang="ru-RU" dirty="0" err="1" smtClean="0">
                <a:solidFill>
                  <a:schemeClr val="tx1"/>
                </a:solidFill>
              </a:rPr>
              <a:t>Особливістю</a:t>
            </a:r>
            <a:r>
              <a:rPr lang="ru-RU" dirty="0" smtClean="0">
                <a:solidFill>
                  <a:schemeClr val="tx1"/>
                </a:solidFill>
              </a:rPr>
              <a:t> </a:t>
            </a:r>
            <a:r>
              <a:rPr lang="ru-RU" dirty="0" err="1" smtClean="0">
                <a:solidFill>
                  <a:schemeClr val="tx1"/>
                </a:solidFill>
              </a:rPr>
              <a:t>печери</a:t>
            </a:r>
            <a:r>
              <a:rPr lang="ru-RU" dirty="0" smtClean="0">
                <a:solidFill>
                  <a:schemeClr val="tx1"/>
                </a:solidFill>
              </a:rPr>
              <a:t> </a:t>
            </a:r>
            <a:r>
              <a:rPr lang="ru-RU" dirty="0" err="1" smtClean="0">
                <a:solidFill>
                  <a:schemeClr val="tx1"/>
                </a:solidFill>
              </a:rPr>
              <a:t>є</a:t>
            </a:r>
            <a:r>
              <a:rPr lang="ru-RU" dirty="0" smtClean="0">
                <a:solidFill>
                  <a:schemeClr val="tx1"/>
                </a:solidFill>
              </a:rPr>
              <a:t> те, </a:t>
            </a:r>
            <a:r>
              <a:rPr lang="ru-RU" dirty="0" err="1" smtClean="0">
                <a:solidFill>
                  <a:schemeClr val="tx1"/>
                </a:solidFill>
              </a:rPr>
              <a:t>що</a:t>
            </a:r>
            <a:r>
              <a:rPr lang="ru-RU" dirty="0" smtClean="0">
                <a:solidFill>
                  <a:schemeClr val="tx1"/>
                </a:solidFill>
              </a:rPr>
              <a:t> в </a:t>
            </a:r>
            <a:r>
              <a:rPr lang="ru-RU" dirty="0" err="1" smtClean="0">
                <a:solidFill>
                  <a:schemeClr val="tx1"/>
                </a:solidFill>
              </a:rPr>
              <a:t>ній</a:t>
            </a:r>
            <a:r>
              <a:rPr lang="ru-RU" dirty="0" smtClean="0">
                <a:solidFill>
                  <a:schemeClr val="tx1"/>
                </a:solidFill>
              </a:rPr>
              <a:t> </a:t>
            </a:r>
            <a:r>
              <a:rPr lang="ru-RU" dirty="0" err="1" smtClean="0">
                <a:solidFill>
                  <a:schemeClr val="tx1"/>
                </a:solidFill>
              </a:rPr>
              <a:t>підвищена</a:t>
            </a:r>
            <a:r>
              <a:rPr lang="ru-RU" dirty="0" smtClean="0">
                <a:solidFill>
                  <a:schemeClr val="tx1"/>
                </a:solidFill>
              </a:rPr>
              <a:t> </a:t>
            </a:r>
            <a:r>
              <a:rPr lang="ru-RU" dirty="0" err="1" smtClean="0">
                <a:solidFill>
                  <a:schemeClr val="tx1"/>
                </a:solidFill>
              </a:rPr>
              <a:t>іонізація</a:t>
            </a:r>
            <a:r>
              <a:rPr lang="ru-RU" dirty="0" smtClean="0">
                <a:solidFill>
                  <a:schemeClr val="tx1"/>
                </a:solidFill>
              </a:rPr>
              <a:t> </a:t>
            </a:r>
            <a:r>
              <a:rPr lang="ru-RU" dirty="0" err="1" smtClean="0">
                <a:solidFill>
                  <a:schemeClr val="tx1"/>
                </a:solidFill>
              </a:rPr>
              <a:t>повітря</a:t>
            </a:r>
            <a:r>
              <a:rPr lang="ru-RU" dirty="0" smtClean="0">
                <a:solidFill>
                  <a:schemeClr val="tx1"/>
                </a:solidFill>
              </a:rPr>
              <a:t> та води, абсолютна </a:t>
            </a:r>
            <a:r>
              <a:rPr lang="ru-RU" dirty="0" err="1" smtClean="0">
                <a:solidFill>
                  <a:schemeClr val="tx1"/>
                </a:solidFill>
              </a:rPr>
              <a:t>відсутність</a:t>
            </a:r>
            <a:r>
              <a:rPr lang="ru-RU" dirty="0" smtClean="0">
                <a:solidFill>
                  <a:schemeClr val="tx1"/>
                </a:solidFill>
              </a:rPr>
              <a:t> </a:t>
            </a:r>
            <a:r>
              <a:rPr lang="ru-RU" dirty="0" err="1" smtClean="0">
                <a:solidFill>
                  <a:schemeClr val="tx1"/>
                </a:solidFill>
              </a:rPr>
              <a:t>патогенних</a:t>
            </a:r>
            <a:r>
              <a:rPr lang="ru-RU" dirty="0" smtClean="0">
                <a:solidFill>
                  <a:schemeClr val="tx1"/>
                </a:solidFill>
              </a:rPr>
              <a:t> </a:t>
            </a:r>
            <a:r>
              <a:rPr lang="ru-RU" dirty="0" err="1" smtClean="0">
                <a:solidFill>
                  <a:schemeClr val="tx1"/>
                </a:solidFill>
              </a:rPr>
              <a:t>організмів</a:t>
            </a:r>
            <a:r>
              <a:rPr lang="ru-RU" dirty="0" smtClean="0">
                <a:solidFill>
                  <a:schemeClr val="tx1"/>
                </a:solidFill>
              </a:rPr>
              <a:t>. А </a:t>
            </a:r>
            <a:r>
              <a:rPr lang="ru-RU" dirty="0" err="1" smtClean="0">
                <a:solidFill>
                  <a:schemeClr val="tx1"/>
                </a:solidFill>
              </a:rPr>
              <a:t>зовсім</a:t>
            </a:r>
            <a:r>
              <a:rPr lang="ru-RU" dirty="0" smtClean="0">
                <a:solidFill>
                  <a:schemeClr val="tx1"/>
                </a:solidFill>
              </a:rPr>
              <a:t> </a:t>
            </a:r>
            <a:r>
              <a:rPr lang="ru-RU" dirty="0" err="1" smtClean="0">
                <a:solidFill>
                  <a:schemeClr val="tx1"/>
                </a:solidFill>
              </a:rPr>
              <a:t>нещодавно</a:t>
            </a:r>
            <a:r>
              <a:rPr lang="ru-RU" dirty="0" smtClean="0">
                <a:solidFill>
                  <a:schemeClr val="tx1"/>
                </a:solidFill>
              </a:rPr>
              <a:t> тут </a:t>
            </a:r>
            <a:r>
              <a:rPr lang="ru-RU" dirty="0" err="1" smtClean="0">
                <a:solidFill>
                  <a:schemeClr val="tx1"/>
                </a:solidFill>
              </a:rPr>
              <a:t>виявили</a:t>
            </a:r>
            <a:r>
              <a:rPr lang="ru-RU" dirty="0" smtClean="0">
                <a:solidFill>
                  <a:schemeClr val="tx1"/>
                </a:solidFill>
              </a:rPr>
              <a:t> </a:t>
            </a:r>
            <a:r>
              <a:rPr lang="ru-RU" dirty="0" err="1" smtClean="0">
                <a:solidFill>
                  <a:schemeClr val="tx1"/>
                </a:solidFill>
              </a:rPr>
              <a:t>мінеральний</a:t>
            </a:r>
            <a:r>
              <a:rPr lang="ru-RU" dirty="0" smtClean="0">
                <a:solidFill>
                  <a:schemeClr val="tx1"/>
                </a:solidFill>
              </a:rPr>
              <a:t> </a:t>
            </a:r>
            <a:r>
              <a:rPr lang="ru-RU" dirty="0" err="1" smtClean="0">
                <a:solidFill>
                  <a:schemeClr val="tx1"/>
                </a:solidFill>
              </a:rPr>
              <a:t>болотний</a:t>
            </a:r>
            <a:r>
              <a:rPr lang="ru-RU" dirty="0" smtClean="0">
                <a:solidFill>
                  <a:schemeClr val="tx1"/>
                </a:solidFill>
              </a:rPr>
              <a:t> мул та воду</a:t>
            </a:r>
            <a:endParaRPr lang="ru-RU" dirty="0">
              <a:solidFill>
                <a:schemeClr val="tx1"/>
              </a:solidFill>
            </a:endParaRPr>
          </a:p>
        </p:txBody>
      </p:sp>
      <p:sp>
        <p:nvSpPr>
          <p:cNvPr id="2" name="Заголовок 1"/>
          <p:cNvSpPr>
            <a:spLocks noGrp="1"/>
          </p:cNvSpPr>
          <p:nvPr>
            <p:ph type="ctrTitle"/>
          </p:nvPr>
        </p:nvSpPr>
        <p:spPr>
          <a:xfrm>
            <a:off x="428596" y="214290"/>
            <a:ext cx="8390029" cy="1564874"/>
          </a:xfrm>
        </p:spPr>
        <p:txBody>
          <a:bodyPr>
            <a:normAutofit/>
          </a:bodyPr>
          <a:lstStyle/>
          <a:p>
            <a:r>
              <a:rPr lang="ru-RU" dirty="0" err="1" smtClean="0">
                <a:solidFill>
                  <a:srgbClr val="00B0F0"/>
                </a:solidFill>
              </a:rPr>
              <a:t>Кришталева</a:t>
            </a:r>
            <a:r>
              <a:rPr lang="ru-RU" dirty="0" smtClean="0">
                <a:solidFill>
                  <a:srgbClr val="00B0F0"/>
                </a:solidFill>
              </a:rPr>
              <a:t> </a:t>
            </a:r>
            <a:r>
              <a:rPr lang="ru-RU" dirty="0" err="1" smtClean="0">
                <a:solidFill>
                  <a:srgbClr val="00B0F0"/>
                </a:solidFill>
              </a:rPr>
              <a:t>печера</a:t>
            </a:r>
            <a:r>
              <a:rPr lang="ru-RU" dirty="0" smtClean="0">
                <a:solidFill>
                  <a:srgbClr val="00B0F0"/>
                </a:solidFill>
              </a:rPr>
              <a:t> (</a:t>
            </a:r>
            <a:r>
              <a:rPr lang="ru-RU" dirty="0" err="1" smtClean="0">
                <a:solidFill>
                  <a:srgbClr val="00B0F0"/>
                </a:solidFill>
              </a:rPr>
              <a:t>с.Кривче</a:t>
            </a:r>
            <a:r>
              <a:rPr lang="ru-RU" dirty="0" smtClean="0">
                <a:solidFill>
                  <a:srgbClr val="00B0F0"/>
                </a:solidFill>
              </a:rPr>
              <a:t>, </a:t>
            </a:r>
            <a:r>
              <a:rPr lang="ru-RU" dirty="0" err="1" smtClean="0">
                <a:solidFill>
                  <a:srgbClr val="00B0F0"/>
                </a:solidFill>
              </a:rPr>
              <a:t>Тернопільщина</a:t>
            </a:r>
            <a:r>
              <a:rPr lang="ru-RU" dirty="0" smtClean="0">
                <a:solidFill>
                  <a:srgbClr val="00B0F0"/>
                </a:solidFill>
              </a:rPr>
              <a:t>) </a:t>
            </a:r>
            <a:endParaRPr lang="ru-RU" dirty="0">
              <a:solidFill>
                <a:srgbClr val="00B0F0"/>
              </a:solidFill>
            </a:endParaRPr>
          </a:p>
        </p:txBody>
      </p:sp>
      <p:pic>
        <p:nvPicPr>
          <p:cNvPr id="4" name="Содержимое 3" descr="3.jpg"/>
          <p:cNvPicPr>
            <a:picLocks noGrp="1" noChangeAspect="1"/>
          </p:cNvPicPr>
          <p:nvPr>
            <p:ph idx="4294967295"/>
          </p:nvPr>
        </p:nvPicPr>
        <p:blipFill>
          <a:blip r:embed="rId2"/>
          <a:stretch>
            <a:fillRect/>
          </a:stretch>
        </p:blipFill>
        <p:spPr>
          <a:xfrm>
            <a:off x="3929058" y="1714488"/>
            <a:ext cx="5000628" cy="3330031"/>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Адміральська</a:t>
            </a:r>
            <a:r>
              <a:rPr lang="ru-RU" dirty="0" smtClean="0"/>
              <a:t> арка, </a:t>
            </a:r>
            <a:r>
              <a:rPr lang="ru-RU" dirty="0" err="1" smtClean="0"/>
              <a:t>Австралія</a:t>
            </a:r>
            <a:r>
              <a:rPr lang="ru-RU" dirty="0" smtClean="0"/>
              <a:t>.</a:t>
            </a:r>
            <a:endParaRPr lang="ru-RU" dirty="0"/>
          </a:p>
        </p:txBody>
      </p:sp>
      <p:pic>
        <p:nvPicPr>
          <p:cNvPr id="4" name="Содержимое 3" descr="4.jpg"/>
          <p:cNvPicPr>
            <a:picLocks noGrp="1" noChangeAspect="1"/>
          </p:cNvPicPr>
          <p:nvPr>
            <p:ph sz="quarter" idx="1"/>
          </p:nvPr>
        </p:nvPicPr>
        <p:blipFill>
          <a:blip r:embed="rId2"/>
          <a:stretch>
            <a:fillRect/>
          </a:stretch>
        </p:blipFill>
        <p:spPr>
          <a:xfrm>
            <a:off x="1752600" y="1447800"/>
            <a:ext cx="6096000" cy="4572000"/>
          </a:xfrm>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jpg"/>
          <p:cNvPicPr>
            <a:picLocks noGrp="1" noChangeAspect="1"/>
          </p:cNvPicPr>
          <p:nvPr>
            <p:ph idx="1"/>
          </p:nvPr>
        </p:nvPicPr>
        <p:blipFill>
          <a:blip r:embed="rId2"/>
          <a:stretch>
            <a:fillRect/>
          </a:stretch>
        </p:blipFill>
        <p:spPr>
          <a:xfrm>
            <a:off x="1524000" y="1524000"/>
            <a:ext cx="6096000" cy="4572000"/>
          </a:xfrm>
        </p:spPr>
      </p:pic>
      <p:sp>
        <p:nvSpPr>
          <p:cNvPr id="2" name="Заголовок 1"/>
          <p:cNvSpPr>
            <a:spLocks noGrp="1"/>
          </p:cNvSpPr>
          <p:nvPr>
            <p:ph type="title"/>
          </p:nvPr>
        </p:nvSpPr>
        <p:spPr/>
        <p:txBody>
          <a:bodyPr/>
          <a:lstStyle/>
          <a:p>
            <a:r>
              <a:rPr lang="ru-RU" dirty="0" smtClean="0"/>
              <a:t>Печера в </a:t>
            </a:r>
            <a:r>
              <a:rPr lang="ru-RU" dirty="0" err="1" smtClean="0"/>
              <a:t>Каліфорнії</a:t>
            </a:r>
            <a:r>
              <a:rPr lang="ru-RU" dirty="0" smtClean="0"/>
              <a:t>.</a:t>
            </a:r>
            <a:endParaRPr lang="ru-RU"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Печера Хан Сон </a:t>
            </a:r>
            <a:r>
              <a:rPr lang="ru-RU" dirty="0" err="1" smtClean="0"/>
              <a:t>Дунг</a:t>
            </a:r>
            <a:r>
              <a:rPr lang="ru-RU" dirty="0" smtClean="0"/>
              <a:t>, </a:t>
            </a:r>
            <a:r>
              <a:rPr lang="ru-RU" dirty="0" err="1" smtClean="0"/>
              <a:t>В’єтнам</a:t>
            </a:r>
            <a:r>
              <a:rPr lang="ru-RU" dirty="0" smtClean="0"/>
              <a:t>.</a:t>
            </a:r>
            <a:endParaRPr lang="ru-RU" dirty="0"/>
          </a:p>
        </p:txBody>
      </p:sp>
      <p:pic>
        <p:nvPicPr>
          <p:cNvPr id="4" name="Содержимое 3" descr="cave-4_1.jpg"/>
          <p:cNvPicPr>
            <a:picLocks noGrp="1" noChangeAspect="1"/>
          </p:cNvPicPr>
          <p:nvPr>
            <p:ph idx="1"/>
          </p:nvPr>
        </p:nvPicPr>
        <p:blipFill>
          <a:blip r:embed="rId2"/>
          <a:stretch>
            <a:fillRect/>
          </a:stretch>
        </p:blipFill>
        <p:spPr>
          <a:xfrm>
            <a:off x="1357290" y="1500174"/>
            <a:ext cx="7335915" cy="5072098"/>
          </a:xfrm>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Дамлаташ</a:t>
            </a:r>
            <a:r>
              <a:rPr lang="ru-RU" dirty="0" smtClean="0"/>
              <a:t>, </a:t>
            </a:r>
            <a:r>
              <a:rPr lang="ru-RU" dirty="0" err="1" smtClean="0"/>
              <a:t>Туреччина</a:t>
            </a:r>
            <a:r>
              <a:rPr lang="ru-RU" dirty="0" smtClean="0"/>
              <a:t>.</a:t>
            </a:r>
            <a:endParaRPr lang="ru-RU" dirty="0"/>
          </a:p>
        </p:txBody>
      </p:sp>
      <p:pic>
        <p:nvPicPr>
          <p:cNvPr id="4" name="Содержимое 3" descr="cave-6.jpg"/>
          <p:cNvPicPr>
            <a:picLocks noGrp="1" noChangeAspect="1"/>
          </p:cNvPicPr>
          <p:nvPr>
            <p:ph sz="quarter" idx="1"/>
          </p:nvPr>
        </p:nvPicPr>
        <p:blipFill>
          <a:blip r:embed="rId2"/>
          <a:stretch>
            <a:fillRect/>
          </a:stretch>
        </p:blipFill>
        <p:spPr>
          <a:xfrm>
            <a:off x="1214414" y="1428736"/>
            <a:ext cx="6536295" cy="4902221"/>
          </a:xfrm>
        </p:spPr>
      </p:pic>
    </p:spTree>
  </p:cSld>
  <p:clrMapOvr>
    <a:masterClrMapping/>
  </p:clrMapOvr>
  <p:transition>
    <p:pull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2.jpeg"/></Relationships>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_rels/them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14.xml.rels><?xml version="1.0" encoding="UTF-8" standalone="yes"?>
<Relationships xmlns="http://schemas.openxmlformats.org/package/2006/relationships"><Relationship Id="rId1" Type="http://schemas.openxmlformats.org/officeDocument/2006/relationships/image" Target="../media/image16.jpeg"/></Relationships>
</file>

<file path=ppt/theme/_rels/theme15.xml.rels><?xml version="1.0" encoding="UTF-8" standalone="yes"?>
<Relationships xmlns="http://schemas.openxmlformats.org/package/2006/relationships"><Relationship Id="rId1" Type="http://schemas.openxmlformats.org/officeDocument/2006/relationships/image" Target="../media/image17.jpeg"/></Relationships>
</file>

<file path=ppt/theme/_rels/theme16.xml.rels><?xml version="1.0" encoding="UTF-8" standalone="yes"?>
<Relationships xmlns="http://schemas.openxmlformats.org/package/2006/relationships"><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0.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3.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4.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1_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95</TotalTime>
  <Words>642</Words>
  <PresentationFormat>Экран (4:3)</PresentationFormat>
  <Paragraphs>41</Paragraphs>
  <Slides>21</Slides>
  <Notes>0</Notes>
  <HiddenSlides>0</HiddenSlides>
  <MMClips>0</MMClips>
  <ScaleCrop>false</ScaleCrop>
  <HeadingPairs>
    <vt:vector size="4" baseType="variant">
      <vt:variant>
        <vt:lpstr>Тема</vt:lpstr>
      </vt:variant>
      <vt:variant>
        <vt:i4>16</vt:i4>
      </vt:variant>
      <vt:variant>
        <vt:lpstr>Заголовки слайдов</vt:lpstr>
      </vt:variant>
      <vt:variant>
        <vt:i4>21</vt:i4>
      </vt:variant>
    </vt:vector>
  </HeadingPairs>
  <TitlesOfParts>
    <vt:vector size="37" baseType="lpstr">
      <vt:lpstr>Аспект</vt:lpstr>
      <vt:lpstr>Бумажная</vt:lpstr>
      <vt:lpstr>Изящная</vt:lpstr>
      <vt:lpstr>Городская</vt:lpstr>
      <vt:lpstr>Справедливость</vt:lpstr>
      <vt:lpstr>Солнцестояние</vt:lpstr>
      <vt:lpstr>Официальная</vt:lpstr>
      <vt:lpstr>Метро</vt:lpstr>
      <vt:lpstr>Модульная</vt:lpstr>
      <vt:lpstr>Яркая</vt:lpstr>
      <vt:lpstr>Эркер</vt:lpstr>
      <vt:lpstr>Трек</vt:lpstr>
      <vt:lpstr>Техническая</vt:lpstr>
      <vt:lpstr>Апекс</vt:lpstr>
      <vt:lpstr>Открытая</vt:lpstr>
      <vt:lpstr>1_Яркая</vt:lpstr>
      <vt:lpstr>Печери світу</vt:lpstr>
      <vt:lpstr>Слайд 2</vt:lpstr>
      <vt:lpstr>Солдатська печера </vt:lpstr>
      <vt:lpstr>Мармурова печера </vt:lpstr>
      <vt:lpstr>Кришталева печера (с.Кривче, Тернопільщина) </vt:lpstr>
      <vt:lpstr>Адміральська арка, Австралія.</vt:lpstr>
      <vt:lpstr>Печера в Каліфорнії.</vt:lpstr>
      <vt:lpstr>Печера Хан Сон Дунг, В’єтнам.</vt:lpstr>
      <vt:lpstr>Дамлаташ, Туреччина.</vt:lpstr>
      <vt:lpstr>Печера кристалів у Мексиці.</vt:lpstr>
      <vt:lpstr>Блакитні печери Закінф.</vt:lpstr>
      <vt:lpstr>Печера узбережжя На Пали в Кауаї, Гаваї.</vt:lpstr>
      <vt:lpstr>Шкоцянські печери в Словенії.</vt:lpstr>
      <vt:lpstr>Мармурові печери в Чилі Чико, Чилі.</vt:lpstr>
      <vt:lpstr>Ценоти півострова Юкатан, Мексика</vt:lpstr>
      <vt:lpstr>Печера Лічугія, Нью Мехіко</vt:lpstr>
      <vt:lpstr>Таких печер більшість. Саме карстові печери мають найбільшу протяжність і глибину. Карстові печери утворюються внаслідок розчинення порід водою, тому вони зустрічаються тільки там, де залягають розчинні породи: вапняк, мармур, доломіт, крейда, а також гіпс і сіль.</vt:lpstr>
      <vt:lpstr>Печери, утворені в тілі льодовиків талою водою. Такі печери зустрічаються на багатьох льодовиках. Талі льодовикові води поглинаються тілом льодовика по великих тріщинах або на перетині тріщин, утворюючи ходи, іноді прохідні для людини. Довжина таких печер може становити кілька сот метрів, глибина - до 100 м і більше.</vt:lpstr>
      <vt:lpstr>Типова галерея в печері Мамонтової, Кентуккі.</vt:lpstr>
      <vt:lpstr>Печера Крубера-Вороняча глибиною 2191 м.</vt:lpstr>
      <vt:lpstr>Поліщук Михайло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Печери світу</dc:title>
  <cp:lastModifiedBy>User</cp:lastModifiedBy>
  <cp:revision>13</cp:revision>
  <dcterms:modified xsi:type="dcterms:W3CDTF">2013-03-28T09:09:55Z</dcterms:modified>
</cp:coreProperties>
</file>