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relyOnVml="1" encoding="utf-8"/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0"/>
    <p:restoredTop sz="9460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6"/>
              </a:cxn>
              <a:cxn ang="0">
                <a:pos x="0" y="6"/>
              </a:cxn>
              <a:cxn ang="0">
                <a:pos x="0" y="60"/>
              </a:cxn>
              <a:cxn ang="0">
                <a:pos x="0" y="1912"/>
              </a:cxn>
              <a:cxn ang="0">
                <a:pos x="0" y="1912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F2D0A43-E5DE-41FF-938F-6AA43AA1606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EF6DC-E101-47CF-8A85-81FE6EC3D70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D4E36-393B-4EA8-9F33-3B89F3A2E1F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B99155-8905-4FC5-98CD-F6C3169AA92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9390AA-8A5B-4714-9F54-32FAA800E2D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0D480F-D438-4F71-A1F9-E467BCD3A2A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426081-3205-4655-AE62-DAD672623AB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C4D511-D0C8-41D5-AB9A-0A4C0288939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CD8F93-C343-4AD2-A7EF-3786C935A0F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96984E-CBCA-410B-A817-4916C599615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D62F4-2A0F-43CB-8CD3-A968AADDD71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680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680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6809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902ACF8B-6C3D-4DC5-AB1F-E77736C879C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Tahoma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ahoma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714348" y="0"/>
            <a:ext cx="7772400" cy="5572140"/>
          </a:xfrm>
        </p:spPr>
        <p:txBody>
          <a:bodyPr/>
          <a:lstStyle/>
          <a:p>
            <a:pPr eaLnBrk="1" hangingPunct="1">
              <a:defRPr/>
            </a:pPr>
            <a:r>
              <a:rPr lang="uk-UA" sz="7200" b="1" dirty="0" smtClean="0"/>
              <a:t>Рекреаційний потенціал країн Карибського моря</a:t>
            </a:r>
            <a:endParaRPr lang="ru-RU" sz="7200" b="1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357290" y="5105400"/>
            <a:ext cx="7143800" cy="1752600"/>
          </a:xfrm>
        </p:spPr>
        <p:txBody>
          <a:bodyPr/>
          <a:lstStyle/>
          <a:p>
            <a:pPr eaLnBrk="1" hangingPunct="1">
              <a:defRPr/>
            </a:pPr>
            <a:endParaRPr lang="uk-UA" sz="3600" b="1" dirty="0" smtClean="0"/>
          </a:p>
          <a:p>
            <a:pPr eaLnBrk="1" hangingPunct="1">
              <a:defRPr/>
            </a:pPr>
            <a:r>
              <a:rPr lang="uk-UA" sz="3600" b="1" dirty="0" smtClean="0">
                <a:solidFill>
                  <a:srgbClr val="002060"/>
                </a:solidFill>
              </a:rPr>
              <a:t>Біла </a:t>
            </a:r>
            <a:r>
              <a:rPr lang="uk-UA" sz="3600" b="1" dirty="0" smtClean="0">
                <a:solidFill>
                  <a:srgbClr val="002060"/>
                </a:solidFill>
              </a:rPr>
              <a:t>Олена</a:t>
            </a:r>
            <a:endParaRPr lang="ru-RU" sz="3600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850884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002060"/>
                </a:solidFill>
              </a:rPr>
              <a:t>Ямайка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214974"/>
          </a:xfrm>
        </p:spPr>
        <p:txBody>
          <a:bodyPr/>
          <a:lstStyle/>
          <a:p>
            <a:pPr>
              <a:buClr>
                <a:schemeClr val="tx2"/>
              </a:buClr>
              <a:buFont typeface="Arial" pitchFamily="34" charset="0"/>
              <a:buChar char="•"/>
            </a:pPr>
            <a:r>
              <a:rPr lang="uk-UA" dirty="0" smtClean="0"/>
              <a:t>Площа – 11,5 тис. кв. км</a:t>
            </a:r>
          </a:p>
          <a:p>
            <a:pPr>
              <a:buClr>
                <a:schemeClr val="tx2"/>
              </a:buClr>
              <a:buFont typeface="Arial" pitchFamily="34" charset="0"/>
              <a:buChar char="•"/>
            </a:pPr>
            <a:r>
              <a:rPr lang="uk-UA" dirty="0" smtClean="0"/>
              <a:t>Населення – 2,576 млн. чол.</a:t>
            </a:r>
          </a:p>
          <a:p>
            <a:pPr>
              <a:buClr>
                <a:schemeClr val="tx2"/>
              </a:buClr>
              <a:buFont typeface="Arial" pitchFamily="34" charset="0"/>
              <a:buChar char="•"/>
            </a:pPr>
            <a:r>
              <a:rPr lang="ru-RU" dirty="0" smtClean="0"/>
              <a:t>Столиця </a:t>
            </a:r>
            <a:r>
              <a:rPr lang="ru-RU" dirty="0" smtClean="0"/>
              <a:t>– </a:t>
            </a:r>
            <a:r>
              <a:rPr lang="ru-RU" dirty="0" err="1" smtClean="0"/>
              <a:t>Кінґстон</a:t>
            </a:r>
            <a:endParaRPr lang="ru-RU" dirty="0" smtClean="0"/>
          </a:p>
          <a:p>
            <a:pPr>
              <a:buClr>
                <a:schemeClr val="tx2"/>
              </a:buCl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dirty="0" err="1" smtClean="0"/>
              <a:t>Офіц</a:t>
            </a:r>
            <a:r>
              <a:rPr lang="ru-RU" dirty="0" smtClean="0"/>
              <a:t>. мова </a:t>
            </a:r>
            <a:r>
              <a:rPr lang="ru-RU" dirty="0" smtClean="0"/>
              <a:t>– </a:t>
            </a:r>
            <a:r>
              <a:rPr lang="ru-RU" dirty="0" err="1" smtClean="0"/>
              <a:t>англійська</a:t>
            </a:r>
            <a:endParaRPr lang="ru-RU" dirty="0" smtClean="0"/>
          </a:p>
          <a:p>
            <a:pPr>
              <a:buClr>
                <a:schemeClr val="tx2"/>
              </a:buCl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dirty="0" smtClean="0"/>
              <a:t>Грошова одиниця - </a:t>
            </a:r>
            <a:r>
              <a:rPr lang="ru-RU" dirty="0" err="1" smtClean="0"/>
              <a:t>ямайський</a:t>
            </a:r>
            <a:r>
              <a:rPr lang="ru-RU" dirty="0" smtClean="0"/>
              <a:t> </a:t>
            </a:r>
            <a:r>
              <a:rPr lang="ru-RU" dirty="0" err="1" smtClean="0"/>
              <a:t>долар</a:t>
            </a:r>
            <a:r>
              <a:rPr lang="ru-RU" dirty="0" smtClean="0"/>
              <a:t>.</a:t>
            </a:r>
          </a:p>
          <a:p>
            <a:pPr>
              <a:buClr>
                <a:schemeClr val="tx2"/>
              </a:buClr>
              <a:buFont typeface="Arial" pitchFamily="34" charset="0"/>
              <a:buChar char="•"/>
            </a:pPr>
            <a:r>
              <a:rPr lang="ru-RU" dirty="0" smtClean="0"/>
              <a:t>Входить </a:t>
            </a:r>
            <a:r>
              <a:rPr lang="ru-RU" dirty="0" smtClean="0"/>
              <a:t>до складу </a:t>
            </a:r>
            <a:r>
              <a:rPr lang="ru-RU" dirty="0" err="1" smtClean="0"/>
              <a:t>Британської</a:t>
            </a:r>
            <a:r>
              <a:rPr lang="ru-RU" dirty="0" smtClean="0"/>
              <a:t> </a:t>
            </a:r>
            <a:r>
              <a:rPr lang="ru-RU" dirty="0" err="1" smtClean="0"/>
              <a:t>Співдружності</a:t>
            </a:r>
            <a:endParaRPr lang="ru-RU" dirty="0" smtClean="0"/>
          </a:p>
          <a:p>
            <a:pPr>
              <a:buClr>
                <a:schemeClr val="tx2"/>
              </a:buCl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адміністративному</a:t>
            </a:r>
            <a:r>
              <a:rPr lang="ru-RU" dirty="0" smtClean="0"/>
              <a:t> </a:t>
            </a:r>
            <a:r>
              <a:rPr lang="ru-RU" dirty="0" err="1" smtClean="0"/>
              <a:t>відношенні</a:t>
            </a:r>
            <a:r>
              <a:rPr lang="ru-RU" dirty="0" smtClean="0"/>
              <a:t> </a:t>
            </a:r>
            <a:r>
              <a:rPr lang="ru-RU" dirty="0" err="1" smtClean="0"/>
              <a:t>поділяється</a:t>
            </a:r>
            <a:r>
              <a:rPr lang="ru-RU" dirty="0" smtClean="0"/>
              <a:t> на 3 графств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002060"/>
                </a:solidFill>
              </a:rPr>
              <a:t>Домініканська Республіка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ru-RU" dirty="0" err="1" smtClean="0"/>
              <a:t>Площа</a:t>
            </a:r>
            <a:r>
              <a:rPr lang="ru-RU" dirty="0" smtClean="0"/>
              <a:t> </a:t>
            </a:r>
            <a:r>
              <a:rPr lang="ru-RU" dirty="0" smtClean="0"/>
              <a:t>- 48 442 км²,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 близько 9 млн. чол.</a:t>
            </a:r>
          </a:p>
          <a:p>
            <a:pPr>
              <a:buClr>
                <a:schemeClr val="tx2"/>
              </a:buClr>
            </a:pPr>
            <a:r>
              <a:rPr lang="ru-RU" dirty="0" err="1" smtClean="0"/>
              <a:t>Адміністративно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країна</a:t>
            </a:r>
            <a:r>
              <a:rPr lang="ru-RU" dirty="0" smtClean="0"/>
              <a:t> </a:t>
            </a:r>
            <a:r>
              <a:rPr lang="ru-RU" dirty="0" err="1" smtClean="0"/>
              <a:t>ділиться</a:t>
            </a:r>
            <a:r>
              <a:rPr lang="ru-RU" dirty="0" smtClean="0"/>
              <a:t> на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31 </a:t>
            </a:r>
            <a:r>
              <a:rPr lang="ru-RU" dirty="0" err="1" smtClean="0"/>
              <a:t>провінцію</a:t>
            </a:r>
            <a:r>
              <a:rPr lang="ru-RU" dirty="0" smtClean="0"/>
              <a:t> та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1 область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074" name="Picture 2" descr="C:\Documents and Settings\Admin\Рабочий стол\DOMINIKANA8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2928934"/>
            <a:ext cx="4689470" cy="3515896"/>
          </a:xfrm>
          <a:prstGeom prst="rect">
            <a:avLst/>
          </a:prstGeom>
          <a:noFill/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99376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002060"/>
                </a:solidFill>
              </a:rPr>
              <a:t>Тринідад і </a:t>
            </a:r>
            <a:r>
              <a:rPr lang="uk-UA" dirty="0" smtClean="0">
                <a:solidFill>
                  <a:srgbClr val="002060"/>
                </a:solidFill>
              </a:rPr>
              <a:t>Т</a:t>
            </a:r>
            <a:r>
              <a:rPr lang="uk-UA" dirty="0" smtClean="0">
                <a:solidFill>
                  <a:srgbClr val="002060"/>
                </a:solidFill>
              </a:rPr>
              <a:t>обаго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805378"/>
          </a:xfrm>
        </p:spPr>
        <p:txBody>
          <a:bodyPr/>
          <a:lstStyle/>
          <a:p>
            <a:pPr>
              <a:buClr>
                <a:schemeClr val="tx2"/>
              </a:buClr>
            </a:pPr>
            <a:r>
              <a:rPr lang="ru-RU" dirty="0" err="1" smtClean="0"/>
              <a:t>Площа</a:t>
            </a:r>
            <a:r>
              <a:rPr lang="ru-RU" dirty="0" smtClean="0"/>
              <a:t> - </a:t>
            </a:r>
            <a:r>
              <a:rPr lang="ru-RU" dirty="0" smtClean="0"/>
              <a:t>5,13 </a:t>
            </a:r>
            <a:r>
              <a:rPr lang="ru-RU" dirty="0" err="1" smtClean="0"/>
              <a:t>тисяч</a:t>
            </a:r>
            <a:r>
              <a:rPr lang="ru-RU" dirty="0" smtClean="0"/>
              <a:t> </a:t>
            </a:r>
            <a:r>
              <a:rPr lang="ru-RU" dirty="0" smtClean="0"/>
              <a:t>км</a:t>
            </a:r>
            <a:r>
              <a:rPr lang="ru-RU" baseline="30000" dirty="0" smtClean="0"/>
              <a:t>2</a:t>
            </a:r>
          </a:p>
          <a:p>
            <a:pPr>
              <a:buClr>
                <a:schemeClr val="tx2"/>
              </a:buClr>
            </a:pPr>
            <a:r>
              <a:rPr lang="ru-RU" dirty="0" smtClean="0"/>
              <a:t> </a:t>
            </a:r>
            <a:r>
              <a:rPr lang="ru-RU" dirty="0" smtClean="0"/>
              <a:t>Населення 1,285 </a:t>
            </a:r>
            <a:r>
              <a:rPr lang="ru-RU" dirty="0" err="1" smtClean="0"/>
              <a:t>мільйон</a:t>
            </a:r>
            <a:r>
              <a:rPr lang="ru-RU" dirty="0" smtClean="0"/>
              <a:t> </a:t>
            </a:r>
            <a:r>
              <a:rPr lang="ru-RU" dirty="0" err="1" smtClean="0"/>
              <a:t>чоловік</a:t>
            </a:r>
            <a:endParaRPr lang="ru-RU" dirty="0" smtClean="0"/>
          </a:p>
          <a:p>
            <a:pPr>
              <a:buClr>
                <a:schemeClr val="tx2"/>
              </a:buClr>
            </a:pPr>
            <a:r>
              <a:rPr lang="ru-RU" dirty="0" smtClean="0"/>
              <a:t>Столиця </a:t>
            </a:r>
            <a:r>
              <a:rPr lang="ru-RU" dirty="0" smtClean="0"/>
              <a:t>- </a:t>
            </a:r>
            <a:r>
              <a:rPr lang="ru-RU" dirty="0" err="1" smtClean="0"/>
              <a:t>місто</a:t>
            </a:r>
            <a:r>
              <a:rPr lang="ru-RU" dirty="0" smtClean="0"/>
              <a:t> </a:t>
            </a:r>
            <a:r>
              <a:rPr lang="ru-RU" dirty="0" err="1" smtClean="0"/>
              <a:t>Порт-ов-Спейн</a:t>
            </a:r>
            <a:endParaRPr lang="ru-RU" dirty="0" smtClean="0"/>
          </a:p>
          <a:p>
            <a:pPr>
              <a:buClr>
                <a:schemeClr val="tx2"/>
              </a:buClr>
            </a:pPr>
            <a:r>
              <a:rPr lang="ru-RU" dirty="0" smtClean="0"/>
              <a:t>Офіційна </a:t>
            </a:r>
            <a:r>
              <a:rPr lang="ru-RU" dirty="0" smtClean="0"/>
              <a:t>мова - </a:t>
            </a:r>
            <a:r>
              <a:rPr lang="ru-RU" dirty="0" err="1" smtClean="0"/>
              <a:t>англійська</a:t>
            </a:r>
            <a:endParaRPr lang="ru-RU" dirty="0" smtClean="0"/>
          </a:p>
          <a:p>
            <a:pPr>
              <a:buClr>
                <a:schemeClr val="tx2"/>
              </a:buClr>
            </a:pPr>
            <a:r>
              <a:rPr lang="ru-RU" dirty="0" smtClean="0"/>
              <a:t>Грошова </a:t>
            </a:r>
            <a:r>
              <a:rPr lang="ru-RU" dirty="0" smtClean="0"/>
              <a:t>одиниця - </a:t>
            </a:r>
            <a:r>
              <a:rPr lang="ru-RU" dirty="0" err="1" smtClean="0"/>
              <a:t>долар</a:t>
            </a:r>
            <a:r>
              <a:rPr lang="ru-RU" dirty="0" smtClean="0"/>
              <a:t> </a:t>
            </a:r>
            <a:r>
              <a:rPr lang="ru-RU" dirty="0" err="1" smtClean="0"/>
              <a:t>Тринідаду</a:t>
            </a:r>
            <a:r>
              <a:rPr lang="ru-RU" dirty="0" smtClean="0"/>
              <a:t> і </a:t>
            </a:r>
            <a:r>
              <a:rPr lang="ru-RU" dirty="0" smtClean="0"/>
              <a:t>Тобаго</a:t>
            </a:r>
            <a:endParaRPr lang="ru-RU" dirty="0" smtClean="0"/>
          </a:p>
          <a:p>
            <a:pPr>
              <a:buClr>
                <a:schemeClr val="tx2"/>
              </a:buClr>
            </a:pPr>
            <a:r>
              <a:rPr lang="ru-RU" dirty="0" smtClean="0"/>
              <a:t> </a:t>
            </a:r>
            <a:r>
              <a:rPr lang="ru-RU" dirty="0" smtClean="0"/>
              <a:t>Глава держави - президент,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обирається</a:t>
            </a:r>
            <a:r>
              <a:rPr lang="ru-RU" dirty="0" smtClean="0"/>
              <a:t> </a:t>
            </a:r>
            <a:r>
              <a:rPr lang="ru-RU" dirty="0" smtClean="0"/>
              <a:t>на </a:t>
            </a:r>
            <a:r>
              <a:rPr lang="ru-RU" dirty="0" smtClean="0"/>
              <a:t>5 </a:t>
            </a:r>
            <a:r>
              <a:rPr lang="ru-RU" dirty="0" err="1" smtClean="0"/>
              <a:t>років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662634"/>
          </a:xfrm>
        </p:spPr>
        <p:txBody>
          <a:bodyPr/>
          <a:lstStyle/>
          <a:p>
            <a:pPr>
              <a:buNone/>
            </a:pPr>
            <a:r>
              <a:rPr lang="ru-RU" dirty="0" err="1" smtClean="0"/>
              <a:t>Клімат</a:t>
            </a:r>
            <a:r>
              <a:rPr lang="ru-RU" dirty="0" smtClean="0"/>
              <a:t> країн Карибського басейну </a:t>
            </a:r>
            <a:r>
              <a:rPr lang="ru-RU" dirty="0" err="1" smtClean="0"/>
              <a:t>багато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 </a:t>
            </a:r>
            <a:r>
              <a:rPr lang="ru-RU" dirty="0" err="1" smtClean="0"/>
              <a:t>чому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теплих</a:t>
            </a:r>
            <a:r>
              <a:rPr lang="ru-RU" dirty="0" smtClean="0"/>
              <a:t> та </a:t>
            </a:r>
            <a:r>
              <a:rPr lang="ru-RU" dirty="0" err="1" smtClean="0"/>
              <a:t>холодних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течій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прямують</a:t>
            </a:r>
            <a:r>
              <a:rPr lang="ru-RU" dirty="0" smtClean="0"/>
              <a:t> Атлантикою та </a:t>
            </a:r>
            <a:r>
              <a:rPr lang="ru-RU" dirty="0" err="1" smtClean="0"/>
              <a:t>власне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Карибським</a:t>
            </a:r>
            <a:r>
              <a:rPr lang="ru-RU" dirty="0" smtClean="0"/>
              <a:t> морем</a:t>
            </a:r>
            <a:endParaRPr lang="ru-RU" dirty="0"/>
          </a:p>
        </p:txBody>
      </p:sp>
      <p:pic>
        <p:nvPicPr>
          <p:cNvPr id="4098" name="Picture 2" descr="C:\Documents and Settings\Admin\Рабочий стол\02_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686943">
            <a:off x="642910" y="3306320"/>
            <a:ext cx="3857652" cy="28515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099" name="Picture 3" descr="C:\Documents and Settings\Admin\Рабочий стол\FO230Potdih_dominikan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691780">
            <a:off x="5015426" y="2683702"/>
            <a:ext cx="3532199" cy="26491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66263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Одним з найбільш </a:t>
            </a:r>
            <a:r>
              <a:rPr lang="ru-RU" dirty="0" err="1" smtClean="0"/>
              <a:t>ефективних</a:t>
            </a:r>
            <a:r>
              <a:rPr lang="ru-RU" dirty="0" smtClean="0"/>
              <a:t> </a:t>
            </a:r>
            <a:r>
              <a:rPr lang="ru-RU" dirty="0" err="1" smtClean="0"/>
              <a:t>способів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задоволення</a:t>
            </a:r>
            <a:r>
              <a:rPr lang="ru-RU" dirty="0" smtClean="0"/>
              <a:t> </a:t>
            </a:r>
            <a:r>
              <a:rPr lang="ru-RU" dirty="0" err="1" smtClean="0"/>
              <a:t>рекреаційних</a:t>
            </a:r>
            <a:r>
              <a:rPr lang="ru-RU" dirty="0" smtClean="0"/>
              <a:t> потреб </a:t>
            </a:r>
            <a:r>
              <a:rPr lang="ru-RU" dirty="0" err="1" smtClean="0"/>
              <a:t>є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туризм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поєднує</a:t>
            </a:r>
            <a:r>
              <a:rPr lang="ru-RU" dirty="0" smtClean="0"/>
              <a:t> в </a:t>
            </a:r>
            <a:r>
              <a:rPr lang="ru-RU" dirty="0" err="1" smtClean="0"/>
              <a:t>собі</a:t>
            </a:r>
            <a:r>
              <a:rPr lang="ru-RU" dirty="0" smtClean="0"/>
              <a:t> не </a:t>
            </a:r>
            <a:r>
              <a:rPr lang="ru-RU" dirty="0" err="1" smtClean="0"/>
              <a:t>лише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відпочинок</a:t>
            </a:r>
            <a:r>
              <a:rPr lang="ru-RU" dirty="0" smtClean="0"/>
              <a:t>, </a:t>
            </a:r>
            <a:r>
              <a:rPr lang="ru-RU" dirty="0" err="1" smtClean="0"/>
              <a:t>оздоровлення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і</a:t>
            </a:r>
          </a:p>
          <a:p>
            <a:pPr>
              <a:buNone/>
            </a:pPr>
            <a:r>
              <a:rPr lang="ru-RU" dirty="0" smtClean="0"/>
              <a:t>культурно-</a:t>
            </a:r>
          </a:p>
          <a:p>
            <a:pPr>
              <a:buNone/>
            </a:pPr>
            <a:r>
              <a:rPr lang="ru-RU" dirty="0" err="1" smtClean="0"/>
              <a:t>п</a:t>
            </a:r>
            <a:r>
              <a:rPr lang="ru-RU" dirty="0" err="1" smtClean="0"/>
              <a:t>ізнавальну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діяльність</a:t>
            </a:r>
            <a:r>
              <a:rPr lang="ru-RU" dirty="0" smtClean="0"/>
              <a:t> і</a:t>
            </a:r>
          </a:p>
          <a:p>
            <a:pPr>
              <a:buNone/>
            </a:pPr>
            <a:r>
              <a:rPr lang="ru-RU" dirty="0" err="1" smtClean="0"/>
              <a:t>спілкування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5122" name="Picture 2" descr="C:\Documents and Settings\Admin\Рабочий стол\942_2009090912260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768591">
            <a:off x="4134751" y="3174127"/>
            <a:ext cx="4482102" cy="30030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734072"/>
          </a:xfrm>
        </p:spPr>
        <p:txBody>
          <a:bodyPr/>
          <a:lstStyle/>
          <a:p>
            <a:pPr>
              <a:buNone/>
            </a:pPr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цілей</a:t>
            </a:r>
            <a:r>
              <a:rPr lang="ru-RU" dirty="0" smtClean="0"/>
              <a:t> </a:t>
            </a:r>
            <a:r>
              <a:rPr lang="ru-RU" dirty="0" err="1" smtClean="0"/>
              <a:t>подорожі</a:t>
            </a:r>
            <a:r>
              <a:rPr lang="ru-RU" dirty="0" smtClean="0"/>
              <a:t> туризм </a:t>
            </a:r>
            <a:r>
              <a:rPr lang="ru-RU" dirty="0" err="1" smtClean="0"/>
              <a:t>буває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err="1" smtClean="0"/>
              <a:t>портивний</a:t>
            </a:r>
            <a:r>
              <a:rPr lang="ru-RU" dirty="0" smtClean="0"/>
              <a:t>, </a:t>
            </a:r>
            <a:r>
              <a:rPr lang="ru-RU" dirty="0" err="1" smtClean="0"/>
              <a:t>любительський</a:t>
            </a:r>
            <a:r>
              <a:rPr lang="ru-RU" dirty="0" smtClean="0"/>
              <a:t>, з </a:t>
            </a:r>
            <a:r>
              <a:rPr lang="ru-RU" dirty="0" err="1" smtClean="0"/>
              <a:t>соціальними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цілями</a:t>
            </a:r>
            <a:r>
              <a:rPr lang="ru-RU" dirty="0" smtClean="0"/>
              <a:t>, </a:t>
            </a:r>
            <a:r>
              <a:rPr lang="ru-RU" dirty="0" err="1" smtClean="0"/>
              <a:t>діловий</a:t>
            </a:r>
            <a:r>
              <a:rPr lang="ru-RU" dirty="0" smtClean="0"/>
              <a:t> (ярмарки, </a:t>
            </a:r>
            <a:r>
              <a:rPr lang="ru-RU" dirty="0" err="1" smtClean="0"/>
              <a:t>конгреси</a:t>
            </a:r>
            <a:r>
              <a:rPr lang="ru-RU" dirty="0" smtClean="0"/>
              <a:t>),</a:t>
            </a:r>
          </a:p>
          <a:p>
            <a:pPr>
              <a:buNone/>
            </a:pPr>
            <a:r>
              <a:rPr lang="ru-RU" dirty="0" err="1" smtClean="0"/>
              <a:t>релігійний</a:t>
            </a:r>
            <a:r>
              <a:rPr lang="ru-RU" dirty="0" smtClean="0"/>
              <a:t> </a:t>
            </a:r>
            <a:r>
              <a:rPr lang="ru-RU" dirty="0" smtClean="0"/>
              <a:t>і так </a:t>
            </a:r>
            <a:r>
              <a:rPr lang="ru-RU" dirty="0" err="1" smtClean="0"/>
              <a:t>далі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Але на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приходять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,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smtClean="0"/>
              <a:t>як</a:t>
            </a:r>
          </a:p>
          <a:p>
            <a:pPr>
              <a:buNone/>
            </a:pPr>
            <a:r>
              <a:rPr lang="ru-RU" dirty="0" err="1" smtClean="0"/>
              <a:t>екстремальний</a:t>
            </a:r>
            <a:r>
              <a:rPr lang="ru-RU" dirty="0" smtClean="0"/>
              <a:t> </a:t>
            </a:r>
            <a:r>
              <a:rPr lang="ru-RU" dirty="0" smtClean="0"/>
              <a:t>туризм, </a:t>
            </a:r>
            <a:r>
              <a:rPr lang="ru-RU" dirty="0" err="1" smtClean="0"/>
              <a:t>дайвінг</a:t>
            </a:r>
            <a:r>
              <a:rPr lang="ru-RU" dirty="0" smtClean="0"/>
              <a:t>,</a:t>
            </a:r>
          </a:p>
          <a:p>
            <a:pPr>
              <a:buNone/>
            </a:pPr>
            <a:r>
              <a:rPr lang="ru-RU" dirty="0" err="1" smtClean="0"/>
              <a:t>аеротуризм</a:t>
            </a:r>
            <a:r>
              <a:rPr lang="ru-RU" dirty="0" smtClean="0"/>
              <a:t>, </a:t>
            </a:r>
            <a:r>
              <a:rPr lang="ru-RU" dirty="0" err="1" smtClean="0"/>
              <a:t>серфінг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туризму </a:t>
            </a:r>
            <a:r>
              <a:rPr lang="ru-RU" dirty="0" err="1" smtClean="0"/>
              <a:t>пропонують</a:t>
            </a:r>
            <a:r>
              <a:rPr lang="ru-RU" dirty="0" smtClean="0"/>
              <a:t> </a:t>
            </a:r>
            <a:r>
              <a:rPr lang="ru-RU" dirty="0" err="1" smtClean="0"/>
              <a:t>сучасні</a:t>
            </a:r>
            <a:r>
              <a:rPr lang="ru-RU" dirty="0" smtClean="0"/>
              <a:t> </a:t>
            </a:r>
            <a:r>
              <a:rPr lang="ru-RU" dirty="0" err="1" smtClean="0"/>
              <a:t>туристичні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центри</a:t>
            </a:r>
            <a:r>
              <a:rPr lang="ru-RU" dirty="0" smtClean="0"/>
              <a:t>. Одним із таких </a:t>
            </a:r>
            <a:r>
              <a:rPr lang="ru-RU" dirty="0" err="1" smtClean="0"/>
              <a:t>центрів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Карибське</a:t>
            </a:r>
            <a:r>
              <a:rPr lang="ru-RU" dirty="0" smtClean="0"/>
              <a:t> </a:t>
            </a:r>
            <a:r>
              <a:rPr lang="ru-RU" dirty="0" smtClean="0"/>
              <a:t>море.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543956" cy="6143668"/>
          </a:xfrm>
        </p:spPr>
        <p:txBody>
          <a:bodyPr/>
          <a:lstStyle/>
          <a:p>
            <a:pPr>
              <a:buNone/>
            </a:pP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поєднання</a:t>
            </a:r>
            <a:r>
              <a:rPr lang="ru-RU" dirty="0" smtClean="0"/>
              <a:t> </a:t>
            </a:r>
            <a:r>
              <a:rPr lang="ru-RU" dirty="0" err="1" smtClean="0"/>
              <a:t>історичної</a:t>
            </a:r>
            <a:r>
              <a:rPr lang="ru-RU" dirty="0" smtClean="0"/>
              <a:t> та </a:t>
            </a:r>
            <a:r>
              <a:rPr lang="ru-RU" dirty="0" err="1" smtClean="0"/>
              <a:t>культурної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спадщини</a:t>
            </a:r>
            <a:r>
              <a:rPr lang="ru-RU" dirty="0" smtClean="0"/>
              <a:t> </a:t>
            </a:r>
            <a:r>
              <a:rPr lang="ru-RU" dirty="0" smtClean="0"/>
              <a:t>з </a:t>
            </a:r>
            <a:r>
              <a:rPr lang="ru-RU" dirty="0" err="1" smtClean="0"/>
              <a:t>винятковими</a:t>
            </a:r>
            <a:r>
              <a:rPr lang="ru-RU" dirty="0" smtClean="0"/>
              <a:t> </a:t>
            </a:r>
            <a:r>
              <a:rPr lang="ru-RU" dirty="0" err="1" smtClean="0"/>
              <a:t>кліматичними</a:t>
            </a:r>
            <a:r>
              <a:rPr lang="ru-RU" dirty="0" smtClean="0"/>
              <a:t> </a:t>
            </a:r>
            <a:r>
              <a:rPr lang="ru-RU" dirty="0" smtClean="0"/>
              <a:t>й</a:t>
            </a:r>
          </a:p>
          <a:p>
            <a:pPr>
              <a:buNone/>
            </a:pPr>
            <a:r>
              <a:rPr lang="ru-RU" dirty="0" err="1" smtClean="0"/>
              <a:t>географічними</a:t>
            </a:r>
            <a:r>
              <a:rPr lang="ru-RU" dirty="0" smtClean="0"/>
              <a:t> </a:t>
            </a:r>
            <a:r>
              <a:rPr lang="ru-RU" dirty="0" err="1" smtClean="0"/>
              <a:t>умовами</a:t>
            </a:r>
            <a:r>
              <a:rPr lang="ru-RU" dirty="0" smtClean="0"/>
              <a:t> </a:t>
            </a:r>
            <a:r>
              <a:rPr lang="ru-RU" dirty="0" err="1" smtClean="0"/>
              <a:t>зробили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популярними</a:t>
            </a:r>
            <a:r>
              <a:rPr lang="ru-RU" dirty="0" smtClean="0"/>
              <a:t> </a:t>
            </a:r>
            <a:r>
              <a:rPr lang="ru-RU" dirty="0" smtClean="0"/>
              <a:t>для таких </a:t>
            </a:r>
            <a:r>
              <a:rPr lang="ru-RU" dirty="0" err="1" smtClean="0"/>
              <a:t>видів</a:t>
            </a:r>
            <a:r>
              <a:rPr lang="ru-RU" dirty="0" smtClean="0"/>
              <a:t> туризму </a:t>
            </a:r>
            <a:r>
              <a:rPr lang="ru-RU" dirty="0" smtClean="0"/>
              <a:t>як</a:t>
            </a:r>
          </a:p>
          <a:p>
            <a:pPr>
              <a:buNone/>
            </a:pPr>
            <a:r>
              <a:rPr lang="ru-RU" dirty="0" err="1" smtClean="0"/>
              <a:t>водний</a:t>
            </a:r>
            <a:r>
              <a:rPr lang="ru-RU" dirty="0" smtClean="0"/>
              <a:t>, </a:t>
            </a:r>
            <a:r>
              <a:rPr lang="ru-RU" dirty="0" err="1" smtClean="0"/>
              <a:t>культурний</a:t>
            </a:r>
            <a:r>
              <a:rPr lang="ru-RU" dirty="0" smtClean="0"/>
              <a:t>, </a:t>
            </a:r>
            <a:r>
              <a:rPr lang="ru-RU" dirty="0" err="1" smtClean="0"/>
              <a:t>зелений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r>
              <a:rPr lang="ru-RU" dirty="0" smtClean="0"/>
              <a:t>На</a:t>
            </a:r>
          </a:p>
          <a:p>
            <a:pPr>
              <a:buNone/>
            </a:pPr>
            <a:r>
              <a:rPr lang="ru-RU" dirty="0" err="1" smtClean="0"/>
              <a:t>сьогодні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регіон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err="1" smtClean="0"/>
              <a:t>вийшов</a:t>
            </a:r>
            <a:r>
              <a:rPr lang="ru-RU" dirty="0" smtClean="0"/>
              <a:t> на </a:t>
            </a:r>
            <a:r>
              <a:rPr lang="ru-RU" dirty="0" smtClean="0"/>
              <a:t>друге</a:t>
            </a:r>
          </a:p>
          <a:p>
            <a:pPr>
              <a:buNone/>
            </a:pP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smtClean="0"/>
              <a:t>по </a:t>
            </a:r>
            <a:r>
              <a:rPr lang="ru-RU" dirty="0" err="1" smtClean="0"/>
              <a:t>відвідуваності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 </a:t>
            </a:r>
            <a:r>
              <a:rPr lang="ru-RU" dirty="0" err="1" smtClean="0"/>
              <a:t>Америці</a:t>
            </a:r>
            <a:r>
              <a:rPr lang="ru-RU" dirty="0" smtClean="0"/>
              <a:t> (</a:t>
            </a:r>
            <a:r>
              <a:rPr lang="ru-RU" dirty="0" err="1" smtClean="0"/>
              <a:t>після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США).</a:t>
            </a:r>
            <a:r>
              <a:rPr lang="uk-UA" dirty="0" smtClean="0"/>
              <a:t> 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6146" name="Picture 2" descr="C:\Documents and Settings\Admin\Рабочий стол\gde_yamayka-e133093313169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7444">
            <a:off x="5000628" y="3286124"/>
            <a:ext cx="3967160" cy="29662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73407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Америка складається із двох субрегіонів:</a:t>
            </a:r>
          </a:p>
          <a:p>
            <a:pPr>
              <a:buNone/>
            </a:pPr>
            <a:r>
              <a:rPr lang="ru-RU" dirty="0" smtClean="0"/>
              <a:t>Північної й Латинської Америки. У свою</a:t>
            </a:r>
          </a:p>
          <a:p>
            <a:pPr>
              <a:buNone/>
            </a:pPr>
            <a:r>
              <a:rPr lang="ru-RU" dirty="0" smtClean="0"/>
              <a:t>чергу Латинська Америка включає</a:t>
            </a:r>
          </a:p>
          <a:p>
            <a:pPr>
              <a:buNone/>
            </a:pPr>
            <a:r>
              <a:rPr lang="ru-RU" dirty="0" smtClean="0"/>
              <a:t>Центральну й Південну Америку. До</a:t>
            </a:r>
          </a:p>
          <a:p>
            <a:pPr>
              <a:buNone/>
            </a:pPr>
            <a:r>
              <a:rPr lang="ru-RU" dirty="0" smtClean="0"/>
              <a:t>Америки відносять </a:t>
            </a:r>
          </a:p>
          <a:p>
            <a:pPr>
              <a:buNone/>
            </a:pPr>
            <a:r>
              <a:rPr lang="ru-RU" dirty="0" smtClean="0"/>
              <a:t>також острівні</a:t>
            </a:r>
          </a:p>
          <a:p>
            <a:pPr>
              <a:buNone/>
            </a:pPr>
            <a:r>
              <a:rPr lang="ru-RU" dirty="0" smtClean="0"/>
              <a:t>держави й територї </a:t>
            </a:r>
          </a:p>
          <a:p>
            <a:pPr>
              <a:buNone/>
            </a:pPr>
            <a:r>
              <a:rPr lang="ru-RU" dirty="0" smtClean="0"/>
              <a:t>Карибського басейну</a:t>
            </a:r>
            <a:endParaRPr lang="ru-RU" dirty="0"/>
          </a:p>
        </p:txBody>
      </p:sp>
      <p:pic>
        <p:nvPicPr>
          <p:cNvPr id="15362" name="Picture 2" descr="C:\Documents and Settings\Admin\Рабочий стол\6998297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2714620"/>
            <a:ext cx="3619525" cy="271464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У Карибському басейні знаходяться </a:t>
            </a:r>
            <a:br>
              <a:rPr lang="ru-RU" sz="3600" dirty="0" smtClean="0"/>
            </a:br>
            <a:r>
              <a:rPr lang="ru-RU" sz="3600" dirty="0" smtClean="0"/>
              <a:t>        дві великі групи островів 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sz="2800" dirty="0" smtClean="0">
                <a:solidFill>
                  <a:srgbClr val="002060"/>
                </a:solidFill>
              </a:rPr>
              <a:t>Великі Антильскі 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uk-UA" sz="2800" dirty="0" smtClean="0">
                <a:solidFill>
                  <a:srgbClr val="002060"/>
                </a:solidFill>
              </a:rPr>
              <a:t>Малі Антильскі</a:t>
            </a:r>
            <a:endParaRPr lang="ru-RU" sz="2800" dirty="0">
              <a:solidFill>
                <a:srgbClr val="002060"/>
              </a:solidFill>
            </a:endParaRPr>
          </a:p>
        </p:txBody>
      </p:sp>
      <p:pic>
        <p:nvPicPr>
          <p:cNvPr id="10" name="Содержимое 9" descr="малые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85720" y="2214554"/>
            <a:ext cx="3793327" cy="39290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Содержимое 10" descr="малыеее.pn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786314" y="2214554"/>
            <a:ext cx="4000528" cy="39290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73407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Великі Антильські острови - </a:t>
            </a:r>
            <a:r>
              <a:rPr lang="ru-RU" dirty="0" smtClean="0"/>
              <a:t>острови</a:t>
            </a:r>
            <a:r>
              <a:rPr lang="ru-RU" dirty="0" smtClean="0"/>
              <a:t> в</a:t>
            </a:r>
          </a:p>
          <a:p>
            <a:pPr>
              <a:buNone/>
            </a:pPr>
            <a:r>
              <a:rPr lang="ru-RU" dirty="0" smtClean="0"/>
              <a:t>Карибському морі, котрі разом із</a:t>
            </a:r>
          </a:p>
          <a:p>
            <a:pPr>
              <a:buNone/>
            </a:pPr>
            <a:r>
              <a:rPr lang="ru-RU" dirty="0" smtClean="0"/>
              <a:t>Багамськими островами й Малими</a:t>
            </a:r>
          </a:p>
          <a:p>
            <a:pPr>
              <a:buNone/>
            </a:pPr>
            <a:r>
              <a:rPr lang="ru-RU" dirty="0" smtClean="0"/>
              <a:t>Антильськими островами відомі як</a:t>
            </a:r>
          </a:p>
          <a:p>
            <a:pPr>
              <a:buNone/>
            </a:pPr>
            <a:r>
              <a:rPr lang="ru-RU" dirty="0" smtClean="0"/>
              <a:t>острови Вест-Індії. До групи Великих</a:t>
            </a:r>
          </a:p>
          <a:p>
            <a:pPr>
              <a:buNone/>
            </a:pPr>
            <a:r>
              <a:rPr lang="ru-RU" dirty="0" smtClean="0"/>
              <a:t>Антильських островів входять Куба,</a:t>
            </a:r>
          </a:p>
          <a:p>
            <a:pPr>
              <a:buNone/>
            </a:pPr>
            <a:r>
              <a:rPr lang="ru-RU" dirty="0" smtClean="0"/>
              <a:t>Ямайка, Еспаньола (складається із Гаїті й</a:t>
            </a:r>
          </a:p>
          <a:p>
            <a:pPr>
              <a:buNone/>
            </a:pPr>
            <a:r>
              <a:rPr lang="ru-RU" dirty="0" smtClean="0"/>
              <a:t>Домініканської республіки) й Пуерто</a:t>
            </a:r>
          </a:p>
          <a:p>
            <a:pPr>
              <a:buNone/>
            </a:pPr>
            <a:r>
              <a:rPr lang="ru-RU" dirty="0" smtClean="0"/>
              <a:t>Ріко. Були відкриті Христофором</a:t>
            </a:r>
          </a:p>
          <a:p>
            <a:pPr>
              <a:buNone/>
            </a:pPr>
            <a:r>
              <a:rPr lang="ru-RU" dirty="0" smtClean="0"/>
              <a:t>Колумбом в 1492 році.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642942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Малі Антильські острови </a:t>
            </a:r>
            <a:r>
              <a:rPr lang="ru-RU" dirty="0" smtClean="0"/>
              <a:t>– </a:t>
            </a:r>
            <a:r>
              <a:rPr lang="ru-RU" dirty="0" smtClean="0"/>
              <a:t>острови</a:t>
            </a:r>
          </a:p>
          <a:p>
            <a:pPr>
              <a:buNone/>
            </a:pPr>
            <a:r>
              <a:rPr lang="ru-RU" dirty="0" smtClean="0"/>
              <a:t>Карибського </a:t>
            </a:r>
            <a:r>
              <a:rPr lang="ru-RU" dirty="0" smtClean="0"/>
              <a:t>моря, в поєднанні відомі </a:t>
            </a:r>
            <a:r>
              <a:rPr lang="ru-RU" dirty="0" smtClean="0"/>
              <a:t>як</a:t>
            </a:r>
          </a:p>
          <a:p>
            <a:pPr>
              <a:buNone/>
            </a:pPr>
            <a:r>
              <a:rPr lang="ru-RU" dirty="0" smtClean="0"/>
              <a:t>частина </a:t>
            </a:r>
            <a:r>
              <a:rPr lang="ru-RU" dirty="0" smtClean="0"/>
              <a:t>Вест-Індії. По розміщенню </a:t>
            </a:r>
            <a:r>
              <a:rPr lang="ru-RU" dirty="0" smtClean="0"/>
              <a:t>і</a:t>
            </a:r>
          </a:p>
          <a:p>
            <a:pPr>
              <a:buNone/>
            </a:pPr>
            <a:r>
              <a:rPr lang="ru-RU" dirty="0" smtClean="0"/>
              <a:t>розміру </a:t>
            </a:r>
            <a:r>
              <a:rPr lang="ru-RU" dirty="0" smtClean="0"/>
              <a:t>острови розділені на </a:t>
            </a:r>
            <a:r>
              <a:rPr lang="ru-RU" dirty="0" smtClean="0"/>
              <a:t>Багамські</a:t>
            </a:r>
          </a:p>
          <a:p>
            <a:pPr>
              <a:buNone/>
            </a:pPr>
            <a:r>
              <a:rPr lang="ru-RU" dirty="0" smtClean="0"/>
              <a:t>острови</a:t>
            </a:r>
            <a:r>
              <a:rPr lang="ru-RU" dirty="0" smtClean="0"/>
              <a:t>, Великі Антильські острови </a:t>
            </a:r>
            <a:r>
              <a:rPr lang="ru-RU" dirty="0" smtClean="0"/>
              <a:t>та</a:t>
            </a:r>
          </a:p>
          <a:p>
            <a:pPr>
              <a:buNone/>
            </a:pPr>
            <a:r>
              <a:rPr lang="ru-RU" dirty="0" smtClean="0"/>
              <a:t>Малі </a:t>
            </a:r>
            <a:r>
              <a:rPr lang="ru-RU" dirty="0" smtClean="0"/>
              <a:t>Антильські острови. Останні </a:t>
            </a:r>
            <a:r>
              <a:rPr lang="ru-RU" dirty="0" smtClean="0"/>
              <a:t>дві</a:t>
            </a:r>
          </a:p>
          <a:p>
            <a:pPr>
              <a:buNone/>
            </a:pPr>
            <a:r>
              <a:rPr lang="ru-RU" dirty="0" smtClean="0"/>
              <a:t>групи </a:t>
            </a:r>
            <a:r>
              <a:rPr lang="ru-RU" dirty="0" smtClean="0"/>
              <a:t>разом складають </a:t>
            </a:r>
            <a:r>
              <a:rPr lang="ru-RU" dirty="0" smtClean="0"/>
              <a:t>архіпелаг</a:t>
            </a:r>
          </a:p>
          <a:p>
            <a:pPr>
              <a:buNone/>
            </a:pPr>
            <a:r>
              <a:rPr lang="ru-RU" dirty="0" smtClean="0"/>
              <a:t>Антильських </a:t>
            </a:r>
            <a:r>
              <a:rPr lang="ru-RU" dirty="0" smtClean="0"/>
              <a:t>островів.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7223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Серед найбільш значних острівних </a:t>
            </a:r>
            <a:r>
              <a:rPr lang="ru-RU" dirty="0" smtClean="0"/>
              <a:t>країн</a:t>
            </a:r>
          </a:p>
          <a:p>
            <a:pPr>
              <a:buNone/>
            </a:pPr>
            <a:r>
              <a:rPr lang="ru-RU" dirty="0" smtClean="0"/>
              <a:t>Карибського </a:t>
            </a:r>
            <a:r>
              <a:rPr lang="ru-RU" dirty="0" smtClean="0"/>
              <a:t>басейну, як з точки </a:t>
            </a:r>
            <a:r>
              <a:rPr lang="ru-RU" dirty="0" smtClean="0"/>
              <a:t>зору</a:t>
            </a:r>
          </a:p>
          <a:p>
            <a:pPr>
              <a:buNone/>
            </a:pPr>
            <a:r>
              <a:rPr lang="ru-RU" dirty="0" smtClean="0"/>
              <a:t>економічного </a:t>
            </a:r>
            <a:r>
              <a:rPr lang="ru-RU" dirty="0" smtClean="0"/>
              <a:t>розвитку, так і з точки </a:t>
            </a:r>
            <a:r>
              <a:rPr lang="ru-RU" dirty="0" smtClean="0"/>
              <a:t>зору</a:t>
            </a:r>
          </a:p>
          <a:p>
            <a:pPr>
              <a:buNone/>
            </a:pPr>
            <a:r>
              <a:rPr lang="ru-RU" dirty="0" smtClean="0"/>
              <a:t>наявності </a:t>
            </a:r>
            <a:r>
              <a:rPr lang="ru-RU" dirty="0" smtClean="0"/>
              <a:t>рекреаційного </a:t>
            </a:r>
            <a:r>
              <a:rPr lang="ru-RU" dirty="0" smtClean="0"/>
              <a:t>потенціалу</a:t>
            </a:r>
          </a:p>
          <a:p>
            <a:pPr>
              <a:buNone/>
            </a:pPr>
            <a:r>
              <a:rPr lang="ru-RU" dirty="0" smtClean="0"/>
              <a:t>необхідно </a:t>
            </a:r>
            <a:r>
              <a:rPr lang="ru-RU" dirty="0" smtClean="0"/>
              <a:t>виокремити наступні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 Куба,</a:t>
            </a:r>
          </a:p>
          <a:p>
            <a:pPr>
              <a:buNone/>
            </a:pPr>
            <a:r>
              <a:rPr lang="ru-RU" dirty="0" smtClean="0"/>
              <a:t>Ямайка</a:t>
            </a:r>
            <a:r>
              <a:rPr lang="ru-RU" dirty="0" smtClean="0"/>
              <a:t>, Гаїті,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Домініканська </a:t>
            </a:r>
          </a:p>
          <a:p>
            <a:pPr>
              <a:buNone/>
            </a:pPr>
            <a:r>
              <a:rPr lang="ru-RU" dirty="0" smtClean="0"/>
              <a:t>республіка,</a:t>
            </a:r>
          </a:p>
          <a:p>
            <a:pPr>
              <a:buNone/>
            </a:pPr>
            <a:r>
              <a:rPr lang="ru-RU" dirty="0" smtClean="0"/>
              <a:t>Тринідад </a:t>
            </a:r>
            <a:r>
              <a:rPr lang="ru-RU" dirty="0" smtClean="0"/>
              <a:t>і </a:t>
            </a:r>
            <a:r>
              <a:rPr lang="ru-RU" dirty="0" smtClean="0"/>
              <a:t>Тобаго</a:t>
            </a:r>
            <a:endParaRPr lang="ru-RU" dirty="0"/>
          </a:p>
        </p:txBody>
      </p:sp>
      <p:pic>
        <p:nvPicPr>
          <p:cNvPr id="1026" name="Picture 2" descr="C:\Documents and Settings\Admin\Рабочий стол\ямайк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70994" y="3286124"/>
            <a:ext cx="4120544" cy="300039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922322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002060"/>
                </a:solidFill>
              </a:rPr>
              <a:t>Республіка Куба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43536"/>
          </a:xfrm>
        </p:spPr>
        <p:txBody>
          <a:bodyPr/>
          <a:lstStyle/>
          <a:p>
            <a:pPr>
              <a:buClr>
                <a:schemeClr val="tx2"/>
              </a:buClr>
            </a:pPr>
            <a:r>
              <a:rPr lang="uk-UA" dirty="0" smtClean="0"/>
              <a:t>Знаходиться у Вест-Індії</a:t>
            </a:r>
          </a:p>
          <a:p>
            <a:pPr>
              <a:buClr>
                <a:schemeClr val="tx2"/>
              </a:buClr>
            </a:pPr>
            <a:r>
              <a:rPr lang="uk-UA" dirty="0" smtClean="0"/>
              <a:t>Площа – 111 тис. км</a:t>
            </a:r>
            <a:r>
              <a:rPr lang="ru-RU" baseline="30000" dirty="0" smtClean="0"/>
              <a:t> </a:t>
            </a:r>
            <a:r>
              <a:rPr lang="ru-RU" baseline="30000" dirty="0" smtClean="0"/>
              <a:t>2</a:t>
            </a:r>
          </a:p>
          <a:p>
            <a:pPr>
              <a:buClr>
                <a:schemeClr val="tx2"/>
              </a:buClr>
            </a:pPr>
            <a:r>
              <a:rPr lang="ru-RU" dirty="0" smtClean="0"/>
              <a:t>Населення </a:t>
            </a:r>
            <a:r>
              <a:rPr lang="ru-RU" dirty="0" smtClean="0"/>
              <a:t>близько 11,184 млн </a:t>
            </a:r>
            <a:r>
              <a:rPr lang="ru-RU" dirty="0" smtClean="0"/>
              <a:t>чол.</a:t>
            </a:r>
          </a:p>
          <a:p>
            <a:pPr>
              <a:buClr>
                <a:schemeClr val="tx2"/>
              </a:buClr>
            </a:pPr>
            <a:r>
              <a:rPr lang="ru-RU" dirty="0" smtClean="0"/>
              <a:t>Столиця </a:t>
            </a:r>
            <a:r>
              <a:rPr lang="ru-RU" dirty="0" smtClean="0"/>
              <a:t>Куби </a:t>
            </a:r>
            <a:r>
              <a:rPr lang="ru-RU" dirty="0" smtClean="0"/>
              <a:t>– Гавана</a:t>
            </a:r>
          </a:p>
          <a:p>
            <a:pPr>
              <a:buClr>
                <a:schemeClr val="tx2"/>
              </a:buClr>
            </a:pPr>
            <a:r>
              <a:rPr lang="ru-RU" dirty="0" smtClean="0"/>
              <a:t>Офіційна </a:t>
            </a:r>
            <a:r>
              <a:rPr lang="ru-RU" dirty="0" smtClean="0"/>
              <a:t>мова </a:t>
            </a:r>
            <a:r>
              <a:rPr lang="ru-RU" dirty="0" smtClean="0"/>
              <a:t>– іспанська</a:t>
            </a:r>
          </a:p>
          <a:p>
            <a:pPr>
              <a:buClr>
                <a:schemeClr val="tx2"/>
              </a:buClr>
            </a:pPr>
            <a:r>
              <a:rPr lang="ru-RU" dirty="0" smtClean="0"/>
              <a:t>Грошова </a:t>
            </a:r>
            <a:r>
              <a:rPr lang="ru-RU" dirty="0" smtClean="0"/>
              <a:t>одиниця - кубинське </a:t>
            </a:r>
            <a:r>
              <a:rPr lang="ru-RU" dirty="0" smtClean="0"/>
              <a:t>песо</a:t>
            </a:r>
          </a:p>
          <a:p>
            <a:pPr>
              <a:buClr>
                <a:schemeClr val="tx2"/>
              </a:buClr>
            </a:pPr>
            <a:r>
              <a:rPr lang="uk-UA" dirty="0" smtClean="0"/>
              <a:t>Куба – соціалістична держава</a:t>
            </a:r>
            <a:endParaRPr lang="ru-RU" dirty="0" smtClean="0"/>
          </a:p>
          <a:p>
            <a:pPr>
              <a:buClr>
                <a:schemeClr val="tx2"/>
              </a:buClr>
            </a:pPr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065198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002060"/>
                </a:solidFill>
              </a:rPr>
              <a:t>Теріторіальний поділ Куби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14422"/>
            <a:ext cx="9001156" cy="5143536"/>
          </a:xfrm>
        </p:spPr>
        <p:txBody>
          <a:bodyPr/>
          <a:lstStyle/>
          <a:p>
            <a:pPr>
              <a:buNone/>
            </a:pPr>
            <a:r>
              <a:rPr lang="ru-RU" dirty="0" err="1" smtClean="0"/>
              <a:t>Адміністративно-територіально</a:t>
            </a:r>
            <a:r>
              <a:rPr lang="ru-RU" dirty="0" smtClean="0"/>
              <a:t> Куба (</a:t>
            </a:r>
            <a:r>
              <a:rPr lang="ru-RU" dirty="0" smtClean="0"/>
              <a:t>з 1976)</a:t>
            </a:r>
          </a:p>
          <a:p>
            <a:pPr>
              <a:buNone/>
            </a:pPr>
            <a:r>
              <a:rPr lang="ru-RU" dirty="0" err="1" smtClean="0"/>
              <a:t>ділиться</a:t>
            </a:r>
            <a:r>
              <a:rPr lang="ru-RU" dirty="0" smtClean="0"/>
              <a:t> </a:t>
            </a:r>
            <a:r>
              <a:rPr lang="ru-RU" dirty="0" smtClean="0"/>
              <a:t>на 14 </a:t>
            </a:r>
            <a:r>
              <a:rPr lang="ru-RU" dirty="0" err="1" smtClean="0"/>
              <a:t>провінцій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Провінції</a:t>
            </a:r>
            <a:r>
              <a:rPr lang="ru-RU" dirty="0" smtClean="0"/>
              <a:t> </a:t>
            </a:r>
            <a:r>
              <a:rPr lang="ru-RU" dirty="0" err="1" smtClean="0"/>
              <a:t>діляться</a:t>
            </a:r>
            <a:r>
              <a:rPr lang="ru-RU" dirty="0" smtClean="0"/>
              <a:t> на </a:t>
            </a:r>
            <a:r>
              <a:rPr lang="ru-RU" dirty="0" err="1" smtClean="0"/>
              <a:t>муніципії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2050" name="Picture 2" descr="C:\Documents and Settings\Admin\Рабочий стол\7696743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143248"/>
            <a:ext cx="8607020" cy="2903995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99376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002060"/>
                </a:solidFill>
              </a:rPr>
              <a:t>Республіка Гаїті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2"/>
            <a:ext cx="8258204" cy="5643578"/>
          </a:xfrm>
        </p:spPr>
        <p:txBody>
          <a:bodyPr/>
          <a:lstStyle/>
          <a:p>
            <a:pPr>
              <a:buClr>
                <a:schemeClr val="tx2"/>
              </a:buClr>
            </a:pPr>
            <a:r>
              <a:rPr lang="uk-UA" dirty="0" smtClean="0"/>
              <a:t>Площа – 27,750 кв. км</a:t>
            </a:r>
          </a:p>
          <a:p>
            <a:pPr>
              <a:buClr>
                <a:schemeClr val="tx2"/>
              </a:buClr>
            </a:pPr>
            <a:r>
              <a:rPr lang="ru-RU" dirty="0" smtClean="0"/>
              <a:t>Столиця - </a:t>
            </a:r>
            <a:r>
              <a:rPr lang="ru-RU" dirty="0" smtClean="0"/>
              <a:t>Порт-о-Пренс</a:t>
            </a:r>
          </a:p>
          <a:p>
            <a:pPr>
              <a:buClr>
                <a:schemeClr val="tx2"/>
              </a:buClr>
            </a:pPr>
            <a:r>
              <a:rPr lang="ru-RU" dirty="0" smtClean="0"/>
              <a:t> </a:t>
            </a:r>
            <a:r>
              <a:rPr lang="ru-RU" dirty="0" smtClean="0"/>
              <a:t>Населення - 7,53 млн. </a:t>
            </a:r>
            <a:r>
              <a:rPr lang="ru-RU" dirty="0" err="1" smtClean="0"/>
              <a:t>чоловік</a:t>
            </a:r>
            <a:endParaRPr lang="ru-RU" dirty="0" smtClean="0"/>
          </a:p>
          <a:p>
            <a:pPr>
              <a:buClr>
                <a:schemeClr val="tx2"/>
              </a:buClr>
            </a:pPr>
            <a:r>
              <a:rPr lang="ru-RU" dirty="0" err="1" smtClean="0"/>
              <a:t>Щільність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- 241 </a:t>
            </a:r>
            <a:r>
              <a:rPr lang="ru-RU" dirty="0" err="1" smtClean="0"/>
              <a:t>людина</a:t>
            </a:r>
            <a:r>
              <a:rPr lang="ru-RU" dirty="0" smtClean="0"/>
              <a:t> на 1 кв. км</a:t>
            </a:r>
            <a:r>
              <a:rPr lang="ru-RU" dirty="0" smtClean="0"/>
              <a:t>.</a:t>
            </a:r>
          </a:p>
          <a:p>
            <a:pPr>
              <a:buClr>
                <a:schemeClr val="tx2"/>
              </a:buClr>
            </a:pPr>
            <a:r>
              <a:rPr lang="ru-RU" dirty="0" smtClean="0"/>
              <a:t> </a:t>
            </a:r>
            <a:r>
              <a:rPr lang="ru-RU" dirty="0" err="1" smtClean="0"/>
              <a:t>Міське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- 34%, </a:t>
            </a:r>
            <a:r>
              <a:rPr lang="ru-RU" dirty="0" err="1" smtClean="0"/>
              <a:t>сільське</a:t>
            </a:r>
            <a:r>
              <a:rPr lang="ru-RU" dirty="0" smtClean="0"/>
              <a:t> - 66</a:t>
            </a:r>
            <a:r>
              <a:rPr lang="ru-RU" dirty="0" smtClean="0"/>
              <a:t>%</a:t>
            </a:r>
          </a:p>
          <a:p>
            <a:pPr>
              <a:buClr>
                <a:schemeClr val="tx2"/>
              </a:buClr>
            </a:pPr>
            <a:r>
              <a:rPr lang="ru-RU" dirty="0" err="1" smtClean="0"/>
              <a:t>Адміністративно-територіальне</a:t>
            </a:r>
            <a:r>
              <a:rPr lang="ru-RU" dirty="0" smtClean="0"/>
              <a:t> </a:t>
            </a:r>
            <a:r>
              <a:rPr lang="ru-RU" dirty="0" err="1" smtClean="0"/>
              <a:t>поділ</a:t>
            </a:r>
            <a:r>
              <a:rPr lang="ru-RU" dirty="0" smtClean="0"/>
              <a:t> - 9 </a:t>
            </a:r>
            <a:r>
              <a:rPr lang="ru-RU" dirty="0" err="1" smtClean="0"/>
              <a:t>департаментів</a:t>
            </a:r>
            <a:r>
              <a:rPr lang="ru-RU" dirty="0" smtClean="0"/>
              <a:t>.</a:t>
            </a:r>
          </a:p>
          <a:p>
            <a:pPr>
              <a:buClr>
                <a:schemeClr val="tx2"/>
              </a:buClr>
            </a:pPr>
            <a:r>
              <a:rPr lang="ru-RU" dirty="0" smtClean="0"/>
              <a:t>Грошова одиниця: гурд = 100 сантимам.</a:t>
            </a:r>
          </a:p>
          <a:p>
            <a:pPr>
              <a:buClr>
                <a:schemeClr val="tx2"/>
              </a:buClr>
            </a:pP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203782">
  <a:themeElements>
    <a:clrScheme name="Office Theme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ffice Them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10203782</Template>
  <TotalTime>149</TotalTime>
  <Words>554</Words>
  <Application>Microsoft Office PowerPoint</Application>
  <PresentationFormat>Экран (4:3)</PresentationFormat>
  <Paragraphs>116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10203782</vt:lpstr>
      <vt:lpstr>Рекреаційний потенціал країн Карибського моря</vt:lpstr>
      <vt:lpstr>Слайд 2</vt:lpstr>
      <vt:lpstr>У Карибському басейні знаходяться          дві великі групи островів </vt:lpstr>
      <vt:lpstr>Слайд 4</vt:lpstr>
      <vt:lpstr>Слайд 5</vt:lpstr>
      <vt:lpstr>Слайд 6</vt:lpstr>
      <vt:lpstr>Республіка Куба</vt:lpstr>
      <vt:lpstr>Теріторіальний поділ Куби</vt:lpstr>
      <vt:lpstr>Республіка Гаїті</vt:lpstr>
      <vt:lpstr>Ямайка</vt:lpstr>
      <vt:lpstr>Домініканська Республіка</vt:lpstr>
      <vt:lpstr>Тринідад і Тобаго</vt:lpstr>
      <vt:lpstr>Слайд 13</vt:lpstr>
      <vt:lpstr>Слайд 14</vt:lpstr>
      <vt:lpstr>Слайд 15</vt:lpstr>
      <vt:lpstr>Слайд 16</vt:lpstr>
    </vt:vector>
  </TitlesOfParts>
  <Manager/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Рекреаційний потенціал країн Карибського моря</dc:title>
  <dc:subject/>
  <dc:creator>User</dc:creator>
  <cp:keywords/>
  <dc:description/>
  <cp:lastModifiedBy>User</cp:lastModifiedBy>
  <cp:revision>16</cp:revision>
  <dcterms:created xsi:type="dcterms:W3CDTF">2014-05-08T06:23:23Z</dcterms:created>
  <dcterms:modified xsi:type="dcterms:W3CDTF">2014-05-10T12:26:25Z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TC102037821049</vt:lpwstr>
  </property>
</Properties>
</file>