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7" y="13112"/>
            <a:ext cx="3600401" cy="219175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 тропічних лісів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644008" cy="5949280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План: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1. Світовий лісовий конгрес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2. Лісові ресурси:</a:t>
            </a:r>
          </a:p>
          <a:p>
            <a:pPr algn="l"/>
            <a:r>
              <a:rPr lang="uk-UA" sz="21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А) Поняття, значення;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Б) Характеристика лісових ресурсів;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В) Поширення лісів;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3. Проблеми знищення лісових       ресурсів;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4. Наслідки вирубування лісів;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5. Прогноз стану лісів на </a:t>
            </a:r>
            <a:r>
              <a:rPr lang="uk-UA" sz="2100" dirty="0" err="1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ХХІст</a:t>
            </a:r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.;</a:t>
            </a:r>
          </a:p>
          <a:p>
            <a:pPr algn="l"/>
            <a:r>
              <a:rPr lang="uk-UA" sz="21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6</a:t>
            </a:r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 Шляхи вирішення проблем;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7. Вплив скорочення лісового фонду планети на глобальні проблеми людства;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9. Крилаті фрази про природу</a:t>
            </a:r>
          </a:p>
          <a:p>
            <a:pPr algn="l"/>
            <a:r>
              <a:rPr lang="uk-UA" sz="21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10. Висновки</a:t>
            </a:r>
            <a:endParaRPr lang="uk-UA" sz="21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52839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стану лісів на ХХІ ст.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131821"/>
          </a:xfrm>
        </p:spPr>
        <p:txBody>
          <a:bodyPr>
            <a:noAutofit/>
          </a:bodyPr>
          <a:lstStyle/>
          <a:p>
            <a:pPr marL="0" indent="0"/>
            <a:r>
              <a:rPr lang="uk-UA" sz="1800" dirty="0">
                <a:latin typeface="Constantia" panose="02030602050306030303" pitchFamily="18" charset="0"/>
              </a:rPr>
              <a:t>„ В найближчі сто років половина видів тварин і рослин на Землі, вірогідно, постане на грані вимирання ”, - пише автор однієї </a:t>
            </a:r>
            <a:r>
              <a:rPr lang="uk-UA" sz="1800" dirty="0" smtClean="0">
                <a:latin typeface="Constantia" panose="02030602050306030303" pitchFamily="18" charset="0"/>
              </a:rPr>
              <a:t>статті.</a:t>
            </a:r>
          </a:p>
          <a:p>
            <a:pPr marL="0" indent="0"/>
            <a:r>
              <a:rPr lang="uk-UA" sz="1800" dirty="0" smtClean="0">
                <a:latin typeface="Constantia" panose="02030602050306030303" pitchFamily="18" charset="0"/>
              </a:rPr>
              <a:t>Прогнози </a:t>
            </a:r>
            <a:r>
              <a:rPr lang="uk-UA" sz="1800" dirty="0">
                <a:latin typeface="Constantia" panose="02030602050306030303" pitchFamily="18" charset="0"/>
              </a:rPr>
              <a:t>Джона </a:t>
            </a:r>
            <a:r>
              <a:rPr lang="uk-UA" sz="1800" dirty="0" err="1">
                <a:latin typeface="Constantia" panose="02030602050306030303" pitchFamily="18" charset="0"/>
              </a:rPr>
              <a:t>Харті</a:t>
            </a:r>
            <a:r>
              <a:rPr lang="uk-UA" sz="1800" dirty="0">
                <a:latin typeface="Constantia" panose="02030602050306030303" pitchFamily="18" charset="0"/>
              </a:rPr>
              <a:t> ще менш втішні: „ За оцінками біологів, в результаті знищення тропічних лісів вже через 75 років з Землі зникне щонайменше половина всіх біологічних </a:t>
            </a:r>
            <a:r>
              <a:rPr lang="uk-UA" sz="1800" dirty="0" smtClean="0">
                <a:latin typeface="Constantia" panose="02030602050306030303" pitchFamily="18" charset="0"/>
              </a:rPr>
              <a:t>видів” .</a:t>
            </a:r>
            <a:endParaRPr lang="uk-UA" sz="1800" dirty="0">
              <a:latin typeface="Constantia" panose="02030602050306030303" pitchFamily="18" charset="0"/>
            </a:endParaRPr>
          </a:p>
          <a:p>
            <a:pPr marL="0" indent="0"/>
            <a:r>
              <a:rPr lang="uk-UA" sz="1800" dirty="0" smtClean="0">
                <a:latin typeface="Constantia" panose="02030602050306030303" pitchFamily="18" charset="0"/>
              </a:rPr>
              <a:t>Директор </a:t>
            </a:r>
            <a:r>
              <a:rPr lang="uk-UA" sz="1800" dirty="0">
                <a:latin typeface="Constantia" panose="02030602050306030303" pitchFamily="18" charset="0"/>
              </a:rPr>
              <a:t>лісової програми Всесвітнього фонду охорони дикої природи </a:t>
            </a:r>
            <a:r>
              <a:rPr lang="uk-UA" sz="1800" dirty="0" err="1">
                <a:latin typeface="Constantia" panose="02030602050306030303" pitchFamily="18" charset="0"/>
              </a:rPr>
              <a:t>Родні</a:t>
            </a:r>
            <a:r>
              <a:rPr lang="uk-UA" sz="1800" dirty="0">
                <a:latin typeface="Constantia" panose="02030602050306030303" pitchFamily="18" charset="0"/>
              </a:rPr>
              <a:t> </a:t>
            </a:r>
            <a:r>
              <a:rPr lang="uk-UA" sz="1800" dirty="0" err="1">
                <a:latin typeface="Constantia" panose="02030602050306030303" pitchFamily="18" charset="0"/>
              </a:rPr>
              <a:t>Тейлор</a:t>
            </a:r>
            <a:r>
              <a:rPr lang="uk-UA" sz="1800" dirty="0">
                <a:latin typeface="Constantia" panose="02030602050306030303" pitchFamily="18" charset="0"/>
              </a:rPr>
              <a:t> підкреслив: </a:t>
            </a:r>
            <a:r>
              <a:rPr lang="uk-UA" sz="1800" dirty="0" smtClean="0">
                <a:latin typeface="Constantia" panose="02030602050306030303" pitchFamily="18" charset="0"/>
              </a:rPr>
              <a:t>«Якщо </a:t>
            </a:r>
            <a:r>
              <a:rPr lang="uk-UA" sz="1800" dirty="0">
                <a:latin typeface="Constantia" panose="02030602050306030303" pitchFamily="18" charset="0"/>
              </a:rPr>
              <a:t>продовжимо споживати природні ресурси на такому рівні, як сьогодні, потрібно буде три такі планети, як Земля. А чисельність населення зростає і сягне 9,2 мільярда у 2050 році. Тому виробництво продуктів харчування має зрости у декілька разів. Цього можна досягти тільки за рахунок збільшення сільськогосподарського виробництва в країнах, що розвиваються. Отже, ліс знову під загрозою знищення для збільшення площ сільськогосподарських угідь</a:t>
            </a:r>
            <a:r>
              <a:rPr lang="uk-UA" sz="1800" dirty="0" smtClean="0">
                <a:latin typeface="Constantia" panose="02030602050306030303" pitchFamily="18" charset="0"/>
              </a:rPr>
              <a:t>.»</a:t>
            </a:r>
            <a:endParaRPr lang="uk-UA" sz="1800" dirty="0" smtClean="0">
              <a:latin typeface="Constantia" panose="02030602050306030303" pitchFamily="18" charset="0"/>
            </a:endParaRPr>
          </a:p>
          <a:p>
            <a:pPr marL="0" indent="0"/>
            <a:r>
              <a:rPr lang="uk-UA" sz="1800" dirty="0">
                <a:latin typeface="Constantia" panose="02030602050306030303" pitchFamily="18" charset="0"/>
              </a:rPr>
              <a:t>Міністр довкілля та сталого розвитку Аргентини </a:t>
            </a:r>
            <a:r>
              <a:rPr lang="uk-UA" sz="1800" dirty="0" err="1">
                <a:latin typeface="Constantia" panose="02030602050306030303" pitchFamily="18" charset="0"/>
              </a:rPr>
              <a:t>Хомеро</a:t>
            </a:r>
            <a:r>
              <a:rPr lang="uk-UA" sz="1800" dirty="0">
                <a:latin typeface="Constantia" panose="02030602050306030303" pitchFamily="18" charset="0"/>
              </a:rPr>
              <a:t> </a:t>
            </a:r>
            <a:r>
              <a:rPr lang="uk-UA" sz="1800" dirty="0" err="1">
                <a:latin typeface="Constantia" panose="02030602050306030303" pitchFamily="18" charset="0"/>
              </a:rPr>
              <a:t>Бібілоні</a:t>
            </a:r>
            <a:r>
              <a:rPr lang="uk-UA" sz="1800" dirty="0">
                <a:latin typeface="Constantia" panose="02030602050306030303" pitchFamily="18" charset="0"/>
              </a:rPr>
              <a:t> завершив свій виступ словами: «Ми втратили гармонію із природою. Якщо будемо продовжувати руйнувати ліс, втратимо </a:t>
            </a:r>
            <a:r>
              <a:rPr lang="uk-UA" sz="1800" dirty="0" err="1">
                <a:latin typeface="Constantia" panose="02030602050306030303" pitchFamily="18" charset="0"/>
              </a:rPr>
              <a:t>біорізноманіття</a:t>
            </a:r>
            <a:r>
              <a:rPr lang="uk-UA" sz="1800" dirty="0">
                <a:latin typeface="Constantia" panose="02030602050306030303" pitchFamily="18" charset="0"/>
              </a:rPr>
              <a:t> та культурну спадщину. Обійміть дерево, і подумайте про майбутнє своїх дітей»</a:t>
            </a:r>
          </a:p>
        </p:txBody>
      </p:sp>
    </p:spTree>
    <p:extLst>
      <p:ext uri="{BB962C8B-B14F-4D97-AF65-F5344CB8AC3E}">
        <p14:creationId xmlns:p14="http://schemas.microsoft.com/office/powerpoint/2010/main" val="28370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</a:t>
            </a:r>
            <a:b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стану лісів на ХХІ ст.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 smtClean="0">
                <a:latin typeface="Constantia" panose="02030602050306030303" pitchFamily="18" charset="0"/>
              </a:rPr>
              <a:t>Спираючись на наведені думки провідних фахівців світу й аналізуючи попередні дані, ми можемо дійти висновку, що при такому ставленні до природних ресурсів, яке є в нас зараз, вже в найближчому майбутньому ми можемо не побачити левової частки природніх багатств. Це і різноманітні види </a:t>
            </a:r>
            <a:r>
              <a:rPr lang="uk-UA" dirty="0" smtClean="0">
                <a:latin typeface="Constantia" panose="02030602050306030303" pitchFamily="18" charset="0"/>
              </a:rPr>
              <a:t>росли </a:t>
            </a:r>
            <a:r>
              <a:rPr lang="uk-UA" dirty="0" smtClean="0">
                <a:latin typeface="Constantia" panose="02030602050306030303" pitchFamily="18" charset="0"/>
              </a:rPr>
              <a:t>і тварин, чудові лісові пейзажі тощо. Вже через 50 років варварського ставлення до природи ми власними ж руками просто винищимо половину лісів планети.</a:t>
            </a: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Шляхи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вирішення проблеми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6085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>
                <a:latin typeface="Constantia" panose="02030602050306030303" pitchFamily="18" charset="0"/>
              </a:rPr>
              <a:t>комплексна переробка лісової сировини;</a:t>
            </a:r>
          </a:p>
          <a:p>
            <a:pPr lvl="0"/>
            <a:r>
              <a:rPr lang="uk-UA" dirty="0">
                <a:latin typeface="Constantia" panose="02030602050306030303" pitchFamily="18" charset="0"/>
              </a:rPr>
              <a:t>не вирубувати </a:t>
            </a:r>
            <a:r>
              <a:rPr lang="uk-UA" dirty="0" smtClean="0">
                <a:latin typeface="Constantia" panose="02030602050306030303" pitchFamily="18" charset="0"/>
              </a:rPr>
              <a:t>ліси </a:t>
            </a:r>
            <a:r>
              <a:rPr lang="uk-UA" dirty="0">
                <a:latin typeface="Constantia" panose="02030602050306030303" pitchFamily="18" charset="0"/>
              </a:rPr>
              <a:t>в обсязі, що перевищує їхній приріст;</a:t>
            </a:r>
          </a:p>
          <a:p>
            <a:pPr lvl="0"/>
            <a:r>
              <a:rPr lang="uk-UA" dirty="0" err="1">
                <a:latin typeface="Constantia" panose="02030602050306030303" pitchFamily="18" charset="0"/>
              </a:rPr>
              <a:t>лісовідновлювальні</a:t>
            </a:r>
            <a:r>
              <a:rPr lang="uk-UA" dirty="0">
                <a:latin typeface="Constantia" panose="02030602050306030303" pitchFamily="18" charset="0"/>
              </a:rPr>
              <a:t> роботи;</a:t>
            </a:r>
          </a:p>
          <a:p>
            <a:pPr lvl="0"/>
            <a:r>
              <a:rPr lang="uk-UA" dirty="0">
                <a:latin typeface="Constantia" panose="02030602050306030303" pitchFamily="18" charset="0"/>
              </a:rPr>
              <a:t>контроль за якістю вод, повітря;</a:t>
            </a:r>
          </a:p>
          <a:p>
            <a:pPr lvl="0"/>
            <a:r>
              <a:rPr lang="uk-UA" dirty="0">
                <a:latin typeface="Constantia" panose="02030602050306030303" pitchFamily="18" charset="0"/>
              </a:rPr>
              <a:t>заміна деревини іншими конструкційними матеріалами і джерелами </a:t>
            </a:r>
            <a:r>
              <a:rPr lang="uk-UA" dirty="0" smtClean="0">
                <a:latin typeface="Constantia" panose="02030602050306030303" pitchFamily="18" charset="0"/>
              </a:rPr>
              <a:t>палива;</a:t>
            </a:r>
            <a:endParaRPr lang="uk-UA" dirty="0">
              <a:latin typeface="Constantia" panose="02030602050306030303" pitchFamily="18" charset="0"/>
            </a:endParaRPr>
          </a:p>
          <a:p>
            <a:r>
              <a:rPr lang="ru-RU" dirty="0" err="1" smtClean="0">
                <a:latin typeface="Constantia" panose="02030602050306030303" pitchFamily="18" charset="0"/>
              </a:rPr>
              <a:t>активізувати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зусилля</a:t>
            </a:r>
            <a:r>
              <a:rPr lang="ru-RU" dirty="0">
                <a:latin typeface="Constantia" panose="02030602050306030303" pitchFamily="18" charset="0"/>
              </a:rPr>
              <a:t> з </a:t>
            </a:r>
            <a:r>
              <a:rPr lang="ru-RU" dirty="0" err="1">
                <a:latin typeface="Constantia" panose="02030602050306030303" pitchFamily="18" charset="0"/>
              </a:rPr>
              <a:t>розробки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комплексної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політики</a:t>
            </a:r>
            <a:r>
              <a:rPr lang="ru-RU" dirty="0">
                <a:latin typeface="Constantia" panose="02030602050306030303" pitchFamily="18" charset="0"/>
              </a:rPr>
              <a:t> і </a:t>
            </a:r>
            <a:r>
              <a:rPr lang="ru-RU" dirty="0" err="1">
                <a:latin typeface="Constantia" panose="02030602050306030303" pitchFamily="18" charset="0"/>
              </a:rPr>
              <a:t>стратегій</a:t>
            </a:r>
            <a:r>
              <a:rPr lang="ru-RU" dirty="0">
                <a:latin typeface="Constantia" panose="02030602050306030303" pitchFamily="18" charset="0"/>
              </a:rPr>
              <a:t> для </a:t>
            </a:r>
            <a:r>
              <a:rPr lang="ru-RU" dirty="0" err="1">
                <a:latin typeface="Constantia" panose="02030602050306030303" pitchFamily="18" charset="0"/>
              </a:rPr>
              <a:t>ефективного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управління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err="1">
                <a:latin typeface="Constantia" panose="02030602050306030303" pitchFamily="18" charset="0"/>
              </a:rPr>
              <a:t>лісовими</a:t>
            </a:r>
            <a:r>
              <a:rPr lang="ru-RU" dirty="0">
                <a:latin typeface="Constantia" panose="02030602050306030303" pitchFamily="18" charset="0"/>
              </a:rPr>
              <a:t> і </a:t>
            </a:r>
            <a:r>
              <a:rPr lang="ru-RU" dirty="0" err="1">
                <a:latin typeface="Constantia" panose="02030602050306030303" pitchFamily="18" charset="0"/>
              </a:rPr>
              <a:t>водними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ресурсами;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визнати </a:t>
            </a:r>
            <a:r>
              <a:rPr lang="uk-UA" dirty="0">
                <a:latin typeface="Constantia" panose="02030602050306030303" pitchFamily="18" charset="0"/>
              </a:rPr>
              <a:t>важливість створення лісових культур у вирішенні економічних, соціальних та екологічних потреб.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фокусувати </a:t>
            </a:r>
            <a:r>
              <a:rPr lang="uk-UA" dirty="0">
                <a:latin typeface="Constantia" panose="02030602050306030303" pitchFamily="18" charset="0"/>
              </a:rPr>
              <a:t>діяльність на деградованих ландшафтах, зокрема на відновленні деградованих лісових земель.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розробка </a:t>
            </a:r>
            <a:r>
              <a:rPr lang="uk-UA" dirty="0">
                <a:latin typeface="Constantia" panose="02030602050306030303" pitchFamily="18" charset="0"/>
              </a:rPr>
              <a:t>та впровадження технологій для підтримки і підвищення продуктивності лісових культур та їх внеску на місцевому рівні і рівні ландшафтів.</a:t>
            </a:r>
          </a:p>
          <a:p>
            <a:pPr marL="68580" indent="0">
              <a:buNone/>
            </a:pP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332656"/>
            <a:ext cx="8712968" cy="157504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Вплив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скорочення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лісового фонду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планети на глобальні проблеми людства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Constantia" panose="02030602050306030303" pitchFamily="18" charset="0"/>
              </a:rPr>
              <a:t>Зміна клімату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Посилення парникового ефекту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Зміна складу атмосферного повітря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Зникнення сотень видів рослин й тварин</a:t>
            </a: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Крилаті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вислови про природу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8965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Природа не </a:t>
            </a:r>
            <a:r>
              <a:rPr lang="ru-RU" dirty="0" err="1">
                <a:latin typeface="Monotype Corsiva" panose="03010101010201010101" pitchFamily="66" charset="0"/>
              </a:rPr>
              <a:t>терпить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пустоти</a:t>
            </a:r>
            <a:r>
              <a:rPr lang="ru-RU" dirty="0">
                <a:latin typeface="Monotype Corsiva" panose="03010101010201010101" pitchFamily="66" charset="0"/>
              </a:rPr>
              <a:t>. </a:t>
            </a: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  </a:t>
            </a:r>
            <a:r>
              <a:rPr lang="ru-RU" dirty="0" smtClean="0">
                <a:latin typeface="Constantia" panose="02030602050306030303" pitchFamily="18" charset="0"/>
              </a:rPr>
              <a:t>                                                             </a:t>
            </a:r>
            <a:r>
              <a:rPr lang="ru-RU" dirty="0">
                <a:latin typeface="Constantia" panose="02030602050306030303" pitchFamily="18" charset="0"/>
              </a:rPr>
              <a:t>   </a:t>
            </a:r>
            <a:r>
              <a:rPr lang="ru-RU" sz="1600" dirty="0" err="1">
                <a:latin typeface="Constantia" panose="02030602050306030303" pitchFamily="18" charset="0"/>
              </a:rPr>
              <a:t>Латинське</a:t>
            </a:r>
            <a:r>
              <a:rPr lang="ru-RU" sz="1600" dirty="0">
                <a:latin typeface="Constantia" panose="02030602050306030303" pitchFamily="18" charset="0"/>
              </a:rPr>
              <a:t> </a:t>
            </a:r>
            <a:r>
              <a:rPr lang="ru-RU" sz="1600" dirty="0" err="1">
                <a:latin typeface="Constantia" panose="02030602050306030303" pitchFamily="18" charset="0"/>
              </a:rPr>
              <a:t>прислів’я</a:t>
            </a:r>
            <a:r>
              <a:rPr lang="ru-RU" sz="1600" dirty="0">
                <a:latin typeface="Constantia" panose="02030602050306030303" pitchFamily="18" charset="0"/>
              </a:rPr>
              <a:t> </a:t>
            </a:r>
            <a:endParaRPr lang="ru-RU" dirty="0" smtClean="0">
              <a:latin typeface="Constantia" panose="02030602050306030303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О </a:t>
            </a:r>
            <a:r>
              <a:rPr lang="ru-RU" dirty="0" err="1">
                <a:latin typeface="Monotype Corsiva" panose="03010101010201010101" pitchFamily="66" charset="0"/>
              </a:rPr>
              <a:t>скільки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природи</a:t>
            </a:r>
            <a:r>
              <a:rPr lang="ru-RU" dirty="0">
                <a:latin typeface="Monotype Corsiva" panose="03010101010201010101" pitchFamily="66" charset="0"/>
              </a:rPr>
              <a:t> немудро-</a:t>
            </a:r>
            <a:r>
              <a:rPr lang="ru-RU" dirty="0" err="1">
                <a:latin typeface="Monotype Corsiva" panose="03010101010201010101" pitchFamily="66" charset="0"/>
              </a:rPr>
              <a:t>мудрих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літер</a:t>
            </a:r>
            <a:r>
              <a:rPr lang="ru-RU" dirty="0">
                <a:latin typeface="Monotype Corsiva" panose="03010101010201010101" pitchFamily="66" charset="0"/>
              </a:rPr>
              <a:t>! О </a:t>
            </a:r>
            <a:r>
              <a:rPr lang="ru-RU" dirty="0" err="1">
                <a:latin typeface="Monotype Corsiva" panose="03010101010201010101" pitchFamily="66" charset="0"/>
              </a:rPr>
              <a:t>скільки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у </a:t>
            </a:r>
            <a:r>
              <a:rPr lang="ru-RU" dirty="0" err="1">
                <a:latin typeface="Monotype Corsiva" panose="03010101010201010101" pitchFamily="66" charset="0"/>
              </a:rPr>
              <a:t>людини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невміння</a:t>
            </a:r>
            <a:r>
              <a:rPr lang="ru-RU" dirty="0">
                <a:latin typeface="Monotype Corsiva" panose="03010101010201010101" pitchFamily="66" charset="0"/>
              </a:rPr>
              <a:t> прочитать... </a:t>
            </a: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                                                             </a:t>
            </a:r>
            <a:r>
              <a:rPr lang="ru-RU" dirty="0">
                <a:latin typeface="Constantia" panose="02030602050306030303" pitchFamily="18" charset="0"/>
              </a:rPr>
              <a:t>     </a:t>
            </a:r>
            <a:r>
              <a:rPr lang="ru-RU" sz="1600" dirty="0">
                <a:latin typeface="Constantia" panose="02030602050306030303" pitchFamily="18" charset="0"/>
              </a:rPr>
              <a:t>П. </a:t>
            </a:r>
            <a:r>
              <a:rPr lang="ru-RU" sz="1600" dirty="0" err="1">
                <a:latin typeface="Constantia" panose="02030602050306030303" pitchFamily="18" charset="0"/>
              </a:rPr>
              <a:t>Тичина</a:t>
            </a:r>
            <a:r>
              <a:rPr lang="ru-RU" sz="1600" dirty="0">
                <a:latin typeface="Constantia" panose="02030602050306030303" pitchFamily="18" charset="0"/>
              </a:rPr>
              <a:t> </a:t>
            </a:r>
            <a:endParaRPr lang="ru-RU" dirty="0" smtClean="0">
              <a:latin typeface="Constantia" panose="02030602050306030303" pitchFamily="18" charset="0"/>
            </a:endParaRPr>
          </a:p>
          <a:p>
            <a:r>
              <a:rPr lang="uk-UA" dirty="0">
                <a:latin typeface="Monotype Corsiva" panose="03010101010201010101" pitchFamily="66" charset="0"/>
              </a:rPr>
              <a:t>Посадіть, діти, дерево, виростіть квіти,</a:t>
            </a:r>
            <a:br>
              <a:rPr lang="uk-UA" dirty="0">
                <a:latin typeface="Monotype Corsiva" panose="03010101010201010101" pitchFamily="66" charset="0"/>
              </a:rPr>
            </a:br>
            <a:r>
              <a:rPr lang="uk-UA" dirty="0">
                <a:latin typeface="Monotype Corsiva" panose="03010101010201010101" pitchFamily="66" charset="0"/>
              </a:rPr>
              <a:t>І ліси посадіть на глухім пустирі.</a:t>
            </a:r>
            <a:br>
              <a:rPr lang="uk-UA" dirty="0">
                <a:latin typeface="Monotype Corsiva" panose="03010101010201010101" pitchFamily="66" charset="0"/>
              </a:rPr>
            </a:br>
            <a:r>
              <a:rPr lang="uk-UA" dirty="0">
                <a:latin typeface="Monotype Corsiva" panose="03010101010201010101" pitchFamily="66" charset="0"/>
              </a:rPr>
              <a:t>І Земля вам подякує, буде радіти</a:t>
            </a:r>
            <a:br>
              <a:rPr lang="uk-UA" dirty="0">
                <a:latin typeface="Monotype Corsiva" panose="03010101010201010101" pitchFamily="66" charset="0"/>
              </a:rPr>
            </a:br>
            <a:r>
              <a:rPr lang="uk-UA" dirty="0">
                <a:latin typeface="Monotype Corsiva" panose="03010101010201010101" pitchFamily="66" charset="0"/>
              </a:rPr>
              <a:t>Щедро вам усміхнеться і сонце </a:t>
            </a:r>
            <a:r>
              <a:rPr lang="uk-UA" dirty="0" smtClean="0">
                <a:latin typeface="Monotype Corsiva" panose="03010101010201010101" pitchFamily="66" charset="0"/>
              </a:rPr>
              <a:t>вгорі.</a:t>
            </a:r>
          </a:p>
          <a:p>
            <a:pPr marL="68580" indent="0">
              <a:buNone/>
            </a:pPr>
            <a:r>
              <a:rPr lang="uk-UA" dirty="0">
                <a:latin typeface="Constantia" panose="02030602050306030303" pitchFamily="18" charset="0"/>
              </a:rPr>
              <a:t> </a:t>
            </a:r>
            <a:r>
              <a:rPr lang="uk-UA" dirty="0" smtClean="0">
                <a:latin typeface="Constantia" panose="02030602050306030303" pitchFamily="18" charset="0"/>
              </a:rPr>
              <a:t>                                                                     </a:t>
            </a:r>
            <a:r>
              <a:rPr lang="uk-UA" sz="1600" dirty="0" smtClean="0">
                <a:latin typeface="Constantia" panose="02030602050306030303" pitchFamily="18" charset="0"/>
              </a:rPr>
              <a:t>Надія </a:t>
            </a:r>
            <a:r>
              <a:rPr lang="uk-UA" sz="1600" dirty="0" err="1" smtClean="0">
                <a:latin typeface="Constantia" panose="02030602050306030303" pitchFamily="18" charset="0"/>
              </a:rPr>
              <a:t>Красоткіна</a:t>
            </a:r>
            <a:endParaRPr lang="uk-UA" sz="1600" dirty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Monotype Corsiva" panose="03010101010201010101" pitchFamily="66" charset="0"/>
              </a:rPr>
              <a:t>Якби дерева роздавали </a:t>
            </a:r>
            <a:r>
              <a:rPr lang="en-US" dirty="0" smtClean="0">
                <a:latin typeface="Monotype Corsiva" panose="03010101010201010101" pitchFamily="66" charset="0"/>
              </a:rPr>
              <a:t>Wi-Fi</a:t>
            </a:r>
            <a:r>
              <a:rPr lang="uk-UA" dirty="0" err="1">
                <a:latin typeface="Monotype Corsiva" panose="03010101010201010101" pitchFamily="66" charset="0"/>
              </a:rPr>
              <a:t>-</a:t>
            </a:r>
            <a:r>
              <a:rPr lang="uk-UA" dirty="0" err="1" smtClean="0">
                <a:latin typeface="Monotype Corsiva" panose="03010101010201010101" pitchFamily="66" charset="0"/>
              </a:rPr>
              <a:t>сигнал</a:t>
            </a:r>
            <a:r>
              <a:rPr lang="uk-UA" dirty="0" smtClean="0">
                <a:latin typeface="Monotype Corsiva" panose="03010101010201010101" pitchFamily="66" charset="0"/>
              </a:rPr>
              <a:t>, ми б садили їх біля кожного будинку, на кожному подвір’ї й біля кожної дороги, а вони всього лише виробляють кисень, яким ми дихаємо.</a:t>
            </a:r>
          </a:p>
        </p:txBody>
      </p:sp>
    </p:spTree>
    <p:extLst>
      <p:ext uri="{BB962C8B-B14F-4D97-AF65-F5344CB8AC3E}">
        <p14:creationId xmlns:p14="http://schemas.microsoft.com/office/powerpoint/2010/main" val="4756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85"/>
            <a:ext cx="4896544" cy="968361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Constantia" panose="02030602050306030303" pitchFamily="18" charset="0"/>
              </a:rPr>
              <a:t>Отож, якщо не вживати кардинальних і дієвих засобів, то, на мою думку, до кінця </a:t>
            </a:r>
            <a:r>
              <a:rPr lang="uk-UA" dirty="0" err="1">
                <a:latin typeface="Constantia" panose="02030602050306030303" pitchFamily="18" charset="0"/>
              </a:rPr>
              <a:t>ХХІст</a:t>
            </a:r>
            <a:r>
              <a:rPr lang="uk-UA" dirty="0">
                <a:latin typeface="Constantia" panose="02030602050306030303" pitchFamily="18" charset="0"/>
              </a:rPr>
              <a:t>. реально  може зникнути близько половини світових лісових ресурсів. Мається на увазі не лише деревину, як таку, а й продукти лісового господарства: ягоди, гриби, лікарські рослини, багато видів тварин.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Бережіть природу, будьте розумними і завжди добре думайте, перед тим, як зрізати деревце, чи, здається, зробити </a:t>
            </a:r>
            <a:r>
              <a:rPr lang="uk-UA" dirty="0" err="1" smtClean="0">
                <a:latin typeface="Constantia" panose="02030602050306030303" pitchFamily="18" charset="0"/>
              </a:rPr>
              <a:t>безобідний</a:t>
            </a:r>
            <a:r>
              <a:rPr lang="uk-UA" dirty="0" smtClean="0">
                <a:latin typeface="Constantia" panose="02030602050306030303" pitchFamily="18" charset="0"/>
              </a:rPr>
              <a:t> вчинок – вишкрябати напис на дереві. «Природа не терпить пустоти»</a:t>
            </a: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1" y="0"/>
            <a:ext cx="4673695" cy="22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190321"/>
            <a:ext cx="4817176" cy="253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705681"/>
            <a:ext cx="4795349" cy="219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" y="0"/>
            <a:ext cx="4495485" cy="22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0321"/>
            <a:ext cx="4499993" cy="25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08299"/>
            <a:ext cx="4499992" cy="21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292741">
            <a:off x="58508" y="1775953"/>
            <a:ext cx="9139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 виберете ви?</a:t>
            </a:r>
            <a:endParaRPr lang="uk-UA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5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24744" cy="114300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Світовий лісовий конгрес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6849209" cy="3508977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Constantia" panose="02030602050306030303" pitchFamily="18" charset="0"/>
              </a:rPr>
              <a:t>У 1892 р. в </a:t>
            </a:r>
            <a:r>
              <a:rPr lang="uk-UA" dirty="0" err="1">
                <a:latin typeface="Constantia" panose="02030602050306030303" pitchFamily="18" charset="0"/>
              </a:rPr>
              <a:t>Еберсвальді</a:t>
            </a:r>
            <a:r>
              <a:rPr lang="uk-UA" dirty="0">
                <a:latin typeface="Constantia" panose="02030602050306030303" pitchFamily="18" charset="0"/>
              </a:rPr>
              <a:t> (Німеччина) відбулася установча нарада представників 5 країн з метою сприяння міжнародному співробітництву в галузі лісових досліджень і стандартизації експериментальних робіт. Саме тут і виникла одна із найстаріших у світі міжнародних добровільних некомерційних </a:t>
            </a:r>
            <a:r>
              <a:rPr lang="uk-UA" dirty="0" err="1">
                <a:latin typeface="Constantia" panose="02030602050306030303" pitchFamily="18" charset="0"/>
              </a:rPr>
              <a:t>позаурядових</a:t>
            </a:r>
            <a:r>
              <a:rPr lang="uk-UA" dirty="0">
                <a:latin typeface="Constantia" panose="02030602050306030303" pitchFamily="18" charset="0"/>
              </a:rPr>
              <a:t> наукових організацій — </a:t>
            </a:r>
            <a:r>
              <a:rPr lang="en-US" dirty="0">
                <a:latin typeface="Constantia" panose="02030602050306030303" pitchFamily="18" charset="0"/>
              </a:rPr>
              <a:t>IUFRO.</a:t>
            </a:r>
          </a:p>
          <a:p>
            <a:r>
              <a:rPr lang="en-US" dirty="0">
                <a:latin typeface="Constantia" panose="02030602050306030303" pitchFamily="18" charset="0"/>
              </a:rPr>
              <a:t>IUFRO — </a:t>
            </a:r>
            <a:r>
              <a:rPr lang="uk-UA" dirty="0">
                <a:latin typeface="Constantia" panose="02030602050306030303" pitchFamily="18" charset="0"/>
              </a:rPr>
              <a:t>від англійського </a:t>
            </a:r>
            <a:r>
              <a:rPr lang="en-US" dirty="0">
                <a:latin typeface="Constantia" panose="02030602050306030303" pitchFamily="18" charset="0"/>
              </a:rPr>
              <a:t>International Union of Forest Research Organizations — </a:t>
            </a:r>
            <a:r>
              <a:rPr lang="uk-UA" dirty="0">
                <a:latin typeface="Constantia" panose="02030602050306030303" pitchFamily="18" charset="0"/>
              </a:rPr>
              <a:t>нині об'єднує 710 організацій із 111 країн, представлених більш як 15 тис. науковцями, які працюють у майже 200 групах, 60 спеціалізованих групах та 8 </a:t>
            </a:r>
            <a:r>
              <a:rPr lang="uk-UA" dirty="0" smtClean="0">
                <a:latin typeface="Constantia" panose="02030602050306030303" pitchFamily="18" charset="0"/>
              </a:rPr>
              <a:t>відділеннях.</a:t>
            </a:r>
            <a:endParaRPr lang="uk-UA" dirty="0"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121024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3349724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97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Лісові ресурси: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поняття, значення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1577" y="3429000"/>
            <a:ext cx="8280920" cy="3104422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7" y="3456493"/>
            <a:ext cx="8136904" cy="3076929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Constantia" panose="02030602050306030303" pitchFamily="18" charset="0"/>
              </a:rPr>
              <a:t>Лісові ресурси - один з найважливіших видів біологічних ресурсів.</a:t>
            </a:r>
            <a:r>
              <a:rPr lang="uk-UA" dirty="0">
                <a:solidFill>
                  <a:schemeClr val="tx1"/>
                </a:solidFill>
                <a:latin typeface="Constantia" panose="02030602050306030303" pitchFamily="18" charset="0"/>
              </a:rPr>
              <a:t> Це вичерпні, але відновлювані ресурси багатоцільового призначення. Лісові ресурси мають величезне значення: відновлюють кисень, зберігають ґрунтові води, запобігають руйнування ґрунту; крім того, вони - джерело різноманітних конструкційних матеріалів, палива, грибів, плодів, ягід, горіхів і лікарських рослин і т. д. Лісами покрито менше 30% суші.</a:t>
            </a:r>
          </a:p>
          <a:p>
            <a:pPr marL="68580" indent="0">
              <a:buNone/>
            </a:pP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лісових ресурсів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581128"/>
            <a:ext cx="6777317" cy="1897436"/>
          </a:xfrm>
        </p:spPr>
        <p:txBody>
          <a:bodyPr/>
          <a:lstStyle/>
          <a:p>
            <a:pPr marL="68580" indent="0" algn="ctr">
              <a:buNone/>
            </a:pPr>
            <a:r>
              <a:rPr lang="uk-UA" dirty="0">
                <a:latin typeface="Constantia" panose="02030602050306030303" pitchFamily="18" charset="0"/>
              </a:rPr>
              <a:t>Світові лісові ресурси характеризуються двома головними показниками: розмірами лісової площі (4 млрд. га) і запасами деревини на корені (350 млрд. кубометрів</a:t>
            </a:r>
            <a:r>
              <a:rPr lang="uk-UA" dirty="0" smtClean="0">
                <a:latin typeface="Constantia" panose="02030602050306030303" pitchFamily="18" charset="0"/>
              </a:rPr>
              <a:t>).</a:t>
            </a:r>
            <a:endParaRPr lang="uk-UA" dirty="0">
              <a:latin typeface="Constantia" panose="0203060205030603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138">
            <a:off x="4922984" y="758676"/>
            <a:ext cx="2913815" cy="19718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15">
            <a:off x="525030" y="1894393"/>
            <a:ext cx="4033828" cy="165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954">
            <a:off x="4724077" y="2782564"/>
            <a:ext cx="3844514" cy="158174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Поширення лісів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38884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nstantia" panose="02030602050306030303" pitchFamily="18" charset="0"/>
              </a:rPr>
              <a:t>Лісу </a:t>
            </a:r>
            <a:r>
              <a:rPr lang="uk-UA" dirty="0">
                <a:latin typeface="Constantia" panose="02030602050306030303" pitchFamily="18" charset="0"/>
              </a:rPr>
              <a:t>світу поширені нерівномірно: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dirty="0">
                <a:latin typeface="Constantia" panose="02030602050306030303" pitchFamily="18" charset="0"/>
              </a:rPr>
              <a:t>по лісистості (це відношення </a:t>
            </a:r>
            <a:r>
              <a:rPr lang="uk-UA" dirty="0" err="1">
                <a:latin typeface="Constantia" panose="02030602050306030303" pitchFamily="18" charset="0"/>
              </a:rPr>
              <a:t>лісопокритої</a:t>
            </a:r>
            <a:r>
              <a:rPr lang="uk-UA" dirty="0">
                <a:latin typeface="Constantia" panose="02030602050306030303" pitchFamily="18" charset="0"/>
              </a:rPr>
              <a:t> площі до загальної площі країни) - I місце займає Південна Америка (Бразилія, Колумбія й ін.);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dirty="0">
                <a:latin typeface="Constantia" panose="02030602050306030303" pitchFamily="18" charset="0"/>
              </a:rPr>
              <a:t>по запасах деревини - країни Азії, Південної і Північної Америки, частково Євразії (Бразилія, Канада, США, Росія).</a:t>
            </a:r>
          </a:p>
          <a:p>
            <a:r>
              <a:rPr lang="uk-UA" dirty="0">
                <a:latin typeface="Constantia" panose="02030602050306030303" pitchFamily="18" charset="0"/>
              </a:rPr>
              <a:t>Але є ціла група держав, що практично безлісні: Бахрейн, Катар, Лівія й ін.</a:t>
            </a:r>
          </a:p>
          <a:p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54017" cy="354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65313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Constantia" panose="02030602050306030303" pitchFamily="18" charset="0"/>
              </a:rPr>
              <a:t>Розповсюдження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dirty="0" err="1">
                <a:latin typeface="Constantia" panose="02030602050306030303" pitchFamily="18" charset="0"/>
              </a:rPr>
              <a:t>тропічних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dirty="0" err="1">
                <a:latin typeface="Constantia" panose="02030602050306030303" pitchFamily="18" charset="0"/>
              </a:rPr>
              <a:t>дощових</a:t>
            </a:r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dirty="0" err="1">
                <a:latin typeface="Constantia" panose="02030602050306030303" pitchFamily="18" charset="0"/>
              </a:rPr>
              <a:t>лісів</a:t>
            </a:r>
            <a:r>
              <a:rPr lang="ru-RU" sz="2800" dirty="0">
                <a:latin typeface="Constantia" panose="02030602050306030303" pitchFamily="18" charset="0"/>
              </a:rPr>
              <a:t> на </a:t>
            </a:r>
            <a:r>
              <a:rPr lang="ru-RU" sz="2800" dirty="0" err="1">
                <a:latin typeface="Constantia" panose="02030602050306030303" pitchFamily="18" charset="0"/>
              </a:rPr>
              <a:t>Землі</a:t>
            </a:r>
            <a:endParaRPr lang="uk-UA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04973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Проблеми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нищення лісових ресурсів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20382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latin typeface="Constantia" panose="02030602050306030303" pitchFamily="18" charset="0"/>
              </a:rPr>
              <a:t>Головними причинами знищення лісів є:</a:t>
            </a:r>
            <a:endParaRPr lang="uk-UA" dirty="0">
              <a:latin typeface="Constantia" panose="02030602050306030303" pitchFamily="18" charset="0"/>
            </a:endParaRPr>
          </a:p>
          <a:p>
            <a:pPr indent="540000">
              <a:buFont typeface="Wingdings" panose="05000000000000000000" pitchFamily="2" charset="2"/>
              <a:buChar char="Ø"/>
            </a:pPr>
            <a:r>
              <a:rPr lang="uk-UA" dirty="0" smtClean="0">
                <a:latin typeface="Constantia" panose="02030602050306030303" pitchFamily="18" charset="0"/>
              </a:rPr>
              <a:t> розширення </a:t>
            </a:r>
            <a:r>
              <a:rPr lang="uk-UA" dirty="0">
                <a:latin typeface="Constantia" panose="02030602050306030303" pitchFamily="18" charset="0"/>
              </a:rPr>
              <a:t>сільськогосподарських угідь,</a:t>
            </a:r>
          </a:p>
          <a:p>
            <a:pPr indent="540000">
              <a:buFont typeface="Wingdings" panose="05000000000000000000" pitchFamily="2" charset="2"/>
              <a:buChar char="Ø"/>
            </a:pPr>
            <a:r>
              <a:rPr lang="uk-UA" dirty="0" smtClean="0">
                <a:latin typeface="Constantia" panose="02030602050306030303" pitchFamily="18" charset="0"/>
              </a:rPr>
              <a:t> вирубка </a:t>
            </a:r>
            <a:r>
              <a:rPr lang="uk-UA" dirty="0">
                <a:latin typeface="Constantia" panose="02030602050306030303" pitchFamily="18" charset="0"/>
              </a:rPr>
              <a:t>лісів з метою використання деревини.</a:t>
            </a:r>
          </a:p>
          <a:p>
            <a:r>
              <a:rPr lang="uk-UA" dirty="0">
                <a:latin typeface="Constantia" panose="02030602050306030303" pitchFamily="18" charset="0"/>
              </a:rPr>
              <a:t>Ліси вирубуються в зв'язку з будівництвом ліній зв'язку. Найбільше інтенсивно знищується зелений покрив тропіків. У більшості країн, що розвиваються, вирубка проводиться в зв'язку з використанням деревини як палива, а також випалюються ліси для одержання орних земель.</a:t>
            </a:r>
          </a:p>
          <a:p>
            <a:r>
              <a:rPr lang="uk-UA" dirty="0">
                <a:latin typeface="Constantia" panose="02030602050306030303" pitchFamily="18" charset="0"/>
              </a:rPr>
              <a:t>Скорочуються і деградують від забруднення атмосфери і ґрунтів ліси у високорозвинених країнах. Відбувається масове усихання верхівок дерев, унаслідок їхньої поразки кислотними дощами.</a:t>
            </a:r>
          </a:p>
          <a:p>
            <a:pPr marL="68580" indent="0">
              <a:buNone/>
            </a:pP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599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77678"/>
            <a:ext cx="462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  <a:latin typeface="Constantia" panose="02030602050306030303" pitchFamily="18" charset="0"/>
              </a:rPr>
              <a:t>Випалений тропічний ліс на півдні Мексики - </a:t>
            </a:r>
            <a:r>
              <a:rPr lang="uk-UA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території </a:t>
            </a:r>
            <a:r>
              <a:rPr lang="uk-UA" dirty="0">
                <a:solidFill>
                  <a:srgbClr val="FFFF00"/>
                </a:solidFill>
                <a:latin typeface="Constantia" panose="02030602050306030303" pitchFamily="18" charset="0"/>
              </a:rPr>
              <a:t>звільнені під </a:t>
            </a:r>
            <a:r>
              <a:rPr lang="uk-UA" dirty="0" err="1">
                <a:solidFill>
                  <a:srgbClr val="FFFF00"/>
                </a:solidFill>
                <a:latin typeface="Constantia" panose="02030602050306030303" pitchFamily="18" charset="0"/>
              </a:rPr>
              <a:t>сільгосп</a:t>
            </a:r>
            <a:r>
              <a:rPr lang="uk-UA" dirty="0">
                <a:solidFill>
                  <a:srgbClr val="FFFF00"/>
                </a:solidFill>
                <a:latin typeface="Constantia" panose="02030602050306030303" pitchFamily="18" charset="0"/>
              </a:rPr>
              <a:t> угіддя.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2" y="0"/>
            <a:ext cx="451800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6783" y="285467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Промислове вирубування лісів</a:t>
            </a:r>
            <a:endParaRPr lang="uk-UA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" y="3501008"/>
            <a:ext cx="462908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6852" y="353166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Порівняльні знімки з космосу</a:t>
            </a:r>
            <a:endParaRPr lang="uk-UA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95" y="3501008"/>
            <a:ext cx="452180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48064" y="3531662"/>
            <a:ext cx="3528392" cy="64633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4976783" y="353166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Заготовлений ліс чекає на свого господаря</a:t>
            </a:r>
            <a:endParaRPr lang="uk-UA" b="1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Наслідки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вирубування лісів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Constantia" panose="02030602050306030303" pitchFamily="18" charset="0"/>
              </a:rPr>
              <a:t>Зменшення </a:t>
            </a:r>
            <a:r>
              <a:rPr lang="uk-UA" dirty="0" err="1" smtClean="0">
                <a:latin typeface="Constantia" panose="02030602050306030303" pitchFamily="18" charset="0"/>
              </a:rPr>
              <a:t>біорізноманіття</a:t>
            </a:r>
            <a:r>
              <a:rPr lang="uk-UA" dirty="0" smtClean="0">
                <a:latin typeface="Constantia" panose="02030602050306030303" pitchFamily="18" charset="0"/>
              </a:rPr>
              <a:t>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Посилення парникового ефекту;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Зменшення запасів деревини;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Зсуви ґрунтів;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Посилення вітрової ерозії;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Зменшення об’ємів утворюваного кисню;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Порушення природного балансу;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Винищення природного осередку існування багатьох видів тварин;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Зміна клімату;</a:t>
            </a:r>
          </a:p>
          <a:p>
            <a:r>
              <a:rPr lang="uk-UA" dirty="0" smtClean="0">
                <a:latin typeface="Constantia" panose="02030602050306030303" pitchFamily="18" charset="0"/>
              </a:rPr>
              <a:t>Зміна гідрологічних умов тощо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931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Стан тропічних лісів</vt:lpstr>
      <vt:lpstr>Світовий лісовий конгрес</vt:lpstr>
      <vt:lpstr>Лісові ресурси:  поняття, значення</vt:lpstr>
      <vt:lpstr>Характеристика  лісових ресурсів</vt:lpstr>
      <vt:lpstr>Поширення лісів</vt:lpstr>
      <vt:lpstr>Презентация PowerPoint</vt:lpstr>
      <vt:lpstr>Проблеми  знищення лісових ресурсів</vt:lpstr>
      <vt:lpstr>Презентация PowerPoint</vt:lpstr>
      <vt:lpstr>Наслідки  вирубування лісів</vt:lpstr>
      <vt:lpstr>Прогноз  стану лісів на ХХІ ст.</vt:lpstr>
      <vt:lpstr>Прогноз  стану лісів на ХХІ ст.</vt:lpstr>
      <vt:lpstr>Шляхи вирішення проблеми</vt:lpstr>
      <vt:lpstr>Вплив скорочення лісового фонду планети на глобальні проблеми людства</vt:lpstr>
      <vt:lpstr>Крилаті вислови про природу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тропічних лісів</dc:title>
  <dc:creator>Svitlana</dc:creator>
  <cp:lastModifiedBy>Svitlana</cp:lastModifiedBy>
  <cp:revision>15</cp:revision>
  <dcterms:created xsi:type="dcterms:W3CDTF">2014-10-25T23:33:35Z</dcterms:created>
  <dcterms:modified xsi:type="dcterms:W3CDTF">2014-10-27T22:22:59Z</dcterms:modified>
</cp:coreProperties>
</file>