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 id="2147484056" r:id="rId2"/>
    <p:sldMasterId id="2147484068" r:id="rId3"/>
    <p:sldMasterId id="2147484080" r:id="rId4"/>
    <p:sldMasterId id="2147484092" r:id="rId5"/>
    <p:sldMasterId id="2147484128" r:id="rId6"/>
    <p:sldMasterId id="2147484140" r:id="rId7"/>
    <p:sldMasterId id="2147484188" r:id="rId8"/>
    <p:sldMasterId id="2147484200" r:id="rId9"/>
    <p:sldMasterId id="2147484248" r:id="rId10"/>
    <p:sldMasterId id="2147484260" r:id="rId11"/>
    <p:sldMasterId id="2147484272" r:id="rId12"/>
    <p:sldMasterId id="2147484368" r:id="rId13"/>
    <p:sldMasterId id="2147484380" r:id="rId14"/>
    <p:sldMasterId id="2147484392" r:id="rId15"/>
    <p:sldMasterId id="2147484416" r:id="rId16"/>
    <p:sldMasterId id="2147484428" r:id="rId17"/>
    <p:sldMasterId id="2147484440" r:id="rId18"/>
  </p:sldMasterIdLst>
  <p:notesMasterIdLst>
    <p:notesMasterId r:id="rId48"/>
  </p:notesMasterIdLst>
  <p:sldIdLst>
    <p:sldId id="257" r:id="rId19"/>
    <p:sldId id="258" r:id="rId20"/>
    <p:sldId id="260" r:id="rId21"/>
    <p:sldId id="259"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8" r:id="rId39"/>
    <p:sldId id="279" r:id="rId40"/>
    <p:sldId id="280" r:id="rId41"/>
    <p:sldId id="281" r:id="rId42"/>
    <p:sldId id="282" r:id="rId43"/>
    <p:sldId id="285" r:id="rId44"/>
    <p:sldId id="286" r:id="rId45"/>
    <p:sldId id="277" r:id="rId46"/>
    <p:sldId id="288" r:id="rId4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66E76C-2171-4394-BD10-E88A48FB55B3}" type="datetimeFigureOut">
              <a:rPr lang="uk-UA" smtClean="0"/>
              <a:t>26.03.2013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0761D8-30E3-463D-B124-FAE4800FB9B5}" type="slidenum">
              <a:rPr lang="uk-UA" smtClean="0"/>
              <a:t>‹#›</a:t>
            </a:fld>
            <a:endParaRPr lang="uk-UA"/>
          </a:p>
        </p:txBody>
      </p:sp>
    </p:spTree>
    <p:extLst>
      <p:ext uri="{BB962C8B-B14F-4D97-AF65-F5344CB8AC3E}">
        <p14:creationId xmlns:p14="http://schemas.microsoft.com/office/powerpoint/2010/main" val="1594961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00761D8-30E3-463D-B124-FAE4800FB9B5}" type="slidenum">
              <a:rPr lang="uk-UA" smtClean="0"/>
              <a:t>8</a:t>
            </a:fld>
            <a:endParaRPr lang="uk-UA"/>
          </a:p>
        </p:txBody>
      </p:sp>
    </p:spTree>
    <p:extLst>
      <p:ext uri="{BB962C8B-B14F-4D97-AF65-F5344CB8AC3E}">
        <p14:creationId xmlns:p14="http://schemas.microsoft.com/office/powerpoint/2010/main" val="327900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E00761D8-30E3-463D-B124-FAE4800FB9B5}" type="slidenum">
              <a:rPr lang="uk-UA" smtClean="0"/>
              <a:t>19</a:t>
            </a:fld>
            <a:endParaRPr lang="uk-UA"/>
          </a:p>
        </p:txBody>
      </p:sp>
    </p:spTree>
    <p:extLst>
      <p:ext uri="{BB962C8B-B14F-4D97-AF65-F5344CB8AC3E}">
        <p14:creationId xmlns:p14="http://schemas.microsoft.com/office/powerpoint/2010/main" val="350660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B4C71EC6-210F-42DE-9C53-41977AD35B3D}" type="datetimeFigureOut">
              <a:rPr lang="ru-RU" smtClean="0"/>
              <a:t>26.03.2013</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B19B0651-EE4F-4900-A07F-96A6BFA9D0F0}" type="slidenum">
              <a:rPr lang="ru-RU" smtClean="0"/>
              <a:t>‹#›</a:t>
            </a:fld>
            <a:endParaRPr lang="ru-R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ru-R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ru-RU" smtClean="0"/>
              <a:t>Образец заголовка</a:t>
            </a:r>
            <a:endParaRPr lang="en-US"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26.03.2013</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26.03.2013</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26.03.2013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B19B0651-EE4F-4900-A07F-96A6BFA9D0F0}" type="slidenum">
              <a:rPr lang="ru-RU" smtClean="0"/>
              <a:t>‹#›</a:t>
            </a:fld>
            <a:endParaRPr lang="ru-RU"/>
          </a:p>
        </p:txBody>
      </p:sp>
      <p:sp>
        <p:nvSpPr>
          <p:cNvPr id="8" name="Объект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бъект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Объект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Объект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Объект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B19B0651-EE4F-4900-A07F-96A6BFA9D0F0}" type="slidenum">
              <a:rPr lang="ru-RU" smtClean="0"/>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B19B0651-EE4F-4900-A07F-96A6BFA9D0F0}" type="slidenum">
              <a:rPr lang="ru-RU" smtClean="0"/>
              <a:t>‹#›</a:t>
            </a:fld>
            <a:endParaRPr lang="ru-RU"/>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9B0651-EE4F-4900-A07F-96A6BFA9D0F0}" type="slidenum">
              <a:rPr lang="ru-RU" smtClean="0"/>
              <a:t>‹#›</a:t>
            </a:fld>
            <a:endParaRPr lang="ru-RU"/>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Объект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9B0651-EE4F-4900-A07F-96A6BFA9D0F0}" type="slidenum">
              <a:rPr lang="ru-RU" smtClean="0"/>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B19B0651-EE4F-4900-A07F-96A6BFA9D0F0}" type="slidenum">
              <a:rPr lang="ru-RU" smtClean="0"/>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ru-RU" smtClean="0"/>
              <a:t>Образец заголовка</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a:xfrm rot="900000">
            <a:off x="3103620" y="6177546"/>
            <a:ext cx="2392237" cy="365125"/>
          </a:xfrm>
        </p:spPr>
        <p:txBody>
          <a:bodyPr/>
          <a:lstStyle/>
          <a:p>
            <a:endParaRPr lang="ru-RU"/>
          </a:p>
        </p:txBody>
      </p:sp>
      <p:sp>
        <p:nvSpPr>
          <p:cNvPr id="6" name="Slide Number Placeholder 5"/>
          <p:cNvSpPr>
            <a:spLocks noGrp="1"/>
          </p:cNvSpPr>
          <p:nvPr>
            <p:ph type="sldNum" sz="quarter" idx="12"/>
          </p:nvPr>
        </p:nvSpPr>
        <p:spPr>
          <a:xfrm rot="900000">
            <a:off x="1265370" y="300797"/>
            <a:ext cx="2287319" cy="365125"/>
          </a:xfrm>
        </p:spPr>
        <p:txBody>
          <a:body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a:xfrm rot="900000">
            <a:off x="7056965" y="3170795"/>
            <a:ext cx="1926305" cy="365125"/>
          </a:xfrm>
        </p:spPr>
        <p:txBody>
          <a:bodyPr/>
          <a:lstStyle/>
          <a:p>
            <a:endParaRPr lang="ru-RU"/>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ru-RU" smtClean="0"/>
              <a:t>Образец заголовка</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ru-RU"/>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ru-RU" smtClean="0"/>
              <a:t>Образец заголовка</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a:xfrm rot="900000">
            <a:off x="2493721" y="6101033"/>
            <a:ext cx="3052113" cy="365125"/>
          </a:xfrm>
        </p:spPr>
        <p:txBody>
          <a:bodyPr/>
          <a:lstStyle/>
          <a:p>
            <a:endParaRPr lang="ru-RU"/>
          </a:p>
        </p:txBody>
      </p:sp>
      <p:sp>
        <p:nvSpPr>
          <p:cNvPr id="5" name="Slide Number Placeholder 4"/>
          <p:cNvSpPr>
            <a:spLocks noGrp="1"/>
          </p:cNvSpPr>
          <p:nvPr>
            <p:ph type="sldNum" sz="quarter" idx="12"/>
          </p:nvPr>
        </p:nvSpPr>
        <p:spPr>
          <a:xfrm rot="900000">
            <a:off x="1261872" y="301752"/>
            <a:ext cx="2286000" cy="365125"/>
          </a:xfrm>
        </p:spPr>
        <p:txBody>
          <a:body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ru-RU"/>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ru-RU" smtClean="0"/>
              <a:t>Образец заголовка</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ru-RU"/>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ru-RU" smtClean="0"/>
              <a:t>Образец заголовка</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ru-RU"/>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ru-RU" smtClean="0"/>
              <a:t>Образец заголовка</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ru-RU"/>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B19B0651-EE4F-4900-A07F-96A6BFA9D0F0}" type="slidenum">
              <a:rPr lang="ru-RU" smtClean="0"/>
              <a:t>‹#›</a:t>
            </a:fld>
            <a:endParaRPr lang="ru-RU"/>
          </a:p>
        </p:txBody>
      </p:sp>
    </p:spTree>
  </p:cSld>
  <p:clrMapOvr>
    <a:masterClrMapping/>
  </p:clrMapOvr>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4C71EC6-210F-42DE-9C53-41977AD35B3D}" type="datetimeFigureOut">
              <a:rPr lang="ru-RU" smtClean="0"/>
              <a:t>26.03.2013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Номер слайда 7"/>
          <p:cNvSpPr>
            <a:spLocks noGrp="1"/>
          </p:cNvSpPr>
          <p:nvPr>
            <p:ph type="sldNum" sz="quarter" idx="11"/>
          </p:nvPr>
        </p:nvSpPr>
        <p:spPr/>
        <p:txBody>
          <a:bodyPr/>
          <a:lstStyle/>
          <a:p>
            <a:fld id="{B19B0651-EE4F-4900-A07F-96A6BFA9D0F0}"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B19B0651-EE4F-4900-A07F-96A6BFA9D0F0}" type="slidenum">
              <a:rPr lang="ru-RU" smtClean="0"/>
              <a:t>‹#›</a:t>
            </a:fld>
            <a:endParaRPr lang="ru-RU"/>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4000097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67619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26.03.2013</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12071478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11564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4981590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794222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8623627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92237588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4701664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96303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957268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26.03.2013</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ru-RU" smtClean="0"/>
              <a:t>Вставка рисунка</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ru-RU" smtClean="0"/>
              <a:t>Вставка рисунка</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t>26.03.2013</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B4C71EC6-210F-42DE-9C53-41977AD35B3D}" type="datetimeFigureOut">
              <a:rPr lang="ru-RU" smtClean="0"/>
              <a:t>26.03.2013</a:t>
            </a:fld>
            <a:endParaRPr lang="ru-RU"/>
          </a:p>
        </p:txBody>
      </p:sp>
      <p:sp>
        <p:nvSpPr>
          <p:cNvPr id="23" name="Slide Number Placeholder 22"/>
          <p:cNvSpPr>
            <a:spLocks noGrp="1"/>
          </p:cNvSpPr>
          <p:nvPr>
            <p:ph type="sldNum" sz="quarter" idx="11"/>
          </p:nvPr>
        </p:nvSpPr>
        <p:spPr/>
        <p:txBody>
          <a:bodyPr/>
          <a:lstStyle/>
          <a:p>
            <a:fld id="{B19B0651-EE4F-4900-A07F-96A6BFA9D0F0}" type="slidenum">
              <a:rPr lang="ru-RU" smtClean="0"/>
              <a:t>‹#›</a:t>
            </a:fld>
            <a:endParaRPr lang="ru-RU"/>
          </a:p>
        </p:txBody>
      </p:sp>
      <p:sp>
        <p:nvSpPr>
          <p:cNvPr id="24" name="Footer Placeholder 23"/>
          <p:cNvSpPr>
            <a:spLocks noGrp="1"/>
          </p:cNvSpPr>
          <p:nvPr>
            <p:ph type="ftr" sz="quarter" idx="12"/>
          </p:nvPr>
        </p:nvSpPr>
        <p:spPr/>
        <p:txBody>
          <a:bodyPr/>
          <a:lstStyle/>
          <a:p>
            <a:endParaRPr lang="ru-RU"/>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Date Placeholder 11"/>
          <p:cNvSpPr>
            <a:spLocks noGrp="1"/>
          </p:cNvSpPr>
          <p:nvPr>
            <p:ph type="dt" sz="half" idx="14"/>
          </p:nvPr>
        </p:nvSpPr>
        <p:spPr/>
        <p:txBody>
          <a:bodyPr/>
          <a:lstStyle/>
          <a:p>
            <a:fld id="{B4C71EC6-210F-42DE-9C53-41977AD35B3D}" type="datetimeFigureOut">
              <a:rPr lang="ru-RU" smtClean="0"/>
              <a:t>26.03.2013</a:t>
            </a:fld>
            <a:endParaRPr lang="ru-RU"/>
          </a:p>
        </p:txBody>
      </p:sp>
      <p:sp>
        <p:nvSpPr>
          <p:cNvPr id="19" name="Slide Number Placeholder 18"/>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
        <p:nvSpPr>
          <p:cNvPr id="8" name="Title 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Date Placeholder 15"/>
          <p:cNvSpPr>
            <a:spLocks noGrp="1"/>
          </p:cNvSpPr>
          <p:nvPr>
            <p:ph type="dt" sz="half" idx="10"/>
          </p:nvPr>
        </p:nvSpPr>
        <p:spPr/>
        <p:txBody>
          <a:bodyPr/>
          <a:lstStyle/>
          <a:p>
            <a:fld id="{B4C71EC6-210F-42DE-9C53-41977AD35B3D}" type="datetimeFigureOut">
              <a:rPr lang="ru-RU" smtClean="0"/>
              <a:t>26.03.2013</a:t>
            </a:fld>
            <a:endParaRPr lang="ru-RU"/>
          </a:p>
        </p:txBody>
      </p:sp>
      <p:sp>
        <p:nvSpPr>
          <p:cNvPr id="20" name="Slide Number Placeholder 19"/>
          <p:cNvSpPr>
            <a:spLocks noGrp="1"/>
          </p:cNvSpPr>
          <p:nvPr>
            <p:ph type="sldNum" sz="quarter" idx="11"/>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2"/>
          </p:nvPr>
        </p:nvSpPr>
        <p:spPr/>
        <p:txBody>
          <a:bodyPr/>
          <a:lstStyle/>
          <a:p>
            <a:endParaRPr lang="ru-RU"/>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ru-RU" smtClean="0"/>
              <a:t>Образец заголовка</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26.03.2013</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7" name="Title 26"/>
          <p:cNvSpPr>
            <a:spLocks noGrp="1"/>
          </p:cNvSpPr>
          <p:nvPr>
            <p:ph type="title"/>
          </p:nvPr>
        </p:nvSpPr>
        <p:spPr/>
        <p:txBody>
          <a:bodyPr/>
          <a:lstStyle/>
          <a:p>
            <a:r>
              <a:rPr lang="ru-RU" smtClean="0"/>
              <a:t>Образец заголовка</a:t>
            </a:r>
            <a:endParaRPr lang="en-US" dirty="0"/>
          </a:p>
        </p:txBody>
      </p:sp>
      <p:sp>
        <p:nvSpPr>
          <p:cNvPr id="20" name="Date Placeholder 19"/>
          <p:cNvSpPr>
            <a:spLocks noGrp="1"/>
          </p:cNvSpPr>
          <p:nvPr>
            <p:ph type="dt" sz="half" idx="15"/>
          </p:nvPr>
        </p:nvSpPr>
        <p:spPr/>
        <p:txBody>
          <a:bodyPr/>
          <a:lstStyle/>
          <a:p>
            <a:fld id="{B4C71EC6-210F-42DE-9C53-41977AD35B3D}" type="datetimeFigureOut">
              <a:rPr lang="ru-RU" smtClean="0"/>
              <a:t>26.03.2013</a:t>
            </a:fld>
            <a:endParaRPr lang="ru-RU"/>
          </a:p>
        </p:txBody>
      </p:sp>
      <p:sp>
        <p:nvSpPr>
          <p:cNvPr id="25" name="Slide Number Placeholder 24"/>
          <p:cNvSpPr>
            <a:spLocks noGrp="1"/>
          </p:cNvSpPr>
          <p:nvPr>
            <p:ph type="sldNum" sz="quarter" idx="16"/>
          </p:nvPr>
        </p:nvSpPr>
        <p:spPr/>
        <p:txBody>
          <a:bodyPr/>
          <a:lstStyle/>
          <a:p>
            <a:fld id="{B19B0651-EE4F-4900-A07F-96A6BFA9D0F0}" type="slidenum">
              <a:rPr lang="ru-RU" smtClean="0"/>
              <a:t>‹#›</a:t>
            </a:fld>
            <a:endParaRPr lang="ru-RU"/>
          </a:p>
        </p:txBody>
      </p:sp>
      <p:sp>
        <p:nvSpPr>
          <p:cNvPr id="26" name="Footer Placeholder 25"/>
          <p:cNvSpPr>
            <a:spLocks noGrp="1"/>
          </p:cNvSpPr>
          <p:nvPr>
            <p:ph type="ftr" sz="quarter" idx="17"/>
          </p:nvPr>
        </p:nvSpPr>
        <p:spPr/>
        <p:txBody>
          <a:bodyPr/>
          <a:lstStyle/>
          <a:p>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30" name="Title 29"/>
          <p:cNvSpPr>
            <a:spLocks noGrp="1"/>
          </p:cNvSpPr>
          <p:nvPr>
            <p:ph type="title"/>
          </p:nvPr>
        </p:nvSpPr>
        <p:spPr/>
        <p:txBody>
          <a:bodyPr/>
          <a:lstStyle/>
          <a:p>
            <a:r>
              <a:rPr lang="ru-RU" smtClean="0"/>
              <a:t>Образец заголовка</a:t>
            </a:r>
            <a:endParaRPr lang="en-US"/>
          </a:p>
        </p:txBody>
      </p:sp>
      <p:sp>
        <p:nvSpPr>
          <p:cNvPr id="20" name="Date Placeholder 19"/>
          <p:cNvSpPr>
            <a:spLocks noGrp="1"/>
          </p:cNvSpPr>
          <p:nvPr>
            <p:ph type="dt" sz="half" idx="16"/>
          </p:nvPr>
        </p:nvSpPr>
        <p:spPr/>
        <p:txBody>
          <a:bodyPr/>
          <a:lstStyle/>
          <a:p>
            <a:fld id="{B4C71EC6-210F-42DE-9C53-41977AD35B3D}" type="datetimeFigureOut">
              <a:rPr lang="ru-RU" smtClean="0"/>
              <a:t>26.03.2013</a:t>
            </a:fld>
            <a:endParaRPr lang="ru-RU"/>
          </a:p>
        </p:txBody>
      </p:sp>
      <p:sp>
        <p:nvSpPr>
          <p:cNvPr id="24" name="Slide Number Placeholder 23"/>
          <p:cNvSpPr>
            <a:spLocks noGrp="1"/>
          </p:cNvSpPr>
          <p:nvPr>
            <p:ph type="sldNum" sz="quarter" idx="17"/>
          </p:nvPr>
        </p:nvSpPr>
        <p:spPr/>
        <p:txBody>
          <a:bodyPr/>
          <a:lstStyle/>
          <a:p>
            <a:fld id="{B19B0651-EE4F-4900-A07F-96A6BFA9D0F0}" type="slidenum">
              <a:rPr lang="ru-RU" smtClean="0"/>
              <a:t>‹#›</a:t>
            </a:fld>
            <a:endParaRPr lang="ru-RU"/>
          </a:p>
        </p:txBody>
      </p:sp>
      <p:sp>
        <p:nvSpPr>
          <p:cNvPr id="29" name="Footer Placeholder 28"/>
          <p:cNvSpPr>
            <a:spLocks noGrp="1"/>
          </p:cNvSpPr>
          <p:nvPr>
            <p:ph type="ftr" sz="quarter" idx="18"/>
          </p:nvPr>
        </p:nvSpPr>
        <p:spPr/>
        <p:txBody>
          <a:bodyPr/>
          <a:lstStyle/>
          <a:p>
            <a:endParaRPr lang="ru-R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B4C71EC6-210F-42DE-9C53-41977AD35B3D}" type="datetimeFigureOut">
              <a:rPr lang="ru-RU" smtClean="0"/>
              <a:t>26.03.2013</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8" name="Footer Placeholder 17"/>
          <p:cNvSpPr>
            <a:spLocks noGrp="1"/>
          </p:cNvSpPr>
          <p:nvPr>
            <p:ph type="ftr" sz="quarter" idx="12"/>
          </p:nvPr>
        </p:nvSpPr>
        <p:spPr/>
        <p:txBody>
          <a:bodyPr/>
          <a:lstStyle/>
          <a:p>
            <a:endParaRPr lang="ru-RU"/>
          </a:p>
        </p:txBody>
      </p:sp>
      <p:sp>
        <p:nvSpPr>
          <p:cNvPr id="15" name="Title 14"/>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12" name="Slide Number Placeholder 11"/>
          <p:cNvSpPr>
            <a:spLocks noGrp="1"/>
          </p:cNvSpPr>
          <p:nvPr>
            <p:ph type="sldNum" sz="quarter" idx="11"/>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2"/>
          </p:nvPr>
        </p:nvSpPr>
        <p:spPr/>
        <p:txBody>
          <a:bodyPr/>
          <a:lstStyle/>
          <a:p>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ru-RU" smtClean="0"/>
              <a:t>Образец заголовка</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Date Placeholder 12"/>
          <p:cNvSpPr>
            <a:spLocks noGrp="1"/>
          </p:cNvSpPr>
          <p:nvPr>
            <p:ph type="dt" sz="half" idx="15"/>
          </p:nvPr>
        </p:nvSpPr>
        <p:spPr/>
        <p:txBody>
          <a:bodyPr/>
          <a:lstStyle/>
          <a:p>
            <a:fld id="{B4C71EC6-210F-42DE-9C53-41977AD35B3D}" type="datetimeFigureOut">
              <a:rPr lang="ru-RU" smtClean="0"/>
              <a:t>26.03.2013</a:t>
            </a:fld>
            <a:endParaRPr lang="ru-RU"/>
          </a:p>
        </p:txBody>
      </p:sp>
      <p:sp>
        <p:nvSpPr>
          <p:cNvPr id="18" name="Slide Number Placeholder 17"/>
          <p:cNvSpPr>
            <a:spLocks noGrp="1"/>
          </p:cNvSpPr>
          <p:nvPr>
            <p:ph type="sldNum" sz="quarter" idx="16"/>
          </p:nvPr>
        </p:nvSpPr>
        <p:spPr/>
        <p:txBody>
          <a:bodyPr/>
          <a:lstStyle/>
          <a:p>
            <a:fld id="{B19B0651-EE4F-4900-A07F-96A6BFA9D0F0}" type="slidenum">
              <a:rPr lang="ru-RU" smtClean="0"/>
              <a:t>‹#›</a:t>
            </a:fld>
            <a:endParaRPr lang="ru-RU"/>
          </a:p>
        </p:txBody>
      </p:sp>
      <p:sp>
        <p:nvSpPr>
          <p:cNvPr id="20" name="Footer Placeholder 19"/>
          <p:cNvSpPr>
            <a:spLocks noGrp="1"/>
          </p:cNvSpPr>
          <p:nvPr>
            <p:ph type="ftr" sz="quarter" idx="17"/>
          </p:nvPr>
        </p:nvSpPr>
        <p:spPr/>
        <p:txBody>
          <a:bodyPr/>
          <a:lstStyle/>
          <a:p>
            <a:endParaRPr lang="ru-R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3" name="Date Placeholder 12"/>
          <p:cNvSpPr>
            <a:spLocks noGrp="1"/>
          </p:cNvSpPr>
          <p:nvPr>
            <p:ph type="dt" sz="half" idx="14"/>
          </p:nvPr>
        </p:nvSpPr>
        <p:spPr/>
        <p:txBody>
          <a:bodyPr/>
          <a:lstStyle/>
          <a:p>
            <a:fld id="{B4C71EC6-210F-42DE-9C53-41977AD35B3D}" type="datetimeFigureOut">
              <a:rPr lang="ru-RU" smtClean="0"/>
              <a:t>26.03.2013</a:t>
            </a:fld>
            <a:endParaRPr lang="ru-RU"/>
          </a:p>
        </p:txBody>
      </p:sp>
      <p:sp>
        <p:nvSpPr>
          <p:cNvPr id="20" name="Slide Number Placeholder 19"/>
          <p:cNvSpPr>
            <a:spLocks noGrp="1"/>
          </p:cNvSpPr>
          <p:nvPr>
            <p:ph type="sldNum" sz="quarter" idx="15"/>
          </p:nvPr>
        </p:nvSpPr>
        <p:spPr/>
        <p:txBody>
          <a:bodyPr/>
          <a:lstStyle/>
          <a:p>
            <a:fld id="{B19B0651-EE4F-4900-A07F-96A6BFA9D0F0}" type="slidenum">
              <a:rPr lang="ru-RU" smtClean="0"/>
              <a:t>‹#›</a:t>
            </a:fld>
            <a:endParaRPr lang="ru-RU"/>
          </a:p>
        </p:txBody>
      </p:sp>
      <p:sp>
        <p:nvSpPr>
          <p:cNvPr id="21" name="Footer Placeholder 20"/>
          <p:cNvSpPr>
            <a:spLocks noGrp="1"/>
          </p:cNvSpPr>
          <p:nvPr>
            <p:ph type="ftr" sz="quarter" idx="16"/>
          </p:nvPr>
        </p:nvSpPr>
        <p:spPr/>
        <p:txBody>
          <a:bodyPr/>
          <a:lstStyle/>
          <a:p>
            <a:endParaRPr lang="ru-R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26.03.2013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26.03.2013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26.03.2013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26.03.2013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26.03.2013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26.03.2013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26.03.2013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26.03.2013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26.03.2013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26.03.2013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26.03.2013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26.03.2013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26.03.2013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2.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4.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8.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26.03.2013</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C71EC6-210F-42DE-9C53-41977AD35B3D}" type="datetimeFigureOut">
              <a:rPr lang="ru-RU" smtClean="0"/>
              <a:t>26.03.2013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9B0651-EE4F-4900-A07F-96A6BFA9D0F0}" type="slidenum">
              <a:rPr lang="ru-RU" smtClean="0"/>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4C71EC6-210F-42DE-9C53-41977AD35B3D}" type="datetimeFigureOut">
              <a:rPr lang="ru-RU" smtClean="0"/>
              <a:t>26.03.2013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26.03.2013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898075294"/>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26.03.2013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B19B0651-EE4F-4900-A07F-96A6BFA9D0F0}" type="slidenum">
              <a:rPr lang="ru-RU" smtClean="0"/>
              <a:t>‹#›</a:t>
            </a:fld>
            <a:endParaRPr lang="ru-R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t>26.03.2013</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ru-RU"/>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26.03.2013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26.03.2013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6.xml.rels><?xml version="1.0" encoding="UTF-8" standalone="yes"?>
<Relationships xmlns="http://schemas.openxmlformats.org/package/2006/relationships"><Relationship Id="rId8" Type="http://schemas.openxmlformats.org/officeDocument/2006/relationships/hyperlink" Target="http://uk.wikipedia.org/wiki/%D0%A0%D1%8F%D0%B1%D1%87%D0%B8%D0%BA_%D0%B2%D0%B5%D0%BB%D0%B8%D0%BA%D0%B8%D0%B9" TargetMode="External"/><Relationship Id="rId3" Type="http://schemas.openxmlformats.org/officeDocument/2006/relationships/hyperlink" Target="http://uk.wikipedia.org/w/index.php?title=%D0%9A%D0%BE%D0%B2%D0%B8%D0%BB%D0%B0_%D1%83%D0%BA%D1%80%D0%B0%D1%97%D0%BD%D1%81%D1%8C%D0%BA%D0%B0&amp;action=edit&amp;redlink=1" TargetMode="External"/><Relationship Id="rId7" Type="http://schemas.openxmlformats.org/officeDocument/2006/relationships/hyperlink" Target="http://uk.wikipedia.org/w/index.php?title=%D0%A2%D1%8E%D0%BB%D1%8C%D0%BF%D0%B0%D0%BD_%D1%81%D0%BA%D1%96%D1%84%D1%81%D1%8C%D0%BA%D0%B8%D0%B9&amp;action=edit&amp;redlink=1" TargetMode="External"/><Relationship Id="rId2" Type="http://schemas.openxmlformats.org/officeDocument/2006/relationships/hyperlink" Target="http://uk.wikipedia.org/w/index.php?title=%D0%9A%D0%B0%D1%80%D0%B0%D0%B3%D0%B0%D0%BD%D0%B0_%D1%81%D0%BA%D1%96%D1%84%D1%81%D1%8C%D0%BA%D0%B0&amp;action=edit&amp;redlink=1" TargetMode="External"/><Relationship Id="rId1" Type="http://schemas.openxmlformats.org/officeDocument/2006/relationships/slideLayout" Target="../slideLayouts/slideLayout189.xml"/><Relationship Id="rId6" Type="http://schemas.openxmlformats.org/officeDocument/2006/relationships/hyperlink" Target="http://uk.wikipedia.org/w/index.php?title=%D0%A2%D1%8E%D0%BB%D1%8C%D0%BF%D0%B0%D0%BD_%D0%A8%D1%80%D0%B5%D0%BD%D0%BA%D0%B0&amp;action=edit&amp;redlink=1" TargetMode="External"/><Relationship Id="rId5" Type="http://schemas.openxmlformats.org/officeDocument/2006/relationships/hyperlink" Target="http://uk.wikipedia.org/wiki/%D0%9A%D0%BE%D0%B2%D0%B8%D0%BB%D0%B0_%D0%B2%D0%BE%D0%BB%D0%BE%D1%81%D0%B8%D1%81%D1%82%D0%B0" TargetMode="External"/><Relationship Id="rId4" Type="http://schemas.openxmlformats.org/officeDocument/2006/relationships/hyperlink" Target="http://uk.wikipedia.org/wiki/%D0%9A%D0%BE%D0%B2%D0%B8%D0%BB%D0%B0_%D0%9B%D0%B5%D1%81%D1%81%D1%96%D0%BD%D0%B3%D0%B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189.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93%D0%B5%D0%BE%D0%B3%D1%80%D0%B0%D1%84%D1%96%D1%87%D0%BD%D1%96_%D0%BA%D0%BE%D0%BE%D1%80%D0%B4%D0%B8%D0%BD%D0%B0%D1%82%D0%B8" TargetMode="External"/><Relationship Id="rId13" Type="http://schemas.openxmlformats.org/officeDocument/2006/relationships/hyperlink" Target="http://uk.wikipedia.org/wiki/%D0%A4%D0%B0%D0%B9%D0%BB:Przewalski's_Horse_Askania_Nova.jpg" TargetMode="External"/><Relationship Id="rId3" Type="http://schemas.openxmlformats.org/officeDocument/2006/relationships/hyperlink" Target="http://uk.wikipedia.org/wiki/%D0%A3%D0%BA%D1%80%D0%B0%D1%97%D0%BD%D0%B0" TargetMode="External"/><Relationship Id="rId7" Type="http://schemas.openxmlformats.org/officeDocument/2006/relationships/hyperlink" Target="http://maps.google.com/maps?ll=46.451944454444,33.880833343333&amp;q=46.451944454444,33.880833343333&amp;spn=0.03,0.03&amp;t=k&amp;hl=uk" TargetMode="External"/><Relationship Id="rId12" Type="http://schemas.openxmlformats.org/officeDocument/2006/relationships/hyperlink" Target="http://uk.wikipedia.org/wiki/%D0%A3%D0%BA%D1%80%D0%B0%D1%97%D0%BD%D1%81%D1%8C%D0%BA%D0%B0_%D0%B0%D0%BA%D0%B0%D0%B4%D0%B5%D0%BC%D1%96%D1%8F_%D0%B0%D0%B3%D1%80%D0%B0%D1%80%D0%BD%D0%B8%D1%85_%D0%BD%D0%B0%D1%83%D0%BA" TargetMode="External"/><Relationship Id="rId17" Type="http://schemas.openxmlformats.org/officeDocument/2006/relationships/image" Target="../media/image22.png"/><Relationship Id="rId2" Type="http://schemas.openxmlformats.org/officeDocument/2006/relationships/hyperlink" Target="http://uk.wikipedia.org/wiki/%D0%A5%D0%B5%D1%80%D1%81%D0%BE%D0%BD%D1%81%D1%8C%D0%BA%D0%B0_%D0%BE%D0%B1%D0%BB%D0%B0%D1%81%D1%82%D1%8C" TargetMode="External"/><Relationship Id="rId16" Type="http://schemas.openxmlformats.org/officeDocument/2006/relationships/hyperlink" Target="http://uk.wikipedia.org/wiki/%D0%A4%D0%B0%D0%B9%D0%BB:Askania-Nowa-Ukraine-Map.png" TargetMode="External"/><Relationship Id="rId1" Type="http://schemas.openxmlformats.org/officeDocument/2006/relationships/slideLayout" Target="../slideLayouts/slideLayout13.xml"/><Relationship Id="rId6" Type="http://schemas.openxmlformats.org/officeDocument/2006/relationships/hyperlink" Target="http://toolserver.org/~geohack/geohack.php?language=uk&amp;pagename=%D0%90%D1%81%D0%BA%D0%B0%D0%BD%D1%96%D1%8F-%D0%9D%D0%BE%D0%B2%D0%B0_(%D0%B7%D0%B0%D0%BF%D0%BE%D0%B2%D1%96%D0%B4%D0%BD%D0%B8%D0%BA)&amp;params=46.451944454444_N_33.880833343333_E_scale:20000" TargetMode="External"/><Relationship Id="rId11" Type="http://schemas.openxmlformats.org/officeDocument/2006/relationships/hyperlink" Target="http://uk.wikipedia.org/wiki/%D0%A0%D1%96%D0%BA" TargetMode="External"/><Relationship Id="rId5" Type="http://schemas.openxmlformats.org/officeDocument/2006/relationships/hyperlink" Target="http://uk.wikipedia.org/wiki/%D0%90%D1%81%D0%BA%D0%B0%D0%BD%D1%96%D1%8F-%D0%9D%D0%BE%D0%B2%D0%B0_(%D1%81%D0%BC%D1%82)" TargetMode="External"/><Relationship Id="rId15" Type="http://schemas.openxmlformats.org/officeDocument/2006/relationships/image" Target="../media/image21.png"/><Relationship Id="rId10" Type="http://schemas.openxmlformats.org/officeDocument/2006/relationships/hyperlink" Target="http://uk.wikipedia.org/wiki/1898" TargetMode="External"/><Relationship Id="rId4" Type="http://schemas.openxmlformats.org/officeDocument/2006/relationships/hyperlink" Target="http://uk.wikipedia.org/wiki/%D0%A1%D0%BC%D1%82" TargetMode="External"/><Relationship Id="rId9" Type="http://schemas.openxmlformats.org/officeDocument/2006/relationships/hyperlink" Target="http://uk.wikipedia.org/wiki/%D0%93%D0%B5%D0%BA%D1%82%D0%B0%D1%80" TargetMode="External"/><Relationship Id="rId14" Type="http://schemas.openxmlformats.org/officeDocument/2006/relationships/image" Target="../media/image20.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8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9.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189.xml"/><Relationship Id="rId6" Type="http://schemas.openxmlformats.org/officeDocument/2006/relationships/image" Target="../media/image41.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189.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9.xml"/><Relationship Id="rId6" Type="http://schemas.openxmlformats.org/officeDocument/2006/relationships/image" Target="../media/image55.png"/><Relationship Id="rId5" Type="http://schemas.openxmlformats.org/officeDocument/2006/relationships/image" Target="../media/image54.jpeg"/><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89.xml"/><Relationship Id="rId5" Type="http://schemas.openxmlformats.org/officeDocument/2006/relationships/image" Target="../media/image59.jpeg"/><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189.xml"/><Relationship Id="rId5" Type="http://schemas.openxmlformats.org/officeDocument/2006/relationships/image" Target="../media/image62.png"/><Relationship Id="rId4" Type="http://schemas.openxmlformats.org/officeDocument/2006/relationships/image" Target="../media/image56.jpe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9.xml"/><Relationship Id="rId5" Type="http://schemas.openxmlformats.org/officeDocument/2006/relationships/image" Target="../media/image66.jpe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91.xml"/><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8.xml"/></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096" y="-459432"/>
            <a:ext cx="10189640" cy="7488832"/>
          </a:xfrm>
        </p:spPr>
      </p:pic>
    </p:spTree>
    <p:extLst>
      <p:ext uri="{BB962C8B-B14F-4D97-AF65-F5344CB8AC3E}">
        <p14:creationId xmlns:p14="http://schemas.microsoft.com/office/powerpoint/2010/main" val="279370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340768"/>
            <a:ext cx="8856984" cy="5688632"/>
          </a:xfrm>
        </p:spPr>
        <p:txBody>
          <a:bodyPr>
            <a:normAutofit lnSpcReduction="10000"/>
          </a:bodyPr>
          <a:lstStyle/>
          <a:p>
            <a:pPr marL="0" indent="0">
              <a:buNone/>
            </a:pPr>
            <a:r>
              <a:rPr lang="uk-UA" dirty="0" smtClean="0"/>
              <a:t> Степ </a:t>
            </a:r>
            <a:r>
              <a:rPr lang="uk-UA" dirty="0"/>
              <a:t>хороший у всі пори року. Навесні він вкривається </a:t>
            </a:r>
            <a:r>
              <a:rPr lang="uk-UA" dirty="0" smtClean="0"/>
              <a:t>тюльпанами, ірисами </a:t>
            </a:r>
            <a:r>
              <a:rPr lang="uk-UA" dirty="0"/>
              <a:t>та багатьма іншими яскравими квітами. На кінець травня </a:t>
            </a:r>
            <a:r>
              <a:rPr lang="uk-UA" dirty="0" smtClean="0"/>
              <a:t>весь хвилюється </a:t>
            </a:r>
            <a:r>
              <a:rPr lang="uk-UA" dirty="0"/>
              <a:t>волотями тирси, типчака та перистої ковили. </a:t>
            </a:r>
            <a:r>
              <a:rPr lang="uk-UA" dirty="0" smtClean="0"/>
              <a:t>Восени </a:t>
            </a:r>
            <a:r>
              <a:rPr lang="uk-UA" dirty="0"/>
              <a:t>степ </a:t>
            </a:r>
            <a:r>
              <a:rPr lang="uk-UA" dirty="0" smtClean="0"/>
              <a:t>рудий з </a:t>
            </a:r>
            <a:r>
              <a:rPr lang="uk-UA" dirty="0"/>
              <a:t>сивиною, як спина вилинялого на зиму зайця-русака. Ці звірки </a:t>
            </a:r>
            <a:r>
              <a:rPr lang="uk-UA" dirty="0" smtClean="0"/>
              <a:t>водяться тут </a:t>
            </a:r>
            <a:r>
              <a:rPr lang="uk-UA" dirty="0"/>
              <a:t>у великій кількості, і кожного разу доводиться знов і </a:t>
            </a:r>
            <a:r>
              <a:rPr lang="uk-UA" dirty="0" smtClean="0"/>
              <a:t>знов дивуватися </a:t>
            </a:r>
            <a:r>
              <a:rPr lang="uk-UA" dirty="0"/>
              <a:t>їх надзвичайній здатності маскуватися, коли вони </a:t>
            </a:r>
            <a:r>
              <a:rPr lang="uk-UA" dirty="0" smtClean="0"/>
              <a:t>кидаються навтіки. Стрепет</a:t>
            </a:r>
            <a:r>
              <a:rPr lang="uk-UA" dirty="0"/>
              <a:t>, степовий </a:t>
            </a:r>
            <a:r>
              <a:rPr lang="uk-UA" dirty="0" err="1"/>
              <a:t>журавель-красавка</a:t>
            </a:r>
            <a:r>
              <a:rPr lang="uk-UA" dirty="0"/>
              <a:t> і дрохва, що колись густо </a:t>
            </a:r>
            <a:r>
              <a:rPr lang="uk-UA" dirty="0" smtClean="0"/>
              <a:t>населяли південноукраїнські </a:t>
            </a:r>
            <a:r>
              <a:rPr lang="uk-UA" dirty="0"/>
              <a:t>степи, стали тепер дуже рідкісними птахами, і </a:t>
            </a:r>
            <a:r>
              <a:rPr lang="uk-UA" dirty="0" smtClean="0"/>
              <a:t>тільки під </a:t>
            </a:r>
            <a:r>
              <a:rPr lang="uk-UA" dirty="0"/>
              <a:t>час перельотів іноді можна бачити їх великі зграї. Лише </a:t>
            </a:r>
            <a:r>
              <a:rPr lang="uk-UA" dirty="0" smtClean="0"/>
              <a:t>твердо додержуючи </a:t>
            </a:r>
            <a:r>
              <a:rPr lang="uk-UA" dirty="0"/>
              <a:t>заповідності, вдасться добитися хоча б часткового </a:t>
            </a:r>
            <a:r>
              <a:rPr lang="uk-UA" dirty="0" smtClean="0"/>
              <a:t>відновлення поголів’я </a:t>
            </a:r>
            <a:r>
              <a:rPr lang="uk-UA" dirty="0"/>
              <a:t>цінних звірів і птахів характерних для цього </a:t>
            </a:r>
            <a:r>
              <a:rPr lang="uk-UA" dirty="0" smtClean="0"/>
              <a:t>краю. Водилися </a:t>
            </a:r>
            <a:r>
              <a:rPr lang="uk-UA" dirty="0"/>
              <a:t>в </a:t>
            </a:r>
            <a:r>
              <a:rPr lang="uk-UA" dirty="0" err="1"/>
              <a:t>асканійських</a:t>
            </a:r>
            <a:r>
              <a:rPr lang="uk-UA" dirty="0"/>
              <a:t> степах і байбаки, але їх зовсім винищили, </a:t>
            </a:r>
            <a:r>
              <a:rPr lang="uk-UA" dirty="0" smtClean="0"/>
              <a:t>і тільки </a:t>
            </a:r>
            <a:r>
              <a:rPr lang="uk-UA" dirty="0"/>
              <a:t>пагорбки біля тих місць, де були нори цих гризунів, так </a:t>
            </a:r>
            <a:r>
              <a:rPr lang="uk-UA" dirty="0" smtClean="0"/>
              <a:t>звані </a:t>
            </a:r>
            <a:r>
              <a:rPr lang="uk-UA" dirty="0" err="1" smtClean="0"/>
              <a:t>сурчини</a:t>
            </a:r>
            <a:r>
              <a:rPr lang="uk-UA" dirty="0"/>
              <a:t>, з німим докором свідчать про це. </a:t>
            </a:r>
          </a:p>
        </p:txBody>
      </p:sp>
      <p:sp>
        <p:nvSpPr>
          <p:cNvPr id="2" name="Заголовок 1"/>
          <p:cNvSpPr>
            <a:spLocks noGrp="1"/>
          </p:cNvSpPr>
          <p:nvPr>
            <p:ph type="title"/>
          </p:nvPr>
        </p:nvSpPr>
        <p:spPr>
          <a:xfrm>
            <a:off x="457200" y="188640"/>
            <a:ext cx="8229600" cy="1152128"/>
          </a:xfrm>
        </p:spPr>
        <p:txBody>
          <a:bodyPr>
            <a:normAutofit fontScale="90000"/>
          </a:bodyPr>
          <a:lstStyle/>
          <a:p>
            <a:r>
              <a:rPr lang="uk-UA" dirty="0" smtClean="0"/>
              <a:t>Рідкісні тварини, які водяться в </a:t>
            </a:r>
            <a:r>
              <a:rPr lang="uk-UA" dirty="0" err="1" smtClean="0"/>
              <a:t>Асканії-Новій</a:t>
            </a:r>
            <a:endParaRPr lang="uk-UA" dirty="0"/>
          </a:p>
        </p:txBody>
      </p:sp>
    </p:spTree>
    <p:extLst>
      <p:ext uri="{BB962C8B-B14F-4D97-AF65-F5344CB8AC3E}">
        <p14:creationId xmlns:p14="http://schemas.microsoft.com/office/powerpoint/2010/main" val="4093752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84976" cy="620688"/>
          </a:xfrm>
        </p:spPr>
        <p:txBody>
          <a:bodyPr>
            <a:normAutofit fontScale="90000"/>
          </a:bodyPr>
          <a:lstStyle/>
          <a:p>
            <a:r>
              <a:rPr lang="uk-UA" dirty="0" smtClean="0"/>
              <a:t>Птахи </a:t>
            </a:r>
            <a:r>
              <a:rPr lang="uk-UA" dirty="0" err="1" smtClean="0"/>
              <a:t>Асканії-Нової</a:t>
            </a:r>
            <a:endParaRPr lang="uk-UA" dirty="0"/>
          </a:p>
        </p:txBody>
      </p:sp>
      <p:sp>
        <p:nvSpPr>
          <p:cNvPr id="3" name="Объект 2"/>
          <p:cNvSpPr>
            <a:spLocks noGrp="1"/>
          </p:cNvSpPr>
          <p:nvPr>
            <p:ph idx="1"/>
          </p:nvPr>
        </p:nvSpPr>
        <p:spPr>
          <a:xfrm>
            <a:off x="107504" y="692696"/>
            <a:ext cx="9036496" cy="6165304"/>
          </a:xfrm>
        </p:spPr>
        <p:txBody>
          <a:bodyPr>
            <a:normAutofit fontScale="77500" lnSpcReduction="20000"/>
          </a:bodyPr>
          <a:lstStyle/>
          <a:p>
            <a:pPr marL="0" indent="0">
              <a:buNone/>
            </a:pPr>
            <a:r>
              <a:rPr lang="uk-UA" dirty="0"/>
              <a:t>На пагорбах і досі </a:t>
            </a:r>
            <a:r>
              <a:rPr lang="uk-UA" dirty="0" smtClean="0"/>
              <a:t>люблять гніздитися </a:t>
            </a:r>
            <a:r>
              <a:rPr lang="uk-UA" dirty="0"/>
              <a:t>степові орли, які годуються тут переважно ховрашками. </a:t>
            </a:r>
            <a:r>
              <a:rPr lang="uk-UA" dirty="0" smtClean="0"/>
              <a:t>Орли охороняються </a:t>
            </a:r>
            <a:r>
              <a:rPr lang="uk-UA" dirty="0"/>
              <a:t>як корисні птахи, а тепер їх доводиться охороняти вже і </a:t>
            </a:r>
            <a:r>
              <a:rPr lang="uk-UA" dirty="0" smtClean="0"/>
              <a:t>як рідкісних </a:t>
            </a:r>
            <a:r>
              <a:rPr lang="uk-UA" dirty="0"/>
              <a:t>гарних пернатих хижаків, що </a:t>
            </a:r>
            <a:r>
              <a:rPr lang="uk-UA" dirty="0" smtClean="0"/>
              <a:t>зникають. Взятих </a:t>
            </a:r>
            <a:r>
              <a:rPr lang="uk-UA" dirty="0"/>
              <a:t>з гнізда орлят успішно вирощують в </a:t>
            </a:r>
            <a:r>
              <a:rPr lang="uk-UA" dirty="0" err="1"/>
              <a:t>асканійському</a:t>
            </a:r>
            <a:r>
              <a:rPr lang="uk-UA" dirty="0"/>
              <a:t> зоопарку, </a:t>
            </a:r>
            <a:r>
              <a:rPr lang="uk-UA" dirty="0" smtClean="0"/>
              <a:t>а останнім </a:t>
            </a:r>
            <a:r>
              <a:rPr lang="uk-UA" dirty="0"/>
              <a:t>часом удається навіть одержувати приплід від них в </a:t>
            </a:r>
            <a:r>
              <a:rPr lang="uk-UA" dirty="0" smtClean="0"/>
              <a:t>неволі. </a:t>
            </a:r>
            <a:r>
              <a:rPr lang="uk-UA" dirty="0" err="1" smtClean="0"/>
              <a:t>Журавлів-красавок</a:t>
            </a:r>
            <a:r>
              <a:rPr lang="uk-UA" dirty="0" smtClean="0"/>
              <a:t> </a:t>
            </a:r>
            <a:r>
              <a:rPr lang="uk-UA" dirty="0"/>
              <a:t>та дрохв весь час утримують в зоопарку, проте </a:t>
            </a:r>
            <a:r>
              <a:rPr lang="uk-UA" dirty="0" smtClean="0"/>
              <a:t>вони ніколи </a:t>
            </a:r>
            <a:r>
              <a:rPr lang="uk-UA" dirty="0"/>
              <a:t>не давали там потомства. У степу ж вони бувають у </a:t>
            </a:r>
            <a:r>
              <a:rPr lang="uk-UA" dirty="0" smtClean="0"/>
              <a:t>великій кількості </a:t>
            </a:r>
            <a:r>
              <a:rPr lang="uk-UA" dirty="0"/>
              <a:t>лише під час перельотів і тільки зрідка їх можна бачити </a:t>
            </a:r>
            <a:r>
              <a:rPr lang="uk-UA" dirty="0" smtClean="0"/>
              <a:t>в “Асканії-Нова</a:t>
            </a:r>
            <a:r>
              <a:rPr lang="uk-UA" dirty="0"/>
              <a:t>” на </a:t>
            </a:r>
            <a:r>
              <a:rPr lang="uk-UA" dirty="0" smtClean="0"/>
              <a:t>гніздуванні. З </a:t>
            </a:r>
            <a:r>
              <a:rPr lang="uk-UA" dirty="0"/>
              <a:t>хижих птахів на гніздуванні звичайними є корисні в </a:t>
            </a:r>
            <a:r>
              <a:rPr lang="uk-UA" dirty="0" smtClean="0"/>
              <a:t>сільському господарстві </a:t>
            </a:r>
            <a:r>
              <a:rPr lang="uk-UA" dirty="0"/>
              <a:t>дрібні соколи-кібчики та боривітри, а також луні – </a:t>
            </a:r>
            <a:r>
              <a:rPr lang="uk-UA" dirty="0" smtClean="0"/>
              <a:t>степовий і </a:t>
            </a:r>
            <a:r>
              <a:rPr lang="uk-UA" dirty="0"/>
              <a:t>польовий. Залітають шуліки, </a:t>
            </a:r>
            <a:r>
              <a:rPr lang="uk-UA" dirty="0" err="1"/>
              <a:t>орлан-білохвост</a:t>
            </a:r>
            <a:r>
              <a:rPr lang="uk-UA" dirty="0"/>
              <a:t> та </a:t>
            </a:r>
            <a:r>
              <a:rPr lang="uk-UA" dirty="0" smtClean="0"/>
              <a:t>інші. У </a:t>
            </a:r>
            <a:r>
              <a:rPr lang="uk-UA" dirty="0"/>
              <a:t>степу гніздиться 5 видів жайворонків, перепел, сіра куріпка та </a:t>
            </a:r>
            <a:r>
              <a:rPr lang="uk-UA" dirty="0" smtClean="0"/>
              <a:t>понад 10 </a:t>
            </a:r>
            <a:r>
              <a:rPr lang="uk-UA" dirty="0"/>
              <a:t>видів інших птахів, а під час весняних і осінніх </a:t>
            </a:r>
            <a:r>
              <a:rPr lang="uk-UA" dirty="0" smtClean="0"/>
              <a:t>перельотів зустрічається </a:t>
            </a:r>
            <a:r>
              <a:rPr lang="uk-UA" dirty="0"/>
              <a:t>близько 200 видів пернатих. Багато з них прилітають </a:t>
            </a:r>
            <a:r>
              <a:rPr lang="uk-UA" dirty="0" smtClean="0"/>
              <a:t>сюди величезними </a:t>
            </a:r>
            <a:r>
              <a:rPr lang="uk-UA" dirty="0"/>
              <a:t>зграями і затримуються іноді </a:t>
            </a:r>
            <a:r>
              <a:rPr lang="uk-UA" dirty="0" smtClean="0"/>
              <a:t>надовго. Особливо </a:t>
            </a:r>
            <a:r>
              <a:rPr lang="uk-UA" dirty="0"/>
              <a:t>різноманітний буває пташиний світ у роки природного </a:t>
            </a:r>
            <a:r>
              <a:rPr lang="uk-UA" dirty="0" smtClean="0"/>
              <a:t>затоплення </a:t>
            </a:r>
            <a:r>
              <a:rPr lang="uk-UA" dirty="0" err="1" smtClean="0"/>
              <a:t>Чапельського</a:t>
            </a:r>
            <a:r>
              <a:rPr lang="uk-UA" dirty="0" smtClean="0"/>
              <a:t> </a:t>
            </a:r>
            <a:r>
              <a:rPr lang="uk-UA" dirty="0"/>
              <a:t>поду. Це трапляється приблизно через кожні 10 років, </a:t>
            </a:r>
            <a:r>
              <a:rPr lang="uk-UA" dirty="0" smtClean="0"/>
              <a:t>коли дружна </a:t>
            </a:r>
            <a:r>
              <a:rPr lang="uk-UA" dirty="0"/>
              <a:t>весна настає слідом за багатосніжною зимою. У зв’язку з </a:t>
            </a:r>
            <a:r>
              <a:rPr lang="uk-UA" dirty="0" smtClean="0"/>
              <a:t>цим величезна </a:t>
            </a:r>
            <a:r>
              <a:rPr lang="uk-UA" dirty="0"/>
              <a:t>чаша поду заповняється весняними водами. Завдяки </a:t>
            </a:r>
            <a:r>
              <a:rPr lang="uk-UA" dirty="0" smtClean="0"/>
              <a:t>значній щільності </a:t>
            </a:r>
            <a:r>
              <a:rPr lang="uk-UA" dirty="0"/>
              <a:t>ґрунту у поді чаша лишається обводненою і заболоченою </a:t>
            </a:r>
            <a:r>
              <a:rPr lang="uk-UA" dirty="0" smtClean="0"/>
              <a:t>майже два </a:t>
            </a:r>
            <a:r>
              <a:rPr lang="uk-UA" dirty="0"/>
              <a:t>роки. Тоді в поді збирається безліч водоплавних та болотних </a:t>
            </a:r>
            <a:r>
              <a:rPr lang="uk-UA" dirty="0" smtClean="0"/>
              <a:t>птахів, яких </a:t>
            </a:r>
            <a:r>
              <a:rPr lang="uk-UA" dirty="0"/>
              <a:t>у звичайні роки можна бачити тільки в заплаві Дніпра і на </a:t>
            </a:r>
            <a:r>
              <a:rPr lang="uk-UA" dirty="0" smtClean="0"/>
              <a:t>Сиваші. На </a:t>
            </a:r>
            <a:r>
              <a:rPr lang="uk-UA" dirty="0"/>
              <a:t>повені зупиняється величезна кількість качок, гусей, куликів, </a:t>
            </a:r>
            <a:r>
              <a:rPr lang="uk-UA" dirty="0" smtClean="0"/>
              <a:t>крячок, чапель</a:t>
            </a:r>
            <a:r>
              <a:rPr lang="uk-UA" dirty="0"/>
              <a:t>.</a:t>
            </a:r>
          </a:p>
        </p:txBody>
      </p:sp>
    </p:spTree>
    <p:extLst>
      <p:ext uri="{BB962C8B-B14F-4D97-AF65-F5344CB8AC3E}">
        <p14:creationId xmlns:p14="http://schemas.microsoft.com/office/powerpoint/2010/main" val="1953733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260648"/>
            <a:ext cx="9144000" cy="6597352"/>
          </a:xfrm>
        </p:spPr>
        <p:txBody>
          <a:bodyPr>
            <a:normAutofit/>
          </a:bodyPr>
          <a:lstStyle/>
          <a:p>
            <a:pPr marL="45720" indent="0">
              <a:buNone/>
            </a:pPr>
            <a:r>
              <a:rPr lang="ru-RU" sz="2800" dirty="0"/>
              <a:t>Та ось через </a:t>
            </a:r>
            <a:r>
              <a:rPr lang="ru-RU" sz="2800" dirty="0" err="1"/>
              <a:t>рік-другий</a:t>
            </a:r>
            <a:r>
              <a:rPr lang="ru-RU" sz="2800" dirty="0"/>
              <a:t> вся вода у </a:t>
            </a:r>
            <a:r>
              <a:rPr lang="ru-RU" sz="2800" dirty="0" err="1"/>
              <a:t>чаші</a:t>
            </a:r>
            <a:r>
              <a:rPr lang="ru-RU" sz="2800" dirty="0"/>
              <a:t> поду </a:t>
            </a:r>
            <a:r>
              <a:rPr lang="ru-RU" sz="2800" dirty="0" err="1"/>
              <a:t>висихає</a:t>
            </a:r>
            <a:r>
              <a:rPr lang="ru-RU" sz="2800" dirty="0"/>
              <a:t> і </a:t>
            </a:r>
            <a:r>
              <a:rPr lang="ru-RU" sz="2800" dirty="0" err="1"/>
              <a:t>він</a:t>
            </a:r>
            <a:r>
              <a:rPr lang="ru-RU" sz="2800" dirty="0"/>
              <a:t> </a:t>
            </a:r>
            <a:r>
              <a:rPr lang="ru-RU" sz="2800" dirty="0" err="1"/>
              <a:t>стає</a:t>
            </a:r>
            <a:r>
              <a:rPr lang="ru-RU" sz="2800" dirty="0"/>
              <a:t> не </a:t>
            </a:r>
            <a:r>
              <a:rPr lang="ru-RU" sz="2800" dirty="0" err="1" smtClean="0"/>
              <a:t>дуже</a:t>
            </a:r>
            <a:r>
              <a:rPr lang="ru-RU" sz="2800" dirty="0" smtClean="0"/>
              <a:t> </a:t>
            </a:r>
            <a:r>
              <a:rPr lang="ru-RU" sz="2800" dirty="0" err="1" smtClean="0"/>
              <a:t>багатим</a:t>
            </a:r>
            <a:r>
              <a:rPr lang="ru-RU" sz="2800" dirty="0" smtClean="0"/>
              <a:t> </a:t>
            </a:r>
            <a:r>
              <a:rPr lang="ru-RU" sz="2800" dirty="0" err="1"/>
              <a:t>пасовищем</a:t>
            </a:r>
            <a:r>
              <a:rPr lang="ru-RU" sz="2800" dirty="0"/>
              <a:t>. У </a:t>
            </a:r>
            <a:r>
              <a:rPr lang="ru-RU" sz="2800" dirty="0" err="1"/>
              <a:t>звичайні</a:t>
            </a:r>
            <a:r>
              <a:rPr lang="ru-RU" sz="2800" dirty="0"/>
              <a:t> </a:t>
            </a:r>
            <a:r>
              <a:rPr lang="ru-RU" sz="2800" dirty="0" err="1"/>
              <a:t>сухі</a:t>
            </a:r>
            <a:r>
              <a:rPr lang="ru-RU" sz="2800" dirty="0"/>
              <a:t> роки тут </a:t>
            </a:r>
            <a:r>
              <a:rPr lang="ru-RU" sz="2800" dirty="0" err="1"/>
              <a:t>переважають</a:t>
            </a:r>
            <a:r>
              <a:rPr lang="ru-RU" sz="2800" dirty="0"/>
              <a:t> </a:t>
            </a:r>
            <a:r>
              <a:rPr lang="ru-RU" sz="2800" dirty="0" err="1"/>
              <a:t>подовий</a:t>
            </a:r>
            <a:r>
              <a:rPr lang="ru-RU" sz="2800" dirty="0"/>
              <a:t> </a:t>
            </a:r>
            <a:r>
              <a:rPr lang="ru-RU" sz="2800" dirty="0" err="1"/>
              <a:t>пирій</a:t>
            </a:r>
            <a:r>
              <a:rPr lang="ru-RU" sz="2800" dirty="0"/>
              <a:t> </a:t>
            </a:r>
            <a:r>
              <a:rPr lang="ru-RU" sz="2800" dirty="0" smtClean="0"/>
              <a:t>і </a:t>
            </a:r>
            <a:r>
              <a:rPr lang="ru-RU" sz="2800" dirty="0" err="1" smtClean="0"/>
              <a:t>подова</a:t>
            </a:r>
            <a:r>
              <a:rPr lang="ru-RU" sz="2800" dirty="0" smtClean="0"/>
              <a:t> </a:t>
            </a:r>
            <a:r>
              <a:rPr lang="ru-RU" sz="2800" dirty="0" err="1"/>
              <a:t>волошка</a:t>
            </a:r>
            <a:r>
              <a:rPr lang="ru-RU" sz="2800" dirty="0"/>
              <a:t>, а в </a:t>
            </a:r>
            <a:r>
              <a:rPr lang="ru-RU" sz="2800" dirty="0" err="1"/>
              <a:t>багатші</a:t>
            </a:r>
            <a:r>
              <a:rPr lang="ru-RU" sz="2800" dirty="0"/>
              <a:t> на </a:t>
            </a:r>
            <a:r>
              <a:rPr lang="ru-RU" sz="2800" dirty="0" err="1"/>
              <a:t>вологу</a:t>
            </a:r>
            <a:r>
              <a:rPr lang="ru-RU" sz="2800" dirty="0"/>
              <a:t> – </a:t>
            </a:r>
            <a:r>
              <a:rPr lang="ru-RU" sz="2800" dirty="0" err="1"/>
              <a:t>лисохвіст</a:t>
            </a:r>
            <a:r>
              <a:rPr lang="ru-RU" sz="2800" dirty="0"/>
              <a:t>, осоки, </a:t>
            </a:r>
            <a:r>
              <a:rPr lang="ru-RU" sz="2800" dirty="0" smtClean="0"/>
              <a:t>сусак </a:t>
            </a:r>
            <a:r>
              <a:rPr lang="ru-RU" sz="2800" dirty="0" err="1" smtClean="0"/>
              <a:t>зонтичний</a:t>
            </a:r>
            <a:r>
              <a:rPr lang="ru-RU" sz="2800" dirty="0"/>
              <a:t>, </a:t>
            </a:r>
            <a:r>
              <a:rPr lang="ru-RU" sz="2800" dirty="0" err="1"/>
              <a:t>настурція</a:t>
            </a:r>
            <a:r>
              <a:rPr lang="ru-RU" sz="2800" dirty="0"/>
              <a:t> та </a:t>
            </a:r>
            <a:r>
              <a:rPr lang="ru-RU" sz="2800" dirty="0" err="1"/>
              <a:t>інші</a:t>
            </a:r>
            <a:r>
              <a:rPr lang="ru-RU" sz="2800" dirty="0"/>
              <a:t>. У планах </a:t>
            </a:r>
            <a:r>
              <a:rPr lang="ru-RU" sz="2800" dirty="0" err="1"/>
              <a:t>упорядкування</a:t>
            </a:r>
            <a:r>
              <a:rPr lang="ru-RU" sz="2800" dirty="0"/>
              <a:t> </a:t>
            </a:r>
            <a:r>
              <a:rPr lang="ru-RU" sz="2800" dirty="0" err="1" smtClean="0"/>
              <a:t>території</a:t>
            </a:r>
            <a:r>
              <a:rPr lang="ru-RU" sz="2800" dirty="0" smtClean="0"/>
              <a:t> “</a:t>
            </a:r>
            <a:r>
              <a:rPr lang="ru-RU" sz="2800" dirty="0" err="1" smtClean="0"/>
              <a:t>Асканії</a:t>
            </a:r>
            <a:r>
              <a:rPr lang="ru-RU" sz="2800" dirty="0" smtClean="0"/>
              <a:t>-Нова</a:t>
            </a:r>
            <a:r>
              <a:rPr lang="ru-RU" sz="2800" dirty="0"/>
              <a:t>” </a:t>
            </a:r>
            <a:r>
              <a:rPr lang="ru-RU" sz="2800" dirty="0" err="1"/>
              <a:t>передбачено</a:t>
            </a:r>
            <a:r>
              <a:rPr lang="ru-RU" sz="2800" dirty="0"/>
              <a:t> </a:t>
            </a:r>
            <a:r>
              <a:rPr lang="ru-RU" sz="2800" dirty="0" err="1"/>
              <a:t>створення</a:t>
            </a:r>
            <a:r>
              <a:rPr lang="ru-RU" sz="2800" dirty="0"/>
              <a:t> </a:t>
            </a:r>
            <a:r>
              <a:rPr lang="ru-RU" sz="2800" dirty="0" err="1"/>
              <a:t>найближчим</a:t>
            </a:r>
            <a:r>
              <a:rPr lang="ru-RU" sz="2800" dirty="0"/>
              <a:t> часом </a:t>
            </a:r>
            <a:r>
              <a:rPr lang="ru-RU" sz="2800" dirty="0" err="1" smtClean="0"/>
              <a:t>постійного</a:t>
            </a:r>
            <a:r>
              <a:rPr lang="ru-RU" sz="2800" dirty="0" smtClean="0"/>
              <a:t> </a:t>
            </a:r>
            <a:r>
              <a:rPr lang="ru-RU" sz="2800" dirty="0" err="1" smtClean="0"/>
              <a:t>водоймища</a:t>
            </a:r>
            <a:r>
              <a:rPr lang="ru-RU" sz="2800" dirty="0" smtClean="0"/>
              <a:t> </a:t>
            </a:r>
            <a:r>
              <a:rPr lang="ru-RU" sz="2800" dirty="0"/>
              <a:t>в </a:t>
            </a:r>
            <a:r>
              <a:rPr lang="ru-RU" sz="2800" dirty="0" err="1"/>
              <a:t>Чапельскому</a:t>
            </a:r>
            <a:r>
              <a:rPr lang="ru-RU" sz="2800" dirty="0"/>
              <a:t> </a:t>
            </a:r>
            <a:r>
              <a:rPr lang="ru-RU" sz="2800" dirty="0" err="1"/>
              <a:t>поді</a:t>
            </a:r>
            <a:r>
              <a:rPr lang="ru-RU" sz="2800" dirty="0"/>
              <a:t> </a:t>
            </a:r>
            <a:r>
              <a:rPr lang="ru-RU" sz="2800" dirty="0" err="1"/>
              <a:t>площею</a:t>
            </a:r>
            <a:r>
              <a:rPr lang="ru-RU" sz="2800" dirty="0"/>
              <a:t> до 200 </a:t>
            </a:r>
            <a:r>
              <a:rPr lang="ru-RU" sz="2800" dirty="0" err="1"/>
              <a:t>гектарів</a:t>
            </a:r>
            <a:r>
              <a:rPr lang="ru-RU" sz="2800" dirty="0"/>
              <a:t> з </a:t>
            </a:r>
            <a:r>
              <a:rPr lang="ru-RU" sz="2800" dirty="0" err="1" smtClean="0"/>
              <a:t>залісеними</a:t>
            </a:r>
            <a:r>
              <a:rPr lang="ru-RU" sz="2800" dirty="0" smtClean="0"/>
              <a:t> островами</a:t>
            </a:r>
            <a:r>
              <a:rPr lang="ru-RU" sz="2800" dirty="0"/>
              <a:t>. Вода </a:t>
            </a:r>
            <a:r>
              <a:rPr lang="ru-RU" sz="2800" dirty="0" err="1"/>
              <a:t>сюди</a:t>
            </a:r>
            <a:r>
              <a:rPr lang="ru-RU" sz="2800" dirty="0"/>
              <a:t> </a:t>
            </a:r>
            <a:r>
              <a:rPr lang="ru-RU" sz="2800" dirty="0" err="1"/>
              <a:t>надходитиме</a:t>
            </a:r>
            <a:r>
              <a:rPr lang="ru-RU" sz="2800" dirty="0"/>
              <a:t> з </a:t>
            </a:r>
            <a:r>
              <a:rPr lang="ru-RU" sz="2800" dirty="0" err="1"/>
              <a:t>Чаплинського</a:t>
            </a:r>
            <a:r>
              <a:rPr lang="ru-RU" sz="2800" dirty="0"/>
              <a:t> </a:t>
            </a:r>
            <a:r>
              <a:rPr lang="ru-RU" sz="2800" dirty="0" err="1"/>
              <a:t>відгалуження</a:t>
            </a:r>
            <a:r>
              <a:rPr lang="ru-RU" sz="2800" dirty="0"/>
              <a:t> </a:t>
            </a:r>
            <a:r>
              <a:rPr lang="ru-RU" sz="2800" dirty="0" smtClean="0"/>
              <a:t>Красно знаменного </a:t>
            </a:r>
            <a:r>
              <a:rPr lang="ru-RU" sz="2800" dirty="0" err="1"/>
              <a:t>зрошувального</a:t>
            </a:r>
            <a:r>
              <a:rPr lang="ru-RU" sz="2800" dirty="0"/>
              <a:t> каналу, а </a:t>
            </a:r>
            <a:r>
              <a:rPr lang="ru-RU" sz="2800" dirty="0" err="1"/>
              <a:t>спеціальні</a:t>
            </a:r>
            <a:r>
              <a:rPr lang="ru-RU" sz="2800" dirty="0"/>
              <a:t> </a:t>
            </a:r>
            <a:r>
              <a:rPr lang="ru-RU" sz="2800" dirty="0" err="1"/>
              <a:t>меліоративні</a:t>
            </a:r>
            <a:r>
              <a:rPr lang="ru-RU" sz="2800" dirty="0"/>
              <a:t> </a:t>
            </a:r>
            <a:r>
              <a:rPr lang="ru-RU" sz="2800" dirty="0" err="1" smtClean="0"/>
              <a:t>споруди</a:t>
            </a:r>
            <a:r>
              <a:rPr lang="ru-RU" sz="2800" dirty="0" smtClean="0"/>
              <a:t> </a:t>
            </a:r>
            <a:r>
              <a:rPr lang="ru-RU" sz="2800" dirty="0" err="1" smtClean="0"/>
              <a:t>забезпечать</a:t>
            </a:r>
            <a:r>
              <a:rPr lang="ru-RU" sz="2800" dirty="0" smtClean="0"/>
              <a:t> </a:t>
            </a:r>
            <a:r>
              <a:rPr lang="ru-RU" sz="2800" dirty="0" err="1"/>
              <a:t>скидання</a:t>
            </a:r>
            <a:r>
              <a:rPr lang="ru-RU" sz="2800" dirty="0"/>
              <a:t> води в роки з </a:t>
            </a:r>
            <a:r>
              <a:rPr lang="ru-RU" sz="2800" dirty="0" err="1"/>
              <a:t>повенями</a:t>
            </a:r>
            <a:r>
              <a:rPr lang="ru-RU" sz="2800" dirty="0"/>
              <a:t>.</a:t>
            </a:r>
            <a:endParaRPr lang="uk-UA" sz="2800" dirty="0"/>
          </a:p>
        </p:txBody>
      </p:sp>
    </p:spTree>
    <p:extLst>
      <p:ext uri="{BB962C8B-B14F-4D97-AF65-F5344CB8AC3E}">
        <p14:creationId xmlns:p14="http://schemas.microsoft.com/office/powerpoint/2010/main" val="1721167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8"/>
          </a:xfrm>
        </p:spPr>
        <p:txBody>
          <a:bodyPr>
            <a:normAutofit fontScale="90000"/>
          </a:bodyPr>
          <a:lstStyle/>
          <a:p>
            <a:r>
              <a:rPr lang="uk-UA" dirty="0" smtClean="0"/>
              <a:t>                                 Звірі </a:t>
            </a:r>
            <a:r>
              <a:rPr lang="uk-UA" dirty="0" err="1" smtClean="0"/>
              <a:t>Асканії-Нової</a:t>
            </a:r>
            <a:endParaRPr lang="uk-UA" dirty="0"/>
          </a:p>
        </p:txBody>
      </p:sp>
      <p:sp>
        <p:nvSpPr>
          <p:cNvPr id="3" name="Объект 2"/>
          <p:cNvSpPr>
            <a:spLocks noGrp="1"/>
          </p:cNvSpPr>
          <p:nvPr>
            <p:ph idx="1"/>
          </p:nvPr>
        </p:nvSpPr>
        <p:spPr>
          <a:xfrm>
            <a:off x="179512" y="620688"/>
            <a:ext cx="8856984" cy="6237312"/>
          </a:xfrm>
        </p:spPr>
        <p:txBody>
          <a:bodyPr>
            <a:normAutofit/>
          </a:bodyPr>
          <a:lstStyle/>
          <a:p>
            <a:pPr marL="0" indent="0">
              <a:buNone/>
            </a:pPr>
            <a:r>
              <a:rPr lang="uk-UA" dirty="0"/>
              <a:t>У степу живуть лиси, тхорі, ласки, дрібні гризуни – полівки й більші </a:t>
            </a:r>
            <a:r>
              <a:rPr lang="uk-UA" dirty="0" smtClean="0"/>
              <a:t>– ховрашки </a:t>
            </a:r>
            <a:r>
              <a:rPr lang="uk-UA" dirty="0"/>
              <a:t>й тушканчики, а також їжаки, вужі, отруйні степові </a:t>
            </a:r>
            <a:r>
              <a:rPr lang="uk-UA" dirty="0" smtClean="0"/>
              <a:t>гадюки, </a:t>
            </a:r>
            <a:r>
              <a:rPr lang="uk-UA" dirty="0" err="1" smtClean="0"/>
              <a:t>жовто</a:t>
            </a:r>
            <a:r>
              <a:rPr lang="uk-UA" dirty="0" smtClean="0"/>
              <a:t> </a:t>
            </a:r>
            <a:r>
              <a:rPr lang="uk-UA" dirty="0"/>
              <a:t>череві полози, ящірки та величезна кількість </a:t>
            </a:r>
            <a:r>
              <a:rPr lang="uk-UA" dirty="0" smtClean="0"/>
              <a:t>комах. Вовків </a:t>
            </a:r>
            <a:r>
              <a:rPr lang="uk-UA" dirty="0"/>
              <a:t>вже немає. Останній вовк був убитий поблизу “Асканії-Нова” в </a:t>
            </a:r>
            <a:r>
              <a:rPr lang="uk-UA" dirty="0" smtClean="0"/>
              <a:t>1954 році</a:t>
            </a:r>
            <a:r>
              <a:rPr lang="uk-UA" dirty="0"/>
              <a:t>. Акліматизований на півдні України </a:t>
            </a:r>
            <a:r>
              <a:rPr lang="uk-UA" dirty="0" err="1"/>
              <a:t>єнотовидний</a:t>
            </a:r>
            <a:r>
              <a:rPr lang="uk-UA" dirty="0"/>
              <a:t> собака </a:t>
            </a:r>
            <a:r>
              <a:rPr lang="uk-UA" dirty="0" smtClean="0"/>
              <a:t>заходить рідко</a:t>
            </a:r>
            <a:r>
              <a:rPr lang="uk-UA" dirty="0"/>
              <a:t>. Він тримається переважно заплави Дніпра </a:t>
            </a:r>
            <a:r>
              <a:rPr lang="uk-UA" dirty="0" smtClean="0"/>
              <a:t>та Сивашів</a:t>
            </a:r>
            <a:r>
              <a:rPr lang="uk-UA" dirty="0"/>
              <a:t>, де </a:t>
            </a:r>
            <a:r>
              <a:rPr lang="uk-UA" dirty="0" smtClean="0"/>
              <a:t>більше корму. Великих </a:t>
            </a:r>
            <a:r>
              <a:rPr lang="uk-UA" dirty="0"/>
              <a:t>ссавців, які раніше водилися у південних степах України, </a:t>
            </a:r>
            <a:r>
              <a:rPr lang="uk-UA" dirty="0" smtClean="0"/>
              <a:t>люди цілком </a:t>
            </a:r>
            <a:r>
              <a:rPr lang="uk-UA" dirty="0"/>
              <a:t>знищили або витіснили. </a:t>
            </a:r>
            <a:r>
              <a:rPr lang="uk-UA" dirty="0" smtClean="0"/>
              <a:t> В </a:t>
            </a:r>
            <a:r>
              <a:rPr lang="uk-UA" dirty="0"/>
              <a:t>середині 16 століття в українських степах ще бачили диких </a:t>
            </a:r>
            <a:r>
              <a:rPr lang="uk-UA" dirty="0" smtClean="0"/>
              <a:t>європейських биків </a:t>
            </a:r>
            <a:r>
              <a:rPr lang="uk-UA" dirty="0"/>
              <a:t>зубрів; потім їх, як і турів, знищили. У район Кримських гір </a:t>
            </a:r>
            <a:r>
              <a:rPr lang="uk-UA" dirty="0" smtClean="0"/>
              <a:t>люди витіснили </a:t>
            </a:r>
            <a:r>
              <a:rPr lang="uk-UA" dirty="0"/>
              <a:t>і благородних оленів. На початку минулого століття були </a:t>
            </a:r>
            <a:r>
              <a:rPr lang="uk-UA" dirty="0" smtClean="0"/>
              <a:t>цілком знищенні </a:t>
            </a:r>
            <a:r>
              <a:rPr lang="uk-UA" dirty="0"/>
              <a:t>на Україні й сайгаки. Тепер ця антилопа дуже поширена </a:t>
            </a:r>
            <a:r>
              <a:rPr lang="uk-UA" dirty="0" smtClean="0"/>
              <a:t>на південному </a:t>
            </a:r>
            <a:r>
              <a:rPr lang="uk-UA" dirty="0"/>
              <a:t>сході нашої країни.</a:t>
            </a:r>
          </a:p>
        </p:txBody>
      </p:sp>
    </p:spTree>
    <p:extLst>
      <p:ext uri="{BB962C8B-B14F-4D97-AF65-F5344CB8AC3E}">
        <p14:creationId xmlns:p14="http://schemas.microsoft.com/office/powerpoint/2010/main" val="3319974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12968" cy="692696"/>
          </a:xfrm>
        </p:spPr>
        <p:txBody>
          <a:bodyPr>
            <a:noAutofit/>
          </a:bodyPr>
          <a:lstStyle/>
          <a:p>
            <a:r>
              <a:rPr lang="uk-UA" sz="3200" dirty="0" smtClean="0"/>
              <a:t>Майбутнє заповідника </a:t>
            </a:r>
            <a:endParaRPr lang="uk-UA" sz="3200" dirty="0"/>
          </a:p>
        </p:txBody>
      </p:sp>
      <p:sp>
        <p:nvSpPr>
          <p:cNvPr id="3" name="Объект 2"/>
          <p:cNvSpPr>
            <a:spLocks noGrp="1"/>
          </p:cNvSpPr>
          <p:nvPr>
            <p:ph idx="1"/>
          </p:nvPr>
        </p:nvSpPr>
        <p:spPr>
          <a:xfrm>
            <a:off x="0" y="764704"/>
            <a:ext cx="9036496" cy="6264696"/>
          </a:xfrm>
        </p:spPr>
        <p:txBody>
          <a:bodyPr>
            <a:normAutofit fontScale="62500" lnSpcReduction="20000"/>
          </a:bodyPr>
          <a:lstStyle/>
          <a:p>
            <a:pPr marL="0" indent="0">
              <a:buNone/>
            </a:pPr>
            <a:r>
              <a:rPr lang="uk-UA" dirty="0"/>
              <a:t>Відтворення поголів’я багатьох цінних диких тварин у неволі – </a:t>
            </a:r>
            <a:r>
              <a:rPr lang="uk-UA" dirty="0" smtClean="0"/>
              <a:t>величезне досягнення </a:t>
            </a:r>
            <a:r>
              <a:rPr lang="uk-UA" dirty="0"/>
              <a:t>як з наукового, так і з практичного </a:t>
            </a:r>
            <a:r>
              <a:rPr lang="uk-UA" dirty="0" smtClean="0"/>
              <a:t>погляду. Тварини </a:t>
            </a:r>
            <a:r>
              <a:rPr lang="uk-UA" dirty="0"/>
              <a:t>й рослини, вилучені з своїх природних умов, часто </a:t>
            </a:r>
            <a:r>
              <a:rPr lang="uk-UA" dirty="0" smtClean="0"/>
              <a:t>стають безплідними</a:t>
            </a:r>
            <a:r>
              <a:rPr lang="uk-UA" dirty="0"/>
              <a:t>. Можна навести чимало прикладів абсолютної </a:t>
            </a:r>
            <a:r>
              <a:rPr lang="uk-UA" dirty="0" smtClean="0"/>
              <a:t>безплідності таких </a:t>
            </a:r>
            <a:r>
              <a:rPr lang="uk-UA" dirty="0"/>
              <a:t>видів, як </a:t>
            </a:r>
            <a:r>
              <a:rPr lang="uk-UA" dirty="0" err="1"/>
              <a:t>червонозоба</a:t>
            </a:r>
            <a:r>
              <a:rPr lang="uk-UA" dirty="0"/>
              <a:t> казарка, фламінго та інші. І саме </a:t>
            </a:r>
            <a:r>
              <a:rPr lang="uk-UA" dirty="0" smtClean="0"/>
              <a:t>подоланням безплідності </a:t>
            </a:r>
            <a:r>
              <a:rPr lang="uk-UA" dirty="0"/>
              <a:t>диких тварин у неволі “Асканія-Нова” здобула світову </a:t>
            </a:r>
            <a:r>
              <a:rPr lang="uk-UA" dirty="0" smtClean="0"/>
              <a:t>славу.  Тут </a:t>
            </a:r>
            <a:r>
              <a:rPr lang="uk-UA" dirty="0"/>
              <a:t>завдяки особливим умовам життя одержано приплід від 69 </a:t>
            </a:r>
            <a:r>
              <a:rPr lang="uk-UA" dirty="0" smtClean="0"/>
              <a:t>видів, підвидів </a:t>
            </a:r>
            <a:r>
              <a:rPr lang="uk-UA" dirty="0"/>
              <a:t>та гібридних форм копитних тварин, від 3 видів страусів і </a:t>
            </a:r>
            <a:r>
              <a:rPr lang="uk-UA" dirty="0" smtClean="0"/>
              <a:t>96 видів </a:t>
            </a:r>
            <a:r>
              <a:rPr lang="uk-UA" dirty="0" err="1"/>
              <a:t>кілегрудих</a:t>
            </a:r>
            <a:r>
              <a:rPr lang="uk-UA" dirty="0"/>
              <a:t> або літаючих </a:t>
            </a:r>
            <a:r>
              <a:rPr lang="uk-UA" dirty="0" smtClean="0"/>
              <a:t>птахів. Від </a:t>
            </a:r>
            <a:r>
              <a:rPr lang="uk-UA" dirty="0"/>
              <a:t>випадків одержання приплоду слід переходити до </a:t>
            </a:r>
            <a:r>
              <a:rPr lang="uk-UA" dirty="0" smtClean="0"/>
              <a:t>регулярного розмноження </a:t>
            </a:r>
            <a:r>
              <a:rPr lang="uk-UA" dirty="0"/>
              <a:t>диких тварин. До найцінніших і </a:t>
            </a:r>
            <a:r>
              <a:rPr lang="uk-UA" dirty="0" err="1"/>
              <a:t>приручуваних</a:t>
            </a:r>
            <a:r>
              <a:rPr lang="uk-UA" dirty="0"/>
              <a:t> видів час </a:t>
            </a:r>
            <a:r>
              <a:rPr lang="uk-UA" dirty="0" smtClean="0"/>
              <a:t>уже застосовувати </a:t>
            </a:r>
            <a:r>
              <a:rPr lang="uk-UA" dirty="0"/>
              <a:t>весь арсенал зоотехнічних </a:t>
            </a:r>
            <a:r>
              <a:rPr lang="uk-UA" dirty="0" smtClean="0"/>
              <a:t>методів розведення</a:t>
            </a:r>
            <a:r>
              <a:rPr lang="uk-UA" dirty="0"/>
              <a:t>. Це </a:t>
            </a:r>
            <a:r>
              <a:rPr lang="uk-UA" dirty="0" smtClean="0"/>
              <a:t>передусім допоможе </a:t>
            </a:r>
            <a:r>
              <a:rPr lang="uk-UA" dirty="0"/>
              <a:t>запобігти виродженню тварин, а також відкриє шляхи </a:t>
            </a:r>
            <a:r>
              <a:rPr lang="uk-UA" dirty="0" smtClean="0"/>
              <a:t>до спрямованої </a:t>
            </a:r>
            <a:r>
              <a:rPr lang="uk-UA" dirty="0"/>
              <a:t>зміни їх у потрібному напрямі. Така робота неможлива </a:t>
            </a:r>
            <a:r>
              <a:rPr lang="uk-UA" dirty="0" smtClean="0"/>
              <a:t>без значного </a:t>
            </a:r>
            <a:r>
              <a:rPr lang="uk-UA" dirty="0"/>
              <a:t>поголів’я, у зв’язку </a:t>
            </a:r>
            <a:r>
              <a:rPr lang="uk-UA" dirty="0" smtClean="0"/>
              <a:t>з чим </a:t>
            </a:r>
            <a:r>
              <a:rPr lang="uk-UA" dirty="0"/>
              <a:t>коней Пржевальського, зебр, </a:t>
            </a:r>
            <a:r>
              <a:rPr lang="uk-UA" dirty="0" smtClean="0"/>
              <a:t>оленів, верблюдів</a:t>
            </a:r>
            <a:r>
              <a:rPr lang="uk-UA" dirty="0"/>
              <a:t>, антилоп, баранів, биків, страусів, гусячих </a:t>
            </a:r>
            <a:r>
              <a:rPr lang="uk-UA" dirty="0" smtClean="0"/>
              <a:t>і курячих птахів, що </a:t>
            </a:r>
            <a:r>
              <a:rPr lang="uk-UA" dirty="0"/>
              <a:t>успішно розмножуються в заповіднику вже протягом тривалого </a:t>
            </a:r>
            <a:r>
              <a:rPr lang="uk-UA" dirty="0" smtClean="0"/>
              <a:t>часу, треба </a:t>
            </a:r>
            <a:r>
              <a:rPr lang="uk-UA" dirty="0"/>
              <a:t>мати </a:t>
            </a:r>
            <a:r>
              <a:rPr lang="uk-UA" dirty="0" smtClean="0"/>
              <a:t>більше. Мета </a:t>
            </a:r>
            <a:r>
              <a:rPr lang="uk-UA" dirty="0"/>
              <a:t>такого розведення – примножувати тварин рідкісних і </a:t>
            </a:r>
            <a:r>
              <a:rPr lang="uk-UA" dirty="0" smtClean="0"/>
              <a:t>зникаючих видів</a:t>
            </a:r>
            <a:r>
              <a:rPr lang="uk-UA" dirty="0"/>
              <a:t>, збагачувати фауну </a:t>
            </a:r>
            <a:r>
              <a:rPr lang="uk-UA" dirty="0" smtClean="0"/>
              <a:t>і</a:t>
            </a:r>
            <a:r>
              <a:rPr lang="en-US" dirty="0" smtClean="0"/>
              <a:t> </a:t>
            </a:r>
            <a:r>
              <a:rPr lang="uk-UA" dirty="0" smtClean="0"/>
              <a:t>поповнювати </a:t>
            </a:r>
            <a:r>
              <a:rPr lang="uk-UA" dirty="0"/>
              <a:t>зоопарки цінними </a:t>
            </a:r>
            <a:r>
              <a:rPr lang="uk-UA" dirty="0" smtClean="0"/>
              <a:t>життєстійкими екземплярами</a:t>
            </a:r>
            <a:r>
              <a:rPr lang="uk-UA" dirty="0"/>
              <a:t>, а </a:t>
            </a:r>
            <a:r>
              <a:rPr lang="uk-UA" dirty="0" smtClean="0"/>
              <a:t>також нагромадити </a:t>
            </a:r>
            <a:r>
              <a:rPr lang="uk-UA" dirty="0"/>
              <a:t>потрібне поголів’я для </a:t>
            </a:r>
            <a:r>
              <a:rPr lang="uk-UA" dirty="0" smtClean="0"/>
              <a:t>експериментів по </a:t>
            </a:r>
            <a:r>
              <a:rPr lang="uk-UA" dirty="0"/>
              <a:t>гібридизації, акліматизації </a:t>
            </a:r>
            <a:r>
              <a:rPr lang="uk-UA" dirty="0" smtClean="0"/>
              <a:t>та одомашненню</a:t>
            </a:r>
            <a:r>
              <a:rPr lang="uk-UA" dirty="0"/>
              <a:t>. Здійснення всіх </a:t>
            </a:r>
            <a:r>
              <a:rPr lang="uk-UA" dirty="0" smtClean="0"/>
              <a:t>цих завдань </a:t>
            </a:r>
            <a:r>
              <a:rPr lang="uk-UA" dirty="0"/>
              <a:t>ґрунтується на широкому відтворенні поголів’я диких </a:t>
            </a:r>
            <a:r>
              <a:rPr lang="uk-UA" dirty="0" smtClean="0"/>
              <a:t>тварин. Наявність </a:t>
            </a:r>
            <a:r>
              <a:rPr lang="uk-UA" dirty="0"/>
              <a:t>в “Асканії-Нова” багатьох здатних розмножуватися видів </a:t>
            </a:r>
            <a:r>
              <a:rPr lang="uk-UA" dirty="0" smtClean="0"/>
              <a:t>створює надзвичайно </a:t>
            </a:r>
            <a:r>
              <a:rPr lang="uk-UA" dirty="0"/>
              <a:t>сприятливі умови для розробки питань гібридизації. Тут </a:t>
            </a:r>
            <a:r>
              <a:rPr lang="uk-UA" dirty="0" smtClean="0"/>
              <a:t>уже</a:t>
            </a:r>
            <a:r>
              <a:rPr lang="en-US" dirty="0" smtClean="0"/>
              <a:t> </a:t>
            </a:r>
            <a:r>
              <a:rPr lang="uk-UA" dirty="0" smtClean="0"/>
              <a:t>виведено </a:t>
            </a:r>
            <a:r>
              <a:rPr lang="uk-UA" dirty="0"/>
              <a:t>і частково використовується близько 80 гібридних форм </a:t>
            </a:r>
            <a:r>
              <a:rPr lang="uk-UA" dirty="0" smtClean="0"/>
              <a:t>копитних ссавців, курячих</a:t>
            </a:r>
            <a:r>
              <a:rPr lang="uk-UA" dirty="0"/>
              <a:t>, гусячих та інших птахів. Проте віддалена </a:t>
            </a:r>
            <a:r>
              <a:rPr lang="uk-UA" dirty="0" smtClean="0"/>
              <a:t>гібридизація тварин </a:t>
            </a:r>
            <a:r>
              <a:rPr lang="uk-UA" dirty="0"/>
              <a:t>у </a:t>
            </a:r>
            <a:r>
              <a:rPr lang="uk-UA" dirty="0" smtClean="0"/>
              <a:t>цілому лишається </a:t>
            </a:r>
            <a:r>
              <a:rPr lang="uk-UA" dirty="0"/>
              <a:t>ще мало розробленою проблемою; тим часом </a:t>
            </a:r>
            <a:r>
              <a:rPr lang="uk-UA" dirty="0" smtClean="0"/>
              <a:t>вона як </a:t>
            </a:r>
            <a:r>
              <a:rPr lang="uk-UA" dirty="0"/>
              <a:t>з теоретичного, так і з практичного погляду заслуговує </a:t>
            </a:r>
            <a:r>
              <a:rPr lang="uk-UA" dirty="0" smtClean="0"/>
              <a:t>поглибленого дослідження</a:t>
            </a:r>
            <a:r>
              <a:rPr lang="uk-UA" dirty="0"/>
              <a:t>.</a:t>
            </a:r>
          </a:p>
        </p:txBody>
      </p:sp>
    </p:spTree>
    <p:extLst>
      <p:ext uri="{BB962C8B-B14F-4D97-AF65-F5344CB8AC3E}">
        <p14:creationId xmlns:p14="http://schemas.microsoft.com/office/powerpoint/2010/main" val="213582851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7500" lnSpcReduction="20000"/>
          </a:bodyPr>
          <a:lstStyle/>
          <a:p>
            <a:pPr marL="0" indent="0">
              <a:buNone/>
            </a:pPr>
            <a:r>
              <a:rPr lang="uk-UA" dirty="0" smtClean="0"/>
              <a:t>На </a:t>
            </a:r>
            <a:r>
              <a:rPr lang="uk-UA" dirty="0"/>
              <a:t>порядку денному тут стоять завдання: з’ясувати  причини </a:t>
            </a:r>
            <a:r>
              <a:rPr lang="uk-UA" dirty="0" smtClean="0"/>
              <a:t>не схрещування </a:t>
            </a:r>
            <a:r>
              <a:rPr lang="uk-UA" dirty="0"/>
              <a:t>тварин різних видів і знайти способи усунути ці </a:t>
            </a:r>
            <a:r>
              <a:rPr lang="uk-UA" dirty="0" smtClean="0"/>
              <a:t>причини; навчитися </a:t>
            </a:r>
            <a:r>
              <a:rPr lang="uk-UA" dirty="0"/>
              <a:t>запобігати загибелі ембріонів, боротися з </a:t>
            </a:r>
            <a:r>
              <a:rPr lang="uk-UA" dirty="0" smtClean="0"/>
              <a:t>безплідністю віддалених </a:t>
            </a:r>
            <a:r>
              <a:rPr lang="uk-UA" dirty="0"/>
              <a:t>гібридів; і, нарешті, вивчити й використати </a:t>
            </a:r>
            <a:r>
              <a:rPr lang="uk-UA" dirty="0" smtClean="0"/>
              <a:t>закономірності спадковості </a:t>
            </a:r>
            <a:r>
              <a:rPr lang="uk-UA" dirty="0"/>
              <a:t>при віддаленій </a:t>
            </a:r>
            <a:r>
              <a:rPr lang="uk-UA" dirty="0" smtClean="0"/>
              <a:t>гібридизації. Уся </a:t>
            </a:r>
            <a:r>
              <a:rPr lang="uk-UA" dirty="0"/>
              <a:t>система утримання диких тварин – випасання стада антилоп, оленів </a:t>
            </a:r>
            <a:r>
              <a:rPr lang="uk-UA" dirty="0" smtClean="0"/>
              <a:t>та інших </a:t>
            </a:r>
            <a:r>
              <a:rPr lang="uk-UA" dirty="0"/>
              <a:t>у відкритому степу, ручне виховування їх молодняка, </a:t>
            </a:r>
            <a:r>
              <a:rPr lang="uk-UA" dirty="0" smtClean="0"/>
              <a:t>роздоювання канн </a:t>
            </a:r>
            <a:r>
              <a:rPr lang="uk-UA" dirty="0"/>
              <a:t>з використанням їх молока для лікування тощо – створила </a:t>
            </a:r>
            <a:r>
              <a:rPr lang="uk-UA" dirty="0" smtClean="0"/>
              <a:t>в “Асканії-Нова</a:t>
            </a:r>
            <a:r>
              <a:rPr lang="uk-UA" dirty="0"/>
              <a:t>” широкі можливості для проведення оригінальних робіт </a:t>
            </a:r>
            <a:r>
              <a:rPr lang="uk-UA" dirty="0" smtClean="0"/>
              <a:t>по прирученню </a:t>
            </a:r>
            <a:r>
              <a:rPr lang="uk-UA" dirty="0"/>
              <a:t>й одомашненню нових видів, а також по вивченню </a:t>
            </a:r>
            <a:r>
              <a:rPr lang="uk-UA" dirty="0" smtClean="0"/>
              <a:t>поведінки тварин</a:t>
            </a:r>
            <a:r>
              <a:rPr lang="uk-UA" dirty="0"/>
              <a:t>. Це дає багатий матеріал для дальшої розробки основних </a:t>
            </a:r>
            <a:r>
              <a:rPr lang="uk-UA" dirty="0" smtClean="0"/>
              <a:t>положень вчення </a:t>
            </a:r>
            <a:r>
              <a:rPr lang="uk-UA" dirty="0"/>
              <a:t>І. П. Павлова про умовні і безумовні </a:t>
            </a:r>
            <a:r>
              <a:rPr lang="uk-UA" dirty="0" smtClean="0"/>
              <a:t>рефлекси. На </a:t>
            </a:r>
            <a:r>
              <a:rPr lang="uk-UA" dirty="0"/>
              <a:t>багатому </a:t>
            </a:r>
            <a:r>
              <a:rPr lang="uk-UA" dirty="0" err="1"/>
              <a:t>різновидному</a:t>
            </a:r>
            <a:r>
              <a:rPr lang="uk-UA" dirty="0"/>
              <a:t> поголів’ї </a:t>
            </a:r>
            <a:r>
              <a:rPr lang="uk-UA" dirty="0" err="1"/>
              <a:t>асканійських</a:t>
            </a:r>
            <a:r>
              <a:rPr lang="uk-UA" dirty="0"/>
              <a:t> тварин можна </a:t>
            </a:r>
            <a:r>
              <a:rPr lang="uk-UA" dirty="0" smtClean="0"/>
              <a:t>успішно вивчити </a:t>
            </a:r>
            <a:r>
              <a:rPr lang="uk-UA" dirty="0"/>
              <a:t>питання акліматизації, впливу змін середовища на організм і </a:t>
            </a:r>
            <a:r>
              <a:rPr lang="uk-UA" dirty="0" smtClean="0"/>
              <a:t>його потомство</a:t>
            </a:r>
            <a:r>
              <a:rPr lang="uk-UA" dirty="0"/>
              <a:t>, спадковості й мінливості організмів у контрольованих умовах</a:t>
            </a:r>
            <a:r>
              <a:rPr lang="uk-UA" dirty="0" smtClean="0"/>
              <a:t>. “</a:t>
            </a:r>
            <a:r>
              <a:rPr lang="uk-UA" dirty="0"/>
              <a:t>Асканія-Нова” є резерватом мисливсько-промислових тварин (</a:t>
            </a:r>
            <a:r>
              <a:rPr lang="uk-UA" dirty="0" smtClean="0"/>
              <a:t>оленів, коней</a:t>
            </a:r>
            <a:r>
              <a:rPr lang="uk-UA" dirty="0"/>
              <a:t>, фазанів, гусей, качок, та інших) для заселення інших </a:t>
            </a:r>
            <a:r>
              <a:rPr lang="uk-UA" dirty="0" smtClean="0"/>
              <a:t>заповідників і </a:t>
            </a:r>
            <a:r>
              <a:rPr lang="uk-UA" dirty="0"/>
              <a:t>мисливських господарств. Цей резерват незабаром стане ще </a:t>
            </a:r>
            <a:r>
              <a:rPr lang="uk-UA" dirty="0" smtClean="0"/>
              <a:t>потужнішим. І</a:t>
            </a:r>
            <a:r>
              <a:rPr lang="uk-UA" dirty="0"/>
              <a:t>, нарешті, “Асканію-Нова” треба далі зміцнювати й розвивати як </a:t>
            </a:r>
            <a:r>
              <a:rPr lang="uk-UA" dirty="0" smtClean="0"/>
              <a:t>об’єкт світового </a:t>
            </a:r>
            <a:r>
              <a:rPr lang="uk-UA" dirty="0"/>
              <a:t>туризму. </a:t>
            </a:r>
          </a:p>
        </p:txBody>
      </p:sp>
    </p:spTree>
    <p:extLst>
      <p:ext uri="{BB962C8B-B14F-4D97-AF65-F5344CB8AC3E}">
        <p14:creationId xmlns:p14="http://schemas.microsoft.com/office/powerpoint/2010/main" val="3045358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Рослини з Червоної Книги</a:t>
            </a:r>
            <a:endParaRPr lang="uk-UA" dirty="0"/>
          </a:p>
        </p:txBody>
      </p:sp>
      <p:sp>
        <p:nvSpPr>
          <p:cNvPr id="3" name="Объект 2"/>
          <p:cNvSpPr>
            <a:spLocks noGrp="1"/>
          </p:cNvSpPr>
          <p:nvPr>
            <p:ph idx="1"/>
          </p:nvPr>
        </p:nvSpPr>
        <p:spPr/>
        <p:txBody>
          <a:bodyPr>
            <a:normAutofit lnSpcReduction="10000"/>
          </a:bodyPr>
          <a:lstStyle/>
          <a:p>
            <a:pPr marL="0" lvl="0" indent="0">
              <a:lnSpc>
                <a:spcPct val="115000"/>
              </a:lnSpc>
              <a:spcAft>
                <a:spcPts val="1000"/>
              </a:spcAft>
              <a:buSzPts val="1000"/>
              <a:buNone/>
              <a:tabLst>
                <a:tab pos="457200" algn="l"/>
              </a:tabLst>
            </a:pPr>
            <a:r>
              <a:rPr lang="uk-UA" sz="2400" u="sng" dirty="0" err="1" smtClean="0">
                <a:solidFill>
                  <a:srgbClr val="0000FF"/>
                </a:solidFill>
                <a:latin typeface="Calibri"/>
                <a:ea typeface="Calibri"/>
                <a:cs typeface="Times New Roman"/>
                <a:hlinkClick r:id="rId2" tooltip="Карагана скіфська (ще не написана)"/>
              </a:rPr>
              <a:t>Карагана</a:t>
            </a:r>
            <a:r>
              <a:rPr lang="uk-UA" sz="2400" u="sng" dirty="0" smtClean="0">
                <a:solidFill>
                  <a:srgbClr val="0000FF"/>
                </a:solidFill>
                <a:latin typeface="Calibri"/>
                <a:ea typeface="Calibri"/>
                <a:cs typeface="Times New Roman"/>
                <a:hlinkClick r:id="rId2" tooltip="Карагана скіфська (ще не написана)"/>
              </a:rPr>
              <a:t> </a:t>
            </a:r>
            <a:r>
              <a:rPr lang="uk-UA" sz="2400" u="sng" dirty="0">
                <a:solidFill>
                  <a:srgbClr val="0000FF"/>
                </a:solidFill>
                <a:latin typeface="Calibri"/>
                <a:ea typeface="Calibri"/>
                <a:cs typeface="Times New Roman"/>
                <a:hlinkClick r:id="rId2" tooltip="Карагана скіфська (ще не написана)"/>
              </a:rPr>
              <a:t>скіфська</a:t>
            </a:r>
            <a:r>
              <a:rPr lang="uk-UA" sz="2400" dirty="0">
                <a:latin typeface="Calibri"/>
                <a:ea typeface="Calibri"/>
                <a:cs typeface="Times New Roman"/>
              </a:rPr>
              <a:t> (</a:t>
            </a:r>
            <a:r>
              <a:rPr lang="uk-UA" sz="2400" dirty="0" err="1">
                <a:latin typeface="Calibri"/>
                <a:ea typeface="Calibri"/>
                <a:cs typeface="Times New Roman"/>
              </a:rPr>
              <a:t>Caragana</a:t>
            </a:r>
            <a:r>
              <a:rPr lang="uk-UA" sz="2400" dirty="0">
                <a:latin typeface="Calibri"/>
                <a:ea typeface="Calibri"/>
                <a:cs typeface="Times New Roman"/>
              </a:rPr>
              <a:t> </a:t>
            </a:r>
            <a:r>
              <a:rPr lang="uk-UA" sz="2400" dirty="0" err="1">
                <a:latin typeface="Calibri"/>
                <a:ea typeface="Calibri"/>
                <a:cs typeface="Times New Roman"/>
              </a:rPr>
              <a:t>scythica</a:t>
            </a:r>
            <a:r>
              <a:rPr lang="uk-UA" sz="2400" dirty="0">
                <a:latin typeface="Calibri"/>
                <a:ea typeface="Calibri"/>
                <a:cs typeface="Times New Roman"/>
              </a:rPr>
              <a:t>)</a:t>
            </a:r>
          </a:p>
          <a:p>
            <a:pPr marL="0" lvl="0" indent="0">
              <a:lnSpc>
                <a:spcPct val="115000"/>
              </a:lnSpc>
              <a:spcAft>
                <a:spcPts val="1000"/>
              </a:spcAft>
              <a:buSzPts val="1000"/>
              <a:buNone/>
              <a:tabLst>
                <a:tab pos="457200" algn="l"/>
              </a:tabLst>
            </a:pPr>
            <a:r>
              <a:rPr lang="uk-UA" sz="2400" u="sng" dirty="0">
                <a:solidFill>
                  <a:srgbClr val="0000FF"/>
                </a:solidFill>
                <a:latin typeface="Calibri"/>
                <a:ea typeface="Calibri"/>
                <a:cs typeface="Times New Roman"/>
                <a:hlinkClick r:id="rId3" tooltip="Ковила українська (ще не написана)"/>
              </a:rPr>
              <a:t>Ковила українська</a:t>
            </a:r>
            <a:r>
              <a:rPr lang="uk-UA" sz="2400" dirty="0">
                <a:latin typeface="Calibri"/>
                <a:ea typeface="Calibri"/>
                <a:cs typeface="Times New Roman"/>
              </a:rPr>
              <a:t> (</a:t>
            </a:r>
            <a:r>
              <a:rPr lang="uk-UA" sz="2400" dirty="0" err="1">
                <a:latin typeface="Calibri"/>
                <a:ea typeface="Calibri"/>
                <a:cs typeface="Times New Roman"/>
              </a:rPr>
              <a:t>Stipa</a:t>
            </a:r>
            <a:r>
              <a:rPr lang="uk-UA" sz="2400" dirty="0">
                <a:latin typeface="Calibri"/>
                <a:ea typeface="Calibri"/>
                <a:cs typeface="Times New Roman"/>
              </a:rPr>
              <a:t> </a:t>
            </a:r>
            <a:r>
              <a:rPr lang="uk-UA" sz="2400" dirty="0" err="1">
                <a:latin typeface="Calibri"/>
                <a:ea typeface="Calibri"/>
                <a:cs typeface="Times New Roman"/>
              </a:rPr>
              <a:t>ucrainica</a:t>
            </a:r>
            <a:r>
              <a:rPr lang="uk-UA" sz="2400" dirty="0">
                <a:latin typeface="Calibri"/>
                <a:ea typeface="Calibri"/>
                <a:cs typeface="Times New Roman"/>
              </a:rPr>
              <a:t>)</a:t>
            </a:r>
          </a:p>
          <a:p>
            <a:pPr marL="0" lvl="0" indent="0">
              <a:lnSpc>
                <a:spcPct val="115000"/>
              </a:lnSpc>
              <a:spcAft>
                <a:spcPts val="1000"/>
              </a:spcAft>
              <a:buSzPts val="1000"/>
              <a:buNone/>
              <a:tabLst>
                <a:tab pos="457200" algn="l"/>
              </a:tabLst>
            </a:pPr>
            <a:r>
              <a:rPr lang="uk-UA" sz="2400" u="sng" dirty="0">
                <a:solidFill>
                  <a:srgbClr val="0000FF"/>
                </a:solidFill>
                <a:latin typeface="Calibri"/>
                <a:ea typeface="Calibri"/>
                <a:cs typeface="Times New Roman"/>
                <a:hlinkClick r:id="rId4" tooltip="Ковила Лессінга"/>
              </a:rPr>
              <a:t>Ковила Лессінга</a:t>
            </a:r>
            <a:r>
              <a:rPr lang="uk-UA" sz="2400" dirty="0">
                <a:latin typeface="Calibri"/>
                <a:ea typeface="Calibri"/>
                <a:cs typeface="Times New Roman"/>
              </a:rPr>
              <a:t> (</a:t>
            </a:r>
            <a:r>
              <a:rPr lang="uk-UA" sz="2400" dirty="0" err="1">
                <a:latin typeface="Calibri"/>
                <a:ea typeface="Calibri"/>
                <a:cs typeface="Times New Roman"/>
              </a:rPr>
              <a:t>Stipa</a:t>
            </a:r>
            <a:r>
              <a:rPr lang="uk-UA" sz="2400" dirty="0">
                <a:latin typeface="Calibri"/>
                <a:ea typeface="Calibri"/>
                <a:cs typeface="Times New Roman"/>
              </a:rPr>
              <a:t> </a:t>
            </a:r>
            <a:r>
              <a:rPr lang="uk-UA" sz="2400" dirty="0" err="1">
                <a:latin typeface="Calibri"/>
                <a:ea typeface="Calibri"/>
                <a:cs typeface="Times New Roman"/>
              </a:rPr>
              <a:t>lessingiana</a:t>
            </a:r>
            <a:r>
              <a:rPr lang="uk-UA" sz="2400" dirty="0">
                <a:latin typeface="Calibri"/>
                <a:ea typeface="Calibri"/>
                <a:cs typeface="Times New Roman"/>
              </a:rPr>
              <a:t>)</a:t>
            </a:r>
          </a:p>
          <a:p>
            <a:pPr marL="0" lvl="0" indent="0">
              <a:lnSpc>
                <a:spcPct val="115000"/>
              </a:lnSpc>
              <a:spcAft>
                <a:spcPts val="1000"/>
              </a:spcAft>
              <a:buSzPts val="1000"/>
              <a:buNone/>
              <a:tabLst>
                <a:tab pos="457200" algn="l"/>
              </a:tabLst>
            </a:pPr>
            <a:r>
              <a:rPr lang="uk-UA" sz="2400" u="sng" dirty="0">
                <a:solidFill>
                  <a:srgbClr val="0000FF"/>
                </a:solidFill>
                <a:latin typeface="Calibri"/>
                <a:ea typeface="Calibri"/>
                <a:cs typeface="Times New Roman"/>
                <a:hlinkClick r:id="rId5" tooltip="Ковила волосиста"/>
              </a:rPr>
              <a:t>Ковила волосиста</a:t>
            </a:r>
            <a:r>
              <a:rPr lang="uk-UA" sz="2400" dirty="0">
                <a:latin typeface="Calibri"/>
                <a:ea typeface="Calibri"/>
                <a:cs typeface="Times New Roman"/>
              </a:rPr>
              <a:t> (</a:t>
            </a:r>
            <a:r>
              <a:rPr lang="uk-UA" sz="2400" dirty="0" err="1">
                <a:latin typeface="Calibri"/>
                <a:ea typeface="Calibri"/>
                <a:cs typeface="Times New Roman"/>
              </a:rPr>
              <a:t>Stipa</a:t>
            </a:r>
            <a:r>
              <a:rPr lang="uk-UA" sz="2400" dirty="0">
                <a:latin typeface="Calibri"/>
                <a:ea typeface="Calibri"/>
                <a:cs typeface="Times New Roman"/>
              </a:rPr>
              <a:t> </a:t>
            </a:r>
            <a:r>
              <a:rPr lang="uk-UA" sz="2400" dirty="0" err="1">
                <a:latin typeface="Calibri"/>
                <a:ea typeface="Calibri"/>
                <a:cs typeface="Times New Roman"/>
              </a:rPr>
              <a:t>capillata</a:t>
            </a:r>
            <a:r>
              <a:rPr lang="uk-UA" sz="2400" dirty="0">
                <a:latin typeface="Calibri"/>
                <a:ea typeface="Calibri"/>
                <a:cs typeface="Times New Roman"/>
              </a:rPr>
              <a:t>)</a:t>
            </a:r>
          </a:p>
          <a:p>
            <a:pPr marL="0" lvl="0" indent="0">
              <a:lnSpc>
                <a:spcPct val="115000"/>
              </a:lnSpc>
              <a:spcAft>
                <a:spcPts val="1000"/>
              </a:spcAft>
              <a:buSzPts val="1000"/>
              <a:buNone/>
              <a:tabLst>
                <a:tab pos="457200" algn="l"/>
              </a:tabLst>
            </a:pPr>
            <a:r>
              <a:rPr lang="uk-UA" sz="2400" u="sng" dirty="0">
                <a:solidFill>
                  <a:srgbClr val="0000FF"/>
                </a:solidFill>
                <a:latin typeface="Calibri"/>
                <a:ea typeface="Calibri"/>
                <a:cs typeface="Times New Roman"/>
                <a:hlinkClick r:id="rId6" tooltip="Тюльпан Шренка (ще не написана)"/>
              </a:rPr>
              <a:t>Тюльпан </a:t>
            </a:r>
            <a:r>
              <a:rPr lang="uk-UA" sz="2400" u="sng" dirty="0" err="1">
                <a:solidFill>
                  <a:srgbClr val="0000FF"/>
                </a:solidFill>
                <a:latin typeface="Calibri"/>
                <a:ea typeface="Calibri"/>
                <a:cs typeface="Times New Roman"/>
                <a:hlinkClick r:id="rId6" tooltip="Тюльпан Шренка (ще не написана)"/>
              </a:rPr>
              <a:t>Шренка</a:t>
            </a:r>
            <a:r>
              <a:rPr lang="uk-UA" sz="2400" dirty="0">
                <a:latin typeface="Calibri"/>
                <a:ea typeface="Calibri"/>
                <a:cs typeface="Times New Roman"/>
              </a:rPr>
              <a:t> (</a:t>
            </a:r>
            <a:r>
              <a:rPr lang="uk-UA" sz="2400" dirty="0" err="1">
                <a:latin typeface="Calibri"/>
                <a:ea typeface="Calibri"/>
                <a:cs typeface="Times New Roman"/>
              </a:rPr>
              <a:t>Tulipa</a:t>
            </a:r>
            <a:r>
              <a:rPr lang="uk-UA" sz="2400" dirty="0">
                <a:latin typeface="Calibri"/>
                <a:ea typeface="Calibri"/>
                <a:cs typeface="Times New Roman"/>
              </a:rPr>
              <a:t> </a:t>
            </a:r>
            <a:r>
              <a:rPr lang="uk-UA" sz="2400" dirty="0" err="1">
                <a:latin typeface="Calibri"/>
                <a:ea typeface="Calibri"/>
                <a:cs typeface="Times New Roman"/>
              </a:rPr>
              <a:t>schrencii</a:t>
            </a:r>
            <a:r>
              <a:rPr lang="uk-UA" sz="2400" dirty="0">
                <a:latin typeface="Calibri"/>
                <a:ea typeface="Calibri"/>
                <a:cs typeface="Times New Roman"/>
              </a:rPr>
              <a:t>)</a:t>
            </a:r>
          </a:p>
          <a:p>
            <a:pPr marL="0" lvl="0" indent="0">
              <a:lnSpc>
                <a:spcPct val="115000"/>
              </a:lnSpc>
              <a:spcAft>
                <a:spcPts val="1000"/>
              </a:spcAft>
              <a:buSzPts val="1000"/>
              <a:buNone/>
              <a:tabLst>
                <a:tab pos="457200" algn="l"/>
              </a:tabLst>
            </a:pPr>
            <a:r>
              <a:rPr lang="uk-UA" sz="2400" u="sng" dirty="0">
                <a:solidFill>
                  <a:srgbClr val="0000FF"/>
                </a:solidFill>
                <a:latin typeface="Calibri"/>
                <a:ea typeface="Calibri"/>
                <a:cs typeface="Times New Roman"/>
                <a:hlinkClick r:id="rId7" tooltip="Тюльпан скіфський (ще не написана)"/>
              </a:rPr>
              <a:t>Тюльпан скіфський</a:t>
            </a:r>
            <a:r>
              <a:rPr lang="uk-UA" sz="2400" dirty="0">
                <a:latin typeface="Calibri"/>
                <a:ea typeface="Calibri"/>
                <a:cs typeface="Times New Roman"/>
              </a:rPr>
              <a:t> (</a:t>
            </a:r>
            <a:r>
              <a:rPr lang="uk-UA" sz="2400" dirty="0" err="1">
                <a:latin typeface="Calibri"/>
                <a:ea typeface="Calibri"/>
                <a:cs typeface="Times New Roman"/>
              </a:rPr>
              <a:t>Tulipa</a:t>
            </a:r>
            <a:r>
              <a:rPr lang="uk-UA" sz="2400" dirty="0">
                <a:latin typeface="Calibri"/>
                <a:ea typeface="Calibri"/>
                <a:cs typeface="Times New Roman"/>
              </a:rPr>
              <a:t> </a:t>
            </a:r>
            <a:r>
              <a:rPr lang="uk-UA" sz="2400" dirty="0" err="1">
                <a:latin typeface="Calibri"/>
                <a:ea typeface="Calibri"/>
                <a:cs typeface="Times New Roman"/>
              </a:rPr>
              <a:t>scythica</a:t>
            </a:r>
            <a:r>
              <a:rPr lang="uk-UA" sz="2400" dirty="0">
                <a:latin typeface="Calibri"/>
                <a:ea typeface="Calibri"/>
                <a:cs typeface="Times New Roman"/>
              </a:rPr>
              <a:t>)Ніде, крім </a:t>
            </a:r>
            <a:r>
              <a:rPr lang="uk-UA" sz="2400" dirty="0" err="1">
                <a:latin typeface="Calibri"/>
                <a:ea typeface="Calibri"/>
                <a:cs typeface="Times New Roman"/>
              </a:rPr>
              <a:t>Асканії</a:t>
            </a:r>
            <a:r>
              <a:rPr lang="uk-UA" sz="2400" dirty="0">
                <a:latin typeface="Calibri"/>
                <a:ea typeface="Calibri"/>
                <a:cs typeface="Times New Roman"/>
              </a:rPr>
              <a:t>, не зустрічається</a:t>
            </a:r>
          </a:p>
          <a:p>
            <a:pPr marL="0" lvl="0" indent="0">
              <a:lnSpc>
                <a:spcPct val="115000"/>
              </a:lnSpc>
              <a:spcAft>
                <a:spcPts val="1000"/>
              </a:spcAft>
              <a:buSzPts val="1000"/>
              <a:buNone/>
              <a:tabLst>
                <a:tab pos="457200" algn="l"/>
              </a:tabLst>
            </a:pPr>
            <a:r>
              <a:rPr lang="uk-UA" sz="2400" u="sng" dirty="0">
                <a:solidFill>
                  <a:srgbClr val="0000FF"/>
                </a:solidFill>
                <a:latin typeface="Calibri"/>
                <a:ea typeface="Calibri"/>
                <a:cs typeface="Times New Roman"/>
                <a:hlinkClick r:id="rId8" tooltip="Рябчик великий"/>
              </a:rPr>
              <a:t>Рябчик великий</a:t>
            </a:r>
            <a:r>
              <a:rPr lang="uk-UA" sz="2400" dirty="0">
                <a:latin typeface="Calibri"/>
                <a:ea typeface="Calibri"/>
                <a:cs typeface="Times New Roman"/>
              </a:rPr>
              <a:t> або шаховий, (</a:t>
            </a:r>
            <a:r>
              <a:rPr lang="uk-UA" sz="2400" dirty="0" err="1">
                <a:latin typeface="Calibri"/>
                <a:ea typeface="Calibri"/>
                <a:cs typeface="Times New Roman"/>
              </a:rPr>
              <a:t>Fritillaria</a:t>
            </a:r>
            <a:r>
              <a:rPr lang="uk-UA" sz="2400" dirty="0">
                <a:latin typeface="Calibri"/>
                <a:ea typeface="Calibri"/>
                <a:cs typeface="Times New Roman"/>
              </a:rPr>
              <a:t> </a:t>
            </a:r>
            <a:r>
              <a:rPr lang="uk-UA" sz="2400" dirty="0" err="1">
                <a:latin typeface="Calibri"/>
                <a:ea typeface="Calibri"/>
                <a:cs typeface="Times New Roman"/>
              </a:rPr>
              <a:t>meleagris</a:t>
            </a:r>
            <a:r>
              <a:rPr lang="uk-UA" sz="2400" dirty="0">
                <a:latin typeface="Calibri"/>
                <a:ea typeface="Calibri"/>
                <a:cs typeface="Times New Roman"/>
              </a:rPr>
              <a:t>)</a:t>
            </a:r>
          </a:p>
          <a:p>
            <a:endParaRPr lang="uk-UA" dirty="0"/>
          </a:p>
        </p:txBody>
      </p:sp>
    </p:spTree>
    <p:extLst>
      <p:ext uri="{BB962C8B-B14F-4D97-AF65-F5344CB8AC3E}">
        <p14:creationId xmlns:p14="http://schemas.microsoft.com/office/powerpoint/2010/main" val="35241745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9144000" cy="692696"/>
          </a:xfrm>
        </p:spPr>
        <p:txBody>
          <a:bodyPr>
            <a:normAutofit/>
          </a:bodyPr>
          <a:lstStyle/>
          <a:p>
            <a:r>
              <a:rPr lang="uk-UA" dirty="0" smtClean="0"/>
              <a:t>В заповіднику є:</a:t>
            </a:r>
            <a:endParaRPr lang="uk-UA" dirty="0"/>
          </a:p>
        </p:txBody>
      </p:sp>
      <p:sp>
        <p:nvSpPr>
          <p:cNvPr id="3" name="Объект 2"/>
          <p:cNvSpPr>
            <a:spLocks noGrp="1"/>
          </p:cNvSpPr>
          <p:nvPr>
            <p:ph sz="quarter" idx="1"/>
          </p:nvPr>
        </p:nvSpPr>
        <p:spPr>
          <a:xfrm>
            <a:off x="179512" y="692696"/>
            <a:ext cx="8964488" cy="6165304"/>
          </a:xfrm>
        </p:spPr>
        <p:txBody>
          <a:bodyPr>
            <a:normAutofit fontScale="62500" lnSpcReduction="20000"/>
          </a:bodyPr>
          <a:lstStyle/>
          <a:p>
            <a:r>
              <a:rPr lang="uk-UA" dirty="0"/>
              <a:t>Дикі тварини</a:t>
            </a:r>
          </a:p>
          <a:p>
            <a:r>
              <a:rPr lang="uk-UA" dirty="0"/>
              <a:t>Заповідник утримує близько 800 різновидів диких копитних та гібридних форм свиней, оленів, коней Пржевальського, бізонів, антилоп, баранів, биків, верблюдів, лам, віслюків куланів, шотландських поні.</a:t>
            </a:r>
          </a:p>
          <a:p>
            <a:r>
              <a:rPr lang="uk-UA" dirty="0"/>
              <a:t>Ботанічний сад</a:t>
            </a:r>
          </a:p>
          <a:p>
            <a:r>
              <a:rPr lang="uk-UA" dirty="0"/>
              <a:t>Під нього відведена територія у 170 гектарів. Його перші ділянки розплановані ще у 1887 р. На кінець 20 століття колекція рослин досягла 1.000 чагарників та дерев. Краєвиди саду підсилені ставком і павільйоном Грот, де колись знімали стару кінострічку «Діти капітана </a:t>
            </a:r>
            <a:r>
              <a:rPr lang="uk-UA" dirty="0" err="1"/>
              <a:t>Гранта</a:t>
            </a:r>
            <a:r>
              <a:rPr lang="uk-UA" dirty="0"/>
              <a:t>».</a:t>
            </a:r>
          </a:p>
          <a:p>
            <a:r>
              <a:rPr lang="uk-UA" dirty="0" err="1"/>
              <a:t>Орнітопарк</a:t>
            </a:r>
            <a:endParaRPr lang="uk-UA" dirty="0"/>
          </a:p>
          <a:p>
            <a:r>
              <a:rPr lang="uk-UA" dirty="0"/>
              <a:t>Відділом зоопарку є </a:t>
            </a:r>
            <a:r>
              <a:rPr lang="uk-UA" dirty="0" err="1"/>
              <a:t>орнітопарк</a:t>
            </a:r>
            <a:r>
              <a:rPr lang="uk-UA" dirty="0"/>
              <a:t>, що розмішений поблизу ставків з протоками та острівцями. В </a:t>
            </a:r>
            <a:r>
              <a:rPr lang="uk-UA" dirty="0" err="1"/>
              <a:t>орнітопарку</a:t>
            </a:r>
            <a:r>
              <a:rPr lang="uk-UA" dirty="0"/>
              <a:t> нараховують більш ніж 60 різновидів птахів — лебеді, фазани, качки, лелеки, гуси єгипетські та індійські, страуси.</a:t>
            </a:r>
          </a:p>
          <a:p>
            <a:r>
              <a:rPr lang="uk-UA" dirty="0" smtClean="0"/>
              <a:t>Страуси </a:t>
            </a:r>
            <a:r>
              <a:rPr lang="uk-UA" dirty="0" err="1"/>
              <a:t>Асканії</a:t>
            </a:r>
            <a:r>
              <a:rPr lang="uk-UA" dirty="0"/>
              <a:t>. В заповіднику чотири види страусів: </a:t>
            </a:r>
          </a:p>
          <a:p>
            <a:r>
              <a:rPr lang="uk-UA" dirty="0" smtClean="0"/>
              <a:t>африканський</a:t>
            </a:r>
            <a:endParaRPr lang="uk-UA" dirty="0"/>
          </a:p>
          <a:p>
            <a:r>
              <a:rPr lang="uk-UA" dirty="0" smtClean="0"/>
              <a:t>південноамериканський </a:t>
            </a:r>
            <a:r>
              <a:rPr lang="uk-UA" dirty="0"/>
              <a:t>нанду</a:t>
            </a:r>
          </a:p>
          <a:p>
            <a:r>
              <a:rPr lang="uk-UA" dirty="0" smtClean="0"/>
              <a:t>австралійський </a:t>
            </a:r>
            <a:r>
              <a:rPr lang="uk-UA" dirty="0" err="1"/>
              <a:t>ему</a:t>
            </a:r>
            <a:r>
              <a:rPr lang="uk-UA" dirty="0"/>
              <a:t> тощо.</a:t>
            </a:r>
          </a:p>
          <a:p>
            <a:r>
              <a:rPr lang="uk-UA" dirty="0"/>
              <a:t>Африканський страус належить до найбільших птахів планети, має вагу до 175 кг. Голова сягає на висоту 2 м 70 см. Птах довгий час може обходитися без води. але при нагоді охоче п'є та купається. За висновками науковців , страуси в давнину мешкали на півдні сучасної України, в Азії — до сучасної Монголії. В умовах неволі живе до 50 </a:t>
            </a:r>
            <a:r>
              <a:rPr lang="uk-UA" dirty="0" smtClean="0"/>
              <a:t>років</a:t>
            </a:r>
            <a:r>
              <a:rPr lang="uk-UA" dirty="0" smtClean="0"/>
              <a:t>.</a:t>
            </a:r>
            <a:r>
              <a:rPr lang="en-US" dirty="0" smtClean="0"/>
              <a:t> </a:t>
            </a:r>
            <a:r>
              <a:rPr lang="uk-UA" dirty="0" smtClean="0"/>
              <a:t>Яйце </a:t>
            </a:r>
            <a:r>
              <a:rPr lang="uk-UA" dirty="0"/>
              <a:t>африканського страуса важить 2 кг і трохи більше. Вони втратили здібність літати, пересуваються по суходолу пішки або бігом, мають неприємний характер.</a:t>
            </a:r>
          </a:p>
          <a:p>
            <a:endParaRPr lang="uk-UA" dirty="0"/>
          </a:p>
        </p:txBody>
      </p:sp>
    </p:spTree>
    <p:extLst>
      <p:ext uri="{BB962C8B-B14F-4D97-AF65-F5344CB8AC3E}">
        <p14:creationId xmlns:p14="http://schemas.microsoft.com/office/powerpoint/2010/main" val="3929611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20689"/>
          </a:xfrm>
        </p:spPr>
        <p:txBody>
          <a:bodyPr>
            <a:normAutofit/>
          </a:bodyPr>
          <a:lstStyle/>
          <a:p>
            <a:r>
              <a:rPr lang="uk-UA" dirty="0" smtClean="0"/>
              <a:t>Головні напрями роботи</a:t>
            </a:r>
            <a:endParaRPr lang="uk-UA" dirty="0"/>
          </a:p>
        </p:txBody>
      </p:sp>
      <p:sp>
        <p:nvSpPr>
          <p:cNvPr id="3" name="Объект 2"/>
          <p:cNvSpPr>
            <a:spLocks noGrp="1"/>
          </p:cNvSpPr>
          <p:nvPr>
            <p:ph sz="quarter" idx="13"/>
          </p:nvPr>
        </p:nvSpPr>
        <p:spPr>
          <a:xfrm>
            <a:off x="274320" y="836712"/>
            <a:ext cx="8595360" cy="6021288"/>
          </a:xfrm>
        </p:spPr>
        <p:txBody>
          <a:bodyPr>
            <a:normAutofit/>
          </a:bodyPr>
          <a:lstStyle/>
          <a:p>
            <a:pPr marL="0" indent="0">
              <a:buNone/>
            </a:pPr>
            <a:r>
              <a:rPr lang="uk-UA" dirty="0" smtClean="0"/>
              <a:t>• поліпшення </a:t>
            </a:r>
            <a:r>
              <a:rPr lang="uk-UA" dirty="0"/>
              <a:t>існуючих і створення нових порід сільськогосподарських тварин;</a:t>
            </a:r>
          </a:p>
          <a:p>
            <a:pPr marL="0" indent="0">
              <a:buNone/>
            </a:pPr>
            <a:r>
              <a:rPr lang="uk-UA" dirty="0" smtClean="0"/>
              <a:t>• розробка </a:t>
            </a:r>
            <a:r>
              <a:rPr lang="uk-UA" dirty="0"/>
              <a:t>питань годівлі сільськогосподарських тварин, технології продуктів тваринництва, економіки й організації тваринництва в степовій зоні України;</a:t>
            </a:r>
          </a:p>
          <a:p>
            <a:pPr marL="0" indent="0">
              <a:buNone/>
            </a:pPr>
            <a:r>
              <a:rPr lang="uk-UA" dirty="0" smtClean="0"/>
              <a:t>• акліматизації </a:t>
            </a:r>
            <a:r>
              <a:rPr lang="uk-UA" dirty="0"/>
              <a:t>й гібридизації диких копитних і птахів;</a:t>
            </a:r>
          </a:p>
          <a:p>
            <a:pPr marL="0" indent="0">
              <a:buNone/>
            </a:pPr>
            <a:r>
              <a:rPr lang="uk-UA" dirty="0" smtClean="0"/>
              <a:t>• акліматизації </a:t>
            </a:r>
            <a:r>
              <a:rPr lang="uk-UA" dirty="0"/>
              <a:t>й інтродукції деревних та чагарникових рослин, вивчення заповідного степу та ін.</a:t>
            </a:r>
          </a:p>
          <a:p>
            <a:pPr marL="0" indent="0">
              <a:buNone/>
            </a:pPr>
            <a:r>
              <a:rPr lang="uk-UA" dirty="0"/>
              <a:t>В інституті виведено </a:t>
            </a:r>
            <a:r>
              <a:rPr lang="uk-UA" dirty="0" err="1"/>
              <a:t>асканійську</a:t>
            </a:r>
            <a:r>
              <a:rPr lang="uk-UA" dirty="0"/>
              <a:t> породу овець, українську степову білу і українську степову рябу породи свиней, новий </a:t>
            </a:r>
            <a:r>
              <a:rPr lang="uk-UA" dirty="0" err="1"/>
              <a:t>асканійський</a:t>
            </a:r>
            <a:r>
              <a:rPr lang="uk-UA" dirty="0"/>
              <a:t> молочно-м'ясний тип червоної степової породи великої рогатої худоби і породну групу багатоплідних каракульських овець.</a:t>
            </a:r>
          </a:p>
          <a:p>
            <a:pPr marL="0" indent="0">
              <a:buNone/>
            </a:pPr>
            <a:r>
              <a:rPr lang="uk-UA" dirty="0" err="1"/>
              <a:t>Асканійський</a:t>
            </a:r>
            <a:r>
              <a:rPr lang="uk-UA" dirty="0"/>
              <a:t> зоопарк відомий значними успіхами в розмноженні цінних та рідкісних видів диких копитних і птахів у неволі, гібридизації та одомашнення їх. В ньому зібрана унікальна колекція диких тварин, привезених з різних зоогеографічних областей земної кулі. Найбільше в </a:t>
            </a:r>
            <a:r>
              <a:rPr lang="uk-UA" dirty="0" err="1"/>
              <a:t>Асканії-Новій</a:t>
            </a:r>
            <a:r>
              <a:rPr lang="uk-UA" dirty="0"/>
              <a:t> копитних </a:t>
            </a:r>
            <a:r>
              <a:rPr lang="uk-UA" dirty="0" smtClean="0"/>
              <a:t>—</a:t>
            </a:r>
            <a:r>
              <a:rPr lang="en-US" dirty="0" smtClean="0"/>
              <a:t> </a:t>
            </a:r>
            <a:r>
              <a:rPr lang="uk-UA" dirty="0" smtClean="0"/>
              <a:t>антилопи</a:t>
            </a:r>
            <a:r>
              <a:rPr lang="uk-UA" dirty="0"/>
              <a:t>, зебри, олені, бізони, зубробізони, зубри, кінь Пржевальського та інших, і птахів — лебеді, фазани, африканські страуси, південноамериканські нанду і австралійські </a:t>
            </a:r>
            <a:r>
              <a:rPr lang="uk-UA" dirty="0" err="1"/>
              <a:t>ему</a:t>
            </a:r>
            <a:r>
              <a:rPr lang="uk-UA" dirty="0"/>
              <a:t>, які тут акліматизуються та одомашнюються.</a:t>
            </a:r>
          </a:p>
          <a:p>
            <a:pPr marL="0" indent="0">
              <a:buNone/>
            </a:pPr>
            <a:r>
              <a:rPr lang="uk-UA" dirty="0"/>
              <a:t>Інститут видає праці (з 1933 року), має аспірантуру та курси підвищення кваліфікації зоотехніків.</a:t>
            </a:r>
          </a:p>
          <a:p>
            <a:endParaRPr lang="uk-UA" dirty="0"/>
          </a:p>
        </p:txBody>
      </p:sp>
    </p:spTree>
    <p:extLst>
      <p:ext uri="{BB962C8B-B14F-4D97-AF65-F5344CB8AC3E}">
        <p14:creationId xmlns:p14="http://schemas.microsoft.com/office/powerpoint/2010/main" val="40696302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188640"/>
            <a:ext cx="8595360" cy="6089888"/>
          </a:xfrm>
        </p:spPr>
        <p:txBody>
          <a:bodyPr>
            <a:normAutofit fontScale="77500" lnSpcReduction="20000"/>
          </a:bodyPr>
          <a:lstStyle/>
          <a:p>
            <a:pPr marL="0" indent="0">
              <a:buNone/>
            </a:pPr>
            <a:endParaRPr lang="uk-UA" dirty="0" smtClean="0"/>
          </a:p>
          <a:p>
            <a:endParaRPr lang="uk-UA" dirty="0"/>
          </a:p>
          <a:p>
            <a:endParaRPr lang="uk-UA" dirty="0" smtClean="0"/>
          </a:p>
          <a:p>
            <a:endParaRPr lang="uk-UA" dirty="0"/>
          </a:p>
          <a:p>
            <a:endParaRPr lang="uk-UA" dirty="0" smtClean="0"/>
          </a:p>
          <a:p>
            <a:endParaRPr lang="uk-UA" dirty="0"/>
          </a:p>
          <a:p>
            <a:endParaRPr lang="uk-UA" dirty="0" smtClean="0"/>
          </a:p>
          <a:p>
            <a:endParaRPr lang="uk-UA" dirty="0"/>
          </a:p>
          <a:p>
            <a:r>
              <a:rPr lang="uk-UA" dirty="0" smtClean="0"/>
              <a:t>                                                  Тюльпан </a:t>
            </a:r>
            <a:r>
              <a:rPr lang="uk-UA" dirty="0" err="1" smtClean="0"/>
              <a:t>Шренка</a:t>
            </a:r>
            <a:r>
              <a:rPr lang="uk-UA" dirty="0" smtClean="0"/>
              <a:t> навесні</a:t>
            </a:r>
          </a:p>
          <a:p>
            <a:endParaRPr lang="uk-UA" dirty="0"/>
          </a:p>
          <a:p>
            <a:endParaRPr lang="uk-UA" sz="2600" dirty="0" smtClean="0"/>
          </a:p>
          <a:p>
            <a:pPr marL="0" indent="0">
              <a:buNone/>
            </a:pPr>
            <a:r>
              <a:rPr lang="uk-UA" sz="3100" dirty="0" smtClean="0"/>
              <a:t>Рябчик великий, або шаховий</a:t>
            </a:r>
            <a:endParaRPr lang="uk-UA" sz="3100" dirty="0"/>
          </a:p>
          <a:p>
            <a:endParaRPr lang="uk-UA" dirty="0" smtClean="0"/>
          </a:p>
          <a:p>
            <a:endParaRPr lang="uk-UA" dirty="0"/>
          </a:p>
          <a:p>
            <a:endParaRPr lang="uk-UA" dirty="0"/>
          </a:p>
          <a:p>
            <a:r>
              <a:rPr lang="uk-UA" dirty="0" smtClean="0"/>
              <a:t>Зебри</a:t>
            </a:r>
          </a:p>
          <a:p>
            <a:endParaRPr lang="uk-UA" dirty="0"/>
          </a:p>
          <a:p>
            <a:endParaRPr lang="uk-UA" dirty="0" smtClean="0"/>
          </a:p>
          <a:p>
            <a:endParaRPr lang="uk-UA"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7904"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0"/>
            <a:ext cx="3240360"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3573016"/>
            <a:ext cx="3960688"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001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501532812"/>
              </p:ext>
            </p:extLst>
          </p:nvPr>
        </p:nvGraphicFramePr>
        <p:xfrm>
          <a:off x="-36511" y="1424132"/>
          <a:ext cx="9145016" cy="5548768"/>
        </p:xfrm>
        <a:graphic>
          <a:graphicData uri="http://schemas.openxmlformats.org/drawingml/2006/table">
            <a:tbl>
              <a:tblPr firstRow="1" firstCol="1" bandRow="1">
                <a:tableStyleId>{5C22544A-7EE6-4342-B048-85BDC9FD1C3A}</a:tableStyleId>
              </a:tblPr>
              <a:tblGrid>
                <a:gridCol w="5487929"/>
                <a:gridCol w="3657087"/>
              </a:tblGrid>
              <a:tr h="0">
                <a:tc gridSpan="2">
                  <a:txBody>
                    <a:bodyPr/>
                    <a:lstStyle/>
                    <a:p>
                      <a:pPr>
                        <a:lnSpc>
                          <a:spcPct val="115000"/>
                        </a:lnSpc>
                        <a:spcAft>
                          <a:spcPts val="1000"/>
                        </a:spcAft>
                      </a:pPr>
                      <a:r>
                        <a:rPr lang="uk-UA" sz="700" dirty="0">
                          <a:effectLst/>
                        </a:rPr>
                        <a:t>Біосферний заповідник "Асканія-Нова" ім. Ф. Е. </a:t>
                      </a:r>
                      <a:r>
                        <a:rPr lang="uk-UA" sz="700" dirty="0" err="1">
                          <a:effectLst/>
                        </a:rPr>
                        <a:t>Фальц-Фейна</a:t>
                      </a:r>
                      <a:endParaRPr lang="uk-UA" sz="700" dirty="0">
                        <a:effectLst/>
                        <a:latin typeface="Calibri"/>
                        <a:ea typeface="Calibri"/>
                        <a:cs typeface="Times New Roman"/>
                      </a:endParaRPr>
                    </a:p>
                  </a:txBody>
                  <a:tcPr marL="18421" marR="18421" marT="18421" marB="18421"/>
                </a:tc>
                <a:tc hMerge="1">
                  <a:txBody>
                    <a:bodyPr/>
                    <a:lstStyle/>
                    <a:p>
                      <a:endParaRPr lang="uk-UA"/>
                    </a:p>
                  </a:txBody>
                  <a:tcPr/>
                </a:tc>
              </a:tr>
              <a:tr h="153352">
                <a:tc gridSpan="2">
                  <a:txBody>
                    <a:bodyPr/>
                    <a:lstStyle/>
                    <a:p>
                      <a:pPr>
                        <a:lnSpc>
                          <a:spcPct val="115000"/>
                        </a:lnSpc>
                        <a:spcAft>
                          <a:spcPts val="1000"/>
                        </a:spcAft>
                      </a:pPr>
                      <a:endParaRPr lang="uk-UA" sz="1800" dirty="0">
                        <a:effectLst/>
                        <a:latin typeface="Calibri"/>
                        <a:ea typeface="Calibri"/>
                        <a:cs typeface="Times New Roman"/>
                      </a:endParaRPr>
                    </a:p>
                  </a:txBody>
                  <a:tcPr marL="18421" marR="18421" marT="18421" marB="18421"/>
                </a:tc>
                <a:tc hMerge="1">
                  <a:txBody>
                    <a:bodyPr/>
                    <a:lstStyle/>
                    <a:p>
                      <a:endParaRPr lang="uk-UA"/>
                    </a:p>
                  </a:txBody>
                  <a:tcPr/>
                </a:tc>
              </a:tr>
              <a:tr h="386374">
                <a:tc>
                  <a:txBody>
                    <a:bodyPr/>
                    <a:lstStyle/>
                    <a:p>
                      <a:pPr>
                        <a:lnSpc>
                          <a:spcPct val="115000"/>
                        </a:lnSpc>
                        <a:spcAft>
                          <a:spcPts val="1000"/>
                        </a:spcAft>
                      </a:pPr>
                      <a:r>
                        <a:rPr lang="uk-UA" sz="1800" dirty="0">
                          <a:effectLst/>
                        </a:rPr>
                        <a:t>Розташування:</a:t>
                      </a:r>
                      <a:endParaRPr lang="uk-UA" sz="1800" dirty="0">
                        <a:effectLst/>
                        <a:latin typeface="Calibri"/>
                        <a:ea typeface="Calibri"/>
                        <a:cs typeface="Times New Roman"/>
                      </a:endParaRPr>
                    </a:p>
                  </a:txBody>
                  <a:tcPr marL="18421" marR="18421" marT="18421" marB="18421"/>
                </a:tc>
                <a:tc>
                  <a:txBody>
                    <a:bodyPr/>
                    <a:lstStyle/>
                    <a:p>
                      <a:pPr>
                        <a:lnSpc>
                          <a:spcPct val="115000"/>
                        </a:lnSpc>
                        <a:spcAft>
                          <a:spcPts val="1000"/>
                        </a:spcAft>
                      </a:pPr>
                      <a:r>
                        <a:rPr lang="uk-UA" sz="1800" u="sng" dirty="0">
                          <a:effectLst/>
                          <a:hlinkClick r:id="rId2" tooltip="Херсонська область"/>
                        </a:rPr>
                        <a:t>Херсонська область</a:t>
                      </a:r>
                      <a:r>
                        <a:rPr lang="uk-UA" sz="1800" dirty="0">
                          <a:effectLst/>
                        </a:rPr>
                        <a:t>, </a:t>
                      </a:r>
                      <a:r>
                        <a:rPr lang="uk-UA" sz="1800" u="sng" dirty="0">
                          <a:effectLst/>
                          <a:hlinkClick r:id="rId3" tooltip="Україна"/>
                        </a:rPr>
                        <a:t>Україна</a:t>
                      </a:r>
                      <a:endParaRPr lang="uk-UA" sz="1800" dirty="0">
                        <a:effectLst/>
                        <a:latin typeface="Calibri"/>
                        <a:ea typeface="Calibri"/>
                        <a:cs typeface="Times New Roman"/>
                      </a:endParaRPr>
                    </a:p>
                  </a:txBody>
                  <a:tcPr marL="18421" marR="18421" marT="18421" marB="18421"/>
                </a:tc>
              </a:tr>
              <a:tr h="269863">
                <a:tc>
                  <a:txBody>
                    <a:bodyPr/>
                    <a:lstStyle/>
                    <a:p>
                      <a:pPr>
                        <a:lnSpc>
                          <a:spcPct val="115000"/>
                        </a:lnSpc>
                        <a:spcAft>
                          <a:spcPts val="1000"/>
                        </a:spcAft>
                      </a:pPr>
                      <a:r>
                        <a:rPr lang="uk-UA" sz="1800" dirty="0">
                          <a:effectLst/>
                        </a:rPr>
                        <a:t>Найближче місто:</a:t>
                      </a:r>
                      <a:endParaRPr lang="uk-UA" sz="1800" dirty="0">
                        <a:effectLst/>
                        <a:latin typeface="Calibri"/>
                        <a:ea typeface="Calibri"/>
                        <a:cs typeface="Times New Roman"/>
                      </a:endParaRPr>
                    </a:p>
                  </a:txBody>
                  <a:tcPr marL="18421" marR="18421" marT="18421" marB="18421"/>
                </a:tc>
                <a:tc>
                  <a:txBody>
                    <a:bodyPr/>
                    <a:lstStyle/>
                    <a:p>
                      <a:pPr>
                        <a:lnSpc>
                          <a:spcPct val="115000"/>
                        </a:lnSpc>
                        <a:spcAft>
                          <a:spcPts val="1000"/>
                        </a:spcAft>
                      </a:pPr>
                      <a:r>
                        <a:rPr lang="uk-UA" sz="1800" u="sng" dirty="0" err="1">
                          <a:effectLst/>
                          <a:hlinkClick r:id="rId4" tooltip="Смт"/>
                        </a:rPr>
                        <a:t>смт</a:t>
                      </a:r>
                      <a:r>
                        <a:rPr lang="uk-UA" sz="1800" dirty="0">
                          <a:effectLst/>
                        </a:rPr>
                        <a:t>. </a:t>
                      </a:r>
                      <a:r>
                        <a:rPr lang="uk-UA" sz="1800" u="sng" dirty="0">
                          <a:effectLst/>
                          <a:hlinkClick r:id="rId5" tooltip="Асканія-Нова (смт)"/>
                        </a:rPr>
                        <a:t>Асканія-Нова</a:t>
                      </a:r>
                      <a:endParaRPr lang="uk-UA" sz="1800" dirty="0">
                        <a:effectLst/>
                        <a:latin typeface="Calibri"/>
                        <a:ea typeface="Calibri"/>
                        <a:cs typeface="Times New Roman"/>
                      </a:endParaRPr>
                    </a:p>
                  </a:txBody>
                  <a:tcPr marL="18421" marR="18421" marT="18421" marB="18421"/>
                </a:tc>
              </a:tr>
              <a:tr h="2483569">
                <a:tc>
                  <a:txBody>
                    <a:bodyPr/>
                    <a:lstStyle/>
                    <a:p>
                      <a:pPr>
                        <a:lnSpc>
                          <a:spcPct val="115000"/>
                        </a:lnSpc>
                        <a:spcAft>
                          <a:spcPts val="1000"/>
                        </a:spcAft>
                      </a:pPr>
                      <a:r>
                        <a:rPr lang="uk-UA" sz="1800" dirty="0">
                          <a:effectLst/>
                        </a:rPr>
                        <a:t>Координати:</a:t>
                      </a:r>
                      <a:endParaRPr lang="uk-UA" sz="1800" dirty="0">
                        <a:effectLst/>
                        <a:latin typeface="Calibri"/>
                        <a:ea typeface="Calibri"/>
                        <a:cs typeface="Times New Roman"/>
                      </a:endParaRPr>
                    </a:p>
                  </a:txBody>
                  <a:tcPr marL="18421" marR="18421" marT="18421" marB="18421"/>
                </a:tc>
                <a:tc>
                  <a:txBody>
                    <a:bodyPr/>
                    <a:lstStyle/>
                    <a:p>
                      <a:pPr>
                        <a:lnSpc>
                          <a:spcPct val="115000"/>
                        </a:lnSpc>
                        <a:spcAft>
                          <a:spcPts val="1000"/>
                        </a:spcAft>
                      </a:pPr>
                      <a:r>
                        <a:rPr lang="uk-UA" sz="1800" dirty="0">
                          <a:effectLst/>
                        </a:rPr>
                        <a:t>046.452 0033.881 </a:t>
                      </a:r>
                      <a:r>
                        <a:rPr lang="uk-UA" sz="1800" u="sng" dirty="0">
                          <a:effectLst/>
                          <a:hlinkClick r:id="rId6"/>
                        </a:rPr>
                        <a:t>46°27′07″ пн. ш. 33°52′51″ сх. д.﻿ / ﻿46.451944° пн. ш. 33.880833° сх. д.</a:t>
                      </a:r>
                      <a:r>
                        <a:rPr lang="uk-UA" sz="1800" dirty="0">
                          <a:effectLst/>
                        </a:rPr>
                        <a:t> </a:t>
                      </a:r>
                      <a:r>
                        <a:rPr lang="uk-UA" sz="1800" u="sng" baseline="30000" dirty="0">
                          <a:effectLst/>
                          <a:hlinkClick r:id="rId7"/>
                        </a:rPr>
                        <a:t>(G)</a:t>
                      </a:r>
                      <a:r>
                        <a:rPr lang="uk-UA" sz="1800" u="sng" dirty="0">
                          <a:effectLst/>
                          <a:hlinkClick r:id="rId8" tooltip="Географічні координати"/>
                        </a:rPr>
                        <a:t>Координати</a:t>
                      </a:r>
                      <a:r>
                        <a:rPr lang="uk-UA" sz="1800" dirty="0">
                          <a:effectLst/>
                        </a:rPr>
                        <a:t>: </a:t>
                      </a:r>
                      <a:r>
                        <a:rPr lang="uk-UA" sz="1800" u="sng" dirty="0">
                          <a:effectLst/>
                          <a:hlinkClick r:id="rId6"/>
                        </a:rPr>
                        <a:t>46°27′07″ пн. ш. 33°52′51″ сх. д.﻿ / ﻿46.451944° пн. ш. 33.880833° сх. д.</a:t>
                      </a:r>
                      <a:r>
                        <a:rPr lang="uk-UA" sz="1800" dirty="0">
                          <a:effectLst/>
                        </a:rPr>
                        <a:t> </a:t>
                      </a:r>
                      <a:r>
                        <a:rPr lang="uk-UA" sz="1800" u="sng" baseline="30000" dirty="0">
                          <a:effectLst/>
                          <a:hlinkClick r:id="rId7"/>
                        </a:rPr>
                        <a:t>(G)</a:t>
                      </a:r>
                      <a:r>
                        <a:rPr lang="uk-UA" sz="1800" dirty="0">
                          <a:effectLst/>
                        </a:rPr>
                        <a:t>46.451944, 33.880833</a:t>
                      </a:r>
                      <a:endParaRPr lang="uk-UA" sz="1800" dirty="0">
                        <a:effectLst/>
                        <a:latin typeface="Calibri"/>
                        <a:ea typeface="Calibri"/>
                        <a:cs typeface="Times New Roman"/>
                      </a:endParaRPr>
                    </a:p>
                  </a:txBody>
                  <a:tcPr marL="18421" marR="18421" marT="18421" marB="18421"/>
                </a:tc>
              </a:tr>
              <a:tr h="153352">
                <a:tc>
                  <a:txBody>
                    <a:bodyPr/>
                    <a:lstStyle/>
                    <a:p>
                      <a:pPr>
                        <a:lnSpc>
                          <a:spcPct val="115000"/>
                        </a:lnSpc>
                        <a:spcAft>
                          <a:spcPts val="1000"/>
                        </a:spcAft>
                      </a:pPr>
                      <a:r>
                        <a:rPr lang="uk-UA" sz="1800">
                          <a:effectLst/>
                        </a:rPr>
                        <a:t>Площа:</a:t>
                      </a:r>
                      <a:endParaRPr lang="uk-UA" sz="1800">
                        <a:effectLst/>
                        <a:latin typeface="Calibri"/>
                        <a:ea typeface="Calibri"/>
                        <a:cs typeface="Times New Roman"/>
                      </a:endParaRPr>
                    </a:p>
                  </a:txBody>
                  <a:tcPr marL="18421" marR="18421" marT="18421" marB="18421"/>
                </a:tc>
                <a:tc>
                  <a:txBody>
                    <a:bodyPr/>
                    <a:lstStyle/>
                    <a:p>
                      <a:pPr>
                        <a:lnSpc>
                          <a:spcPct val="115000"/>
                        </a:lnSpc>
                        <a:spcAft>
                          <a:spcPts val="1000"/>
                        </a:spcAft>
                      </a:pPr>
                      <a:r>
                        <a:rPr lang="uk-UA" sz="1800" dirty="0">
                          <a:effectLst/>
                        </a:rPr>
                        <a:t>33307,6 </a:t>
                      </a:r>
                      <a:r>
                        <a:rPr lang="uk-UA" sz="1800" u="sng" dirty="0">
                          <a:effectLst/>
                          <a:hlinkClick r:id="rId9" tooltip="Гектар"/>
                        </a:rPr>
                        <a:t>га</a:t>
                      </a:r>
                      <a:endParaRPr lang="uk-UA" sz="1800" dirty="0">
                        <a:effectLst/>
                        <a:latin typeface="Calibri"/>
                        <a:ea typeface="Calibri"/>
                        <a:cs typeface="Times New Roman"/>
                      </a:endParaRPr>
                    </a:p>
                  </a:txBody>
                  <a:tcPr marL="18421" marR="18421" marT="18421" marB="18421"/>
                </a:tc>
              </a:tr>
              <a:tr h="153352">
                <a:tc>
                  <a:txBody>
                    <a:bodyPr/>
                    <a:lstStyle/>
                    <a:p>
                      <a:pPr>
                        <a:lnSpc>
                          <a:spcPct val="115000"/>
                        </a:lnSpc>
                        <a:spcAft>
                          <a:spcPts val="1000"/>
                        </a:spcAft>
                      </a:pPr>
                      <a:r>
                        <a:rPr lang="uk-UA" sz="1800">
                          <a:effectLst/>
                        </a:rPr>
                        <a:t>Заснований:</a:t>
                      </a:r>
                      <a:endParaRPr lang="uk-UA" sz="1800">
                        <a:effectLst/>
                        <a:latin typeface="Calibri"/>
                        <a:ea typeface="Calibri"/>
                        <a:cs typeface="Times New Roman"/>
                      </a:endParaRPr>
                    </a:p>
                  </a:txBody>
                  <a:tcPr marL="18421" marR="18421" marT="18421" marB="18421"/>
                </a:tc>
                <a:tc>
                  <a:txBody>
                    <a:bodyPr/>
                    <a:lstStyle/>
                    <a:p>
                      <a:pPr>
                        <a:lnSpc>
                          <a:spcPct val="115000"/>
                        </a:lnSpc>
                        <a:spcAft>
                          <a:spcPts val="1000"/>
                        </a:spcAft>
                      </a:pPr>
                      <a:r>
                        <a:rPr lang="uk-UA" sz="1800" u="sng" dirty="0">
                          <a:effectLst/>
                          <a:hlinkClick r:id="rId10" tooltip="1898"/>
                        </a:rPr>
                        <a:t>1898</a:t>
                      </a:r>
                      <a:r>
                        <a:rPr lang="uk-UA" sz="1800" dirty="0">
                          <a:effectLst/>
                        </a:rPr>
                        <a:t> </a:t>
                      </a:r>
                      <a:r>
                        <a:rPr lang="uk-UA" sz="1800" u="sng" dirty="0">
                          <a:effectLst/>
                          <a:hlinkClick r:id="rId11" tooltip="Рік"/>
                        </a:rPr>
                        <a:t>року</a:t>
                      </a:r>
                      <a:endParaRPr lang="uk-UA" sz="1800" dirty="0">
                        <a:effectLst/>
                        <a:latin typeface="Calibri"/>
                        <a:ea typeface="Calibri"/>
                        <a:cs typeface="Times New Roman"/>
                      </a:endParaRPr>
                    </a:p>
                  </a:txBody>
                  <a:tcPr marL="18421" marR="18421" marT="18421" marB="18421"/>
                </a:tc>
              </a:tr>
              <a:tr h="950537">
                <a:tc>
                  <a:txBody>
                    <a:bodyPr/>
                    <a:lstStyle/>
                    <a:p>
                      <a:pPr>
                        <a:lnSpc>
                          <a:spcPct val="115000"/>
                        </a:lnSpc>
                        <a:spcAft>
                          <a:spcPts val="1000"/>
                        </a:spcAft>
                      </a:pPr>
                      <a:r>
                        <a:rPr lang="uk-UA" sz="1800">
                          <a:effectLst/>
                        </a:rPr>
                        <a:t>Керуюча</a:t>
                      </a:r>
                      <a:br>
                        <a:rPr lang="uk-UA" sz="1800">
                          <a:effectLst/>
                        </a:rPr>
                      </a:br>
                      <a:r>
                        <a:rPr lang="uk-UA" sz="1800">
                          <a:effectLst/>
                        </a:rPr>
                        <a:t>організація:</a:t>
                      </a:r>
                      <a:endParaRPr lang="uk-UA" sz="1800">
                        <a:effectLst/>
                        <a:latin typeface="Calibri"/>
                        <a:ea typeface="Calibri"/>
                        <a:cs typeface="Times New Roman"/>
                      </a:endParaRPr>
                    </a:p>
                  </a:txBody>
                  <a:tcPr marL="18421" marR="18421" marT="18421" marB="18421"/>
                </a:tc>
                <a:tc>
                  <a:txBody>
                    <a:bodyPr/>
                    <a:lstStyle/>
                    <a:p>
                      <a:pPr>
                        <a:lnSpc>
                          <a:spcPct val="115000"/>
                        </a:lnSpc>
                        <a:spcAft>
                          <a:spcPts val="1000"/>
                        </a:spcAft>
                      </a:pPr>
                      <a:r>
                        <a:rPr lang="uk-UA" sz="1800" u="sng" dirty="0">
                          <a:effectLst/>
                          <a:hlinkClick r:id="rId12" tooltip="Українська академія аграрних наук"/>
                        </a:rPr>
                        <a:t>Українська академія аграрних наук</a:t>
                      </a:r>
                      <a:endParaRPr lang="uk-UA" sz="1800" dirty="0">
                        <a:effectLst/>
                        <a:latin typeface="Calibri"/>
                        <a:ea typeface="Calibri"/>
                        <a:cs typeface="Times New Roman"/>
                      </a:endParaRPr>
                    </a:p>
                  </a:txBody>
                  <a:tcPr marL="18421" marR="18421" marT="18421" marB="18421"/>
                </a:tc>
              </a:tr>
              <a:tr h="153352">
                <a:tc gridSpan="2">
                  <a:txBody>
                    <a:bodyPr/>
                    <a:lstStyle/>
                    <a:p>
                      <a:pPr>
                        <a:lnSpc>
                          <a:spcPct val="115000"/>
                        </a:lnSpc>
                        <a:spcAft>
                          <a:spcPts val="1000"/>
                        </a:spcAft>
                      </a:pPr>
                      <a:endParaRPr lang="uk-UA" sz="700" dirty="0">
                        <a:effectLst/>
                        <a:latin typeface="Calibri"/>
                        <a:ea typeface="Calibri"/>
                        <a:cs typeface="Times New Roman"/>
                      </a:endParaRPr>
                    </a:p>
                  </a:txBody>
                  <a:tcPr marL="18421" marR="18421" marT="18421" marB="18421"/>
                </a:tc>
                <a:tc hMerge="1">
                  <a:txBody>
                    <a:bodyPr/>
                    <a:lstStyle/>
                    <a:p>
                      <a:endParaRPr lang="uk-UA"/>
                    </a:p>
                  </a:txBody>
                  <a:tcPr/>
                </a:tc>
              </a:tr>
            </a:tbl>
          </a:graphicData>
        </a:graphic>
      </p:graphicFrame>
      <p:sp>
        <p:nvSpPr>
          <p:cNvPr id="2" name="Заголовок 1"/>
          <p:cNvSpPr>
            <a:spLocks noGrp="1"/>
          </p:cNvSpPr>
          <p:nvPr>
            <p:ph type="title"/>
          </p:nvPr>
        </p:nvSpPr>
        <p:spPr>
          <a:xfrm>
            <a:off x="5220072" y="0"/>
            <a:ext cx="3466728" cy="1412775"/>
          </a:xfrm>
        </p:spPr>
        <p:txBody>
          <a:bodyPr>
            <a:normAutofit/>
          </a:bodyPr>
          <a:lstStyle/>
          <a:p>
            <a:r>
              <a:rPr lang="uk-UA" dirty="0" smtClean="0"/>
              <a:t>Основні дані</a:t>
            </a:r>
            <a:endParaRPr lang="uk-UA" dirty="0"/>
          </a:p>
        </p:txBody>
      </p:sp>
      <p:pic>
        <p:nvPicPr>
          <p:cNvPr id="1028" name="Рисунок 20" descr="Przewalski's Horse Askania Nova.jpg">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5220072" cy="1988840"/>
          </a:xfrm>
          <a:prstGeom prst="rect">
            <a:avLst/>
          </a:prstGeom>
          <a:noFill/>
          <a:extLst>
            <a:ext uri="{909E8E84-426E-40DD-AFC4-6F175D3DCCD1}">
              <a14:hiddenFill xmlns:a14="http://schemas.microsoft.com/office/drawing/2010/main">
                <a:solidFill>
                  <a:srgbClr val="FFFFFF"/>
                </a:solidFill>
              </a14:hiddenFill>
            </a:ext>
          </a:extLst>
        </p:spPr>
      </p:pic>
      <p:pic>
        <p:nvPicPr>
          <p:cNvPr id="1027" name="Рисунок 19" descr="http://upload.wikimedia.org/wikipedia/commons/thumb/5/55/WMA_button2b.png/17px-WMA_button2b.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5738" y="1489075"/>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Рисунок 18" descr="http://upload.wikimedia.org/wikipedia/commons/thumb/5/55/WMA_button2b.png/17px-WMA_button2b.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95738" y="1489075"/>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Рисунок 17" descr="Askania-Nowa-Ukraine-Map.pn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2996952"/>
            <a:ext cx="5220072"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4000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4320" y="2636912"/>
            <a:ext cx="8595360" cy="3960440"/>
          </a:xfrm>
        </p:spPr>
        <p:txBody>
          <a:bodyPr>
            <a:normAutofit fontScale="25000" lnSpcReduction="20000"/>
          </a:bodyPr>
          <a:lstStyle/>
          <a:p>
            <a:pPr marL="0" indent="0">
              <a:buNone/>
            </a:pPr>
            <a:endParaRPr lang="uk-UA" sz="3600" dirty="0" smtClean="0"/>
          </a:p>
          <a:p>
            <a:pPr marL="0" indent="0">
              <a:buNone/>
            </a:pPr>
            <a:r>
              <a:rPr lang="uk-UA" sz="3200" dirty="0" smtClean="0"/>
              <a:t> </a:t>
            </a:r>
          </a:p>
          <a:p>
            <a:pPr marL="0" indent="0">
              <a:buNone/>
            </a:pPr>
            <a:r>
              <a:rPr lang="uk-UA" sz="7200" dirty="0" smtClean="0"/>
              <a:t>Американський бізон і теля</a:t>
            </a:r>
          </a:p>
          <a:p>
            <a:pPr marL="0" indent="0">
              <a:buNone/>
            </a:pPr>
            <a:r>
              <a:rPr lang="uk-UA" sz="7200" dirty="0" smtClean="0"/>
              <a:t>Лоша коня Пржевальського В </a:t>
            </a:r>
            <a:r>
              <a:rPr lang="uk-UA" sz="7200" dirty="0" err="1" smtClean="0"/>
              <a:t>Асканії-Новій</a:t>
            </a:r>
            <a:r>
              <a:rPr lang="uk-UA" sz="7200" dirty="0" smtClean="0"/>
              <a:t> через 2 доби після народження</a:t>
            </a:r>
          </a:p>
          <a:p>
            <a:pPr marL="0" indent="0">
              <a:buNone/>
            </a:pPr>
            <a:r>
              <a:rPr lang="uk-UA" sz="7200" dirty="0" smtClean="0"/>
              <a:t>Антилопа канна</a:t>
            </a:r>
          </a:p>
          <a:p>
            <a:pPr marL="0" indent="0">
              <a:buNone/>
            </a:pPr>
            <a:r>
              <a:rPr lang="uk-UA" sz="7200" dirty="0"/>
              <a:t> </a:t>
            </a:r>
            <a:r>
              <a:rPr lang="uk-UA" sz="7200" dirty="0" smtClean="0"/>
              <a:t>                                                </a:t>
            </a:r>
          </a:p>
          <a:p>
            <a:pPr marL="0" indent="0">
              <a:buNone/>
            </a:pPr>
            <a:r>
              <a:rPr lang="uk-UA" sz="7200" dirty="0" smtClean="0"/>
              <a:t>                                                                              Дрохва, найкрупніша українська птаха</a:t>
            </a:r>
          </a:p>
          <a:p>
            <a:pPr marL="0" indent="0">
              <a:buNone/>
            </a:pPr>
            <a:endParaRPr lang="uk-UA" sz="7200" dirty="0"/>
          </a:p>
          <a:p>
            <a:pPr marL="0" indent="0">
              <a:buNone/>
            </a:pPr>
            <a:endParaRPr lang="uk-UA" sz="7200" dirty="0" smtClean="0"/>
          </a:p>
          <a:p>
            <a:pPr marL="0" indent="0">
              <a:buNone/>
            </a:pPr>
            <a:r>
              <a:rPr lang="uk-UA" sz="7200" dirty="0"/>
              <a:t> </a:t>
            </a:r>
            <a:r>
              <a:rPr lang="uk-UA" sz="7200" dirty="0" smtClean="0"/>
              <a:t>                                                                                                                                           Фазан</a:t>
            </a:r>
          </a:p>
          <a:p>
            <a:pPr marL="0" indent="0">
              <a:buNone/>
            </a:pPr>
            <a:r>
              <a:rPr lang="uk-UA" sz="7200" dirty="0"/>
              <a:t> </a:t>
            </a:r>
            <a:r>
              <a:rPr lang="uk-UA" sz="7200" dirty="0" smtClean="0"/>
              <a:t>                                                                                                                                                                                                                                                     </a:t>
            </a:r>
            <a:endParaRPr lang="uk-UA" sz="3600"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endParaRPr lang="uk-UA" dirty="0"/>
          </a:p>
          <a:p>
            <a:pPr marL="0" indent="0">
              <a:buNone/>
            </a:pPr>
            <a:endParaRPr lang="uk-UA" dirty="0" smtClean="0"/>
          </a:p>
          <a:p>
            <a:pPr marL="0" indent="0">
              <a:buNone/>
            </a:pPr>
            <a:r>
              <a:rPr lang="uk-UA" dirty="0"/>
              <a:t> </a:t>
            </a:r>
            <a:r>
              <a:rPr lang="uk-UA" dirty="0" smtClean="0"/>
              <a:t>      </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3347864" cy="270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
            <a:ext cx="2952328" cy="2708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
            <a:ext cx="2843808" cy="2672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3056"/>
            <a:ext cx="3779911"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4581128"/>
            <a:ext cx="3456384"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7114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520" y="1556792"/>
            <a:ext cx="5976664" cy="4525963"/>
          </a:xfrm>
        </p:spPr>
        <p:txBody>
          <a:bodyPr>
            <a:normAutofit lnSpcReduction="10000"/>
          </a:bodyPr>
          <a:lstStyle/>
          <a:p>
            <a:endParaRPr lang="uk-UA" dirty="0" smtClean="0"/>
          </a:p>
          <a:p>
            <a:endParaRPr lang="uk-UA" dirty="0"/>
          </a:p>
          <a:p>
            <a:endParaRPr lang="uk-UA" dirty="0" smtClean="0"/>
          </a:p>
          <a:p>
            <a:endParaRPr lang="uk-UA" dirty="0"/>
          </a:p>
          <a:p>
            <a:r>
              <a:rPr lang="uk-UA" sz="2600" dirty="0" smtClean="0"/>
              <a:t>Страус дорослий з малюком</a:t>
            </a:r>
          </a:p>
          <a:p>
            <a:r>
              <a:rPr lang="uk-UA" sz="2600" dirty="0" smtClean="0"/>
              <a:t>Карибський фламінго</a:t>
            </a:r>
          </a:p>
          <a:p>
            <a:r>
              <a:rPr lang="uk-UA" sz="2600" dirty="0" smtClean="0"/>
              <a:t>Качине сімейство</a:t>
            </a:r>
          </a:p>
          <a:p>
            <a:r>
              <a:rPr lang="uk-UA" sz="2600" dirty="0" smtClean="0"/>
              <a:t>Павич</a:t>
            </a:r>
          </a:p>
          <a:p>
            <a:r>
              <a:rPr lang="uk-UA" sz="2600" dirty="0" smtClean="0"/>
              <a:t>Ховрах</a:t>
            </a:r>
            <a:endParaRPr lang="uk-UA" sz="2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0"/>
            <a:ext cx="3779912" cy="2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8059"/>
            <a:ext cx="2808312" cy="272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descr="C:\Users\Igor\Desktop\асканія нова\асканія 3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4077072"/>
            <a:ext cx="2160240" cy="27809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Igor\Desktop\асканія нова\асканія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6" y="-1"/>
            <a:ext cx="2584350" cy="27185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Igor\Desktop\асканія нова\асканія 1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2718581"/>
            <a:ext cx="3563888" cy="413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363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gor\Desktop\асканія нова\асканія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10103"/>
            <a:ext cx="2843808" cy="257764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Igor\Desktop\асканія нова\асканія 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4" y="2587749"/>
            <a:ext cx="3257153" cy="20397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Igor\Desktop\асканія нова\асканія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30632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Igor\Desktop\асканія нова\асканія 2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4653136"/>
            <a:ext cx="3563888" cy="22048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Igor\Desktop\асканія нова\асканія 1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94"/>
            <a:ext cx="2466975" cy="2315819"/>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Igor\Desktop\асканія нова\асканія 1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6974" y="4653136"/>
            <a:ext cx="3113138" cy="220486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Igor\Desktop\асканія нова\аканія 2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4119540"/>
            <a:ext cx="2466974" cy="276947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Igor\Desktop\асканія нова\асканія 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6976" y="29219"/>
            <a:ext cx="3833218" cy="255853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C:\Users\Igor\Desktop\асканія нова\асканія 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24127" y="2587749"/>
            <a:ext cx="3419873" cy="2039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90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5927"/>
            <a:ext cx="4788024"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C:\Users\Igor\Desktop\асканія нова\асканія 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583" y="62068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Igor\Desktop\асканія нова\асканія 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55900"/>
            <a:ext cx="2987824" cy="41021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5" y="5083"/>
            <a:ext cx="4355976" cy="273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descr="C:\Users\Igor\Desktop\асканія нова\асканія 2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3" y="2740149"/>
            <a:ext cx="6156177" cy="411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69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4956"/>
            <a:ext cx="4860032" cy="32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83968"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descr="C:\Users\Igor\Desktop\асканія нова\асканія 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212976"/>
            <a:ext cx="3259138" cy="364502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Igor\Desktop\асканія нова\асканія 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140" y="3212976"/>
            <a:ext cx="2609004" cy="3645024"/>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Igor\Desktop\асканія нова\асканія.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212976"/>
            <a:ext cx="3275856" cy="36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00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gor\Desktop\асканія нова\асканія 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7944" cy="263691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Igor\Desktop\асканія нова\асканія 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0"/>
            <a:ext cx="5076055" cy="26369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Igor\Desktop\асканія нова\асканія 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36912"/>
            <a:ext cx="4067944" cy="422108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Igor\Desktop\асканія нова\асканія 2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2636912"/>
            <a:ext cx="5076055"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156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gor\Desktop\асканія нова\асканія 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 y="0"/>
            <a:ext cx="4792426" cy="2822575"/>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Igor\Desktop\асканія нова\асканія 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22575"/>
            <a:ext cx="4355976" cy="40354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Igor\Desktop\асканія нова\асканія 3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0"/>
            <a:ext cx="4355976" cy="2822575"/>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C:\Users\Igor\Desktop\асканія нова\асканія 3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22575"/>
            <a:ext cx="4788024" cy="403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7341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789040"/>
            <a:ext cx="5148064" cy="306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148063" cy="378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4603440"/>
            <a:ext cx="4002119" cy="234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descr="C:\Users\Igor\Desktop\асканія нова\асканія 4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0"/>
            <a:ext cx="3995936" cy="460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88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0"/>
            <a:ext cx="3667854" cy="371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854" y="0"/>
            <a:ext cx="4572001" cy="2996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Объект 6"/>
          <p:cNvSpPr>
            <a:spLocks noGrp="1"/>
          </p:cNvSpPr>
          <p:nvPr>
            <p:ph sz="half" idx="1"/>
          </p:nvPr>
        </p:nvSpPr>
        <p:spPr>
          <a:xfrm>
            <a:off x="0" y="4077072"/>
            <a:ext cx="4251960" cy="2376264"/>
          </a:xfrm>
        </p:spPr>
        <p:txBody>
          <a:bodyPr>
            <a:normAutofit fontScale="92500" lnSpcReduction="20000"/>
          </a:bodyPr>
          <a:lstStyle/>
          <a:p>
            <a:r>
              <a:rPr lang="uk-UA" dirty="0" smtClean="0"/>
              <a:t>10 гривень</a:t>
            </a:r>
          </a:p>
          <a:p>
            <a:r>
              <a:rPr lang="uk-UA" dirty="0" smtClean="0"/>
              <a:t>Ювілейна монета (1998)</a:t>
            </a:r>
          </a:p>
          <a:p>
            <a:r>
              <a:rPr lang="uk-UA" dirty="0" smtClean="0"/>
              <a:t>2 гривні</a:t>
            </a:r>
          </a:p>
          <a:p>
            <a:r>
              <a:rPr lang="uk-UA" dirty="0" smtClean="0"/>
              <a:t>Ювілейна монета (1998)</a:t>
            </a:r>
          </a:p>
          <a:p>
            <a:r>
              <a:rPr lang="uk-UA" dirty="0" smtClean="0"/>
              <a:t>Надгробний камінь на могилі </a:t>
            </a:r>
            <a:r>
              <a:rPr lang="uk-UA" dirty="0" err="1" smtClean="0"/>
              <a:t>Фальц-Фейна</a:t>
            </a:r>
            <a:endParaRPr lang="uk-UA"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852936"/>
            <a:ext cx="31464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593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71600" y="1052736"/>
            <a:ext cx="6800800" cy="1656184"/>
          </a:xfrm>
        </p:spPr>
        <p:txBody>
          <a:bodyPr>
            <a:normAutofit fontScale="90000"/>
          </a:bodyPr>
          <a:lstStyle/>
          <a:p>
            <a:r>
              <a:rPr lang="uk-UA" dirty="0" smtClean="0"/>
              <a:t>Підготувала Учениця 8-Б класу </a:t>
            </a:r>
            <a:br>
              <a:rPr lang="uk-UA" dirty="0" smtClean="0"/>
            </a:br>
            <a:r>
              <a:rPr lang="uk-UA" dirty="0" err="1" smtClean="0"/>
              <a:t>Яричевська</a:t>
            </a:r>
            <a:r>
              <a:rPr lang="uk-UA" dirty="0" smtClean="0"/>
              <a:t> Ярина</a:t>
            </a:r>
            <a:endParaRPr lang="uk-UA"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797905"/>
            <a:ext cx="712879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11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16632"/>
            <a:ext cx="9144000" cy="792088"/>
          </a:xfrm>
        </p:spPr>
        <p:txBody>
          <a:bodyPr>
            <a:noAutofit/>
          </a:bodyPr>
          <a:lstStyle/>
          <a:p>
            <a:r>
              <a:rPr lang="uk-UA" sz="3200" dirty="0" smtClean="0"/>
              <a:t>Історія і сучасність заповідника Асканія-Нова</a:t>
            </a:r>
            <a:endParaRPr lang="uk-UA" sz="3200" dirty="0"/>
          </a:p>
        </p:txBody>
      </p:sp>
      <p:pic>
        <p:nvPicPr>
          <p:cNvPr id="6" name="Объект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980728"/>
            <a:ext cx="8172400" cy="5877272"/>
          </a:xfrm>
        </p:spPr>
      </p:pic>
    </p:spTree>
    <p:extLst>
      <p:ext uri="{BB962C8B-B14F-4D97-AF65-F5344CB8AC3E}">
        <p14:creationId xmlns:p14="http://schemas.microsoft.com/office/powerpoint/2010/main" val="203268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0" y="188640"/>
            <a:ext cx="9144000" cy="6984776"/>
          </a:xfrm>
        </p:spPr>
        <p:txBody>
          <a:bodyPr>
            <a:normAutofit/>
          </a:bodyPr>
          <a:lstStyle/>
          <a:p>
            <a:pPr marL="0" indent="0">
              <a:buNone/>
            </a:pPr>
            <a:r>
              <a:rPr lang="uk-UA" dirty="0"/>
              <a:t>Асканія-Нова - селище міського типу, центр селищної Ради. Розташована в зоні низовинного степу, що простягається вздовж північного берега Чорного та Азовського морів. До районного центру 25 км. Населення 3625 чоловік. Селищній Раді підпорядковані селища </a:t>
            </a:r>
            <a:r>
              <a:rPr lang="uk-UA" dirty="0" err="1"/>
              <a:t>Бакир</a:t>
            </a:r>
            <a:r>
              <a:rPr lang="uk-UA" dirty="0"/>
              <a:t>, </a:t>
            </a:r>
            <a:r>
              <a:rPr lang="uk-UA" dirty="0" err="1"/>
              <a:t>Іллінка</a:t>
            </a:r>
            <a:r>
              <a:rPr lang="uk-UA" dirty="0"/>
              <a:t>, Комиш, Кругле, </a:t>
            </a:r>
            <a:r>
              <a:rPr lang="uk-UA" dirty="0" err="1"/>
              <a:t>Маркеєв</a:t>
            </a:r>
            <a:r>
              <a:rPr lang="uk-UA" dirty="0"/>
              <a:t>, Молочне, Новий Етап, Олександрине, </a:t>
            </a:r>
            <a:r>
              <a:rPr lang="uk-UA" dirty="0" err="1"/>
              <a:t>Ониськине</a:t>
            </a:r>
            <a:r>
              <a:rPr lang="uk-UA" dirty="0"/>
              <a:t>, </a:t>
            </a:r>
            <a:r>
              <a:rPr lang="uk-UA" dirty="0" err="1"/>
              <a:t>Пятомник</a:t>
            </a:r>
            <a:r>
              <a:rPr lang="uk-UA" dirty="0"/>
              <a:t>, Роздольне, село Веселе </a:t>
            </a:r>
            <a:r>
              <a:rPr lang="uk-UA" dirty="0" smtClean="0"/>
              <a:t>Друге. Територія </a:t>
            </a:r>
            <a:r>
              <a:rPr lang="uk-UA" dirty="0" err="1"/>
              <a:t>Асканії-Нової</a:t>
            </a:r>
            <a:r>
              <a:rPr lang="uk-UA" dirty="0"/>
              <a:t> була заселена ще в давні часи. Тут знайдено мідні прикраси доби пізньої бронзи. Виявлено поховання кочівника з конем, кілька кам’яних баб </a:t>
            </a:r>
            <a:r>
              <a:rPr lang="en-US" dirty="0"/>
              <a:t>XI-XIII </a:t>
            </a:r>
            <a:r>
              <a:rPr lang="uk-UA" dirty="0"/>
              <a:t>ст. н. </a:t>
            </a:r>
            <a:r>
              <a:rPr lang="uk-UA" dirty="0" smtClean="0"/>
              <a:t>е. Асканія-Нова </a:t>
            </a:r>
            <a:r>
              <a:rPr lang="uk-UA" dirty="0"/>
              <a:t>колись називалась "Чаплі", бо розташована на схилах Великого </a:t>
            </a:r>
            <a:r>
              <a:rPr lang="uk-UA" dirty="0" err="1"/>
              <a:t>Чапельського</a:t>
            </a:r>
            <a:r>
              <a:rPr lang="uk-UA" dirty="0"/>
              <a:t> </a:t>
            </a:r>
            <a:r>
              <a:rPr lang="uk-UA" dirty="0" smtClean="0"/>
              <a:t>поду.  Після </a:t>
            </a:r>
            <a:r>
              <a:rPr lang="uk-UA" dirty="0"/>
              <a:t>того, як Російська держава закріпилася на узбережжі Чорного й Азовського морів, наприкінці </a:t>
            </a:r>
            <a:r>
              <a:rPr lang="en-US" dirty="0"/>
              <a:t>XVIII </a:t>
            </a:r>
            <a:r>
              <a:rPr lang="uk-UA" dirty="0"/>
              <a:t>ст. почалося заселення південних районів України. Царський уряд роздавав землі цього необжитого краю не дише російським поміщикам, а й іноземним. У 1828 році німецький герцог </a:t>
            </a:r>
            <a:r>
              <a:rPr lang="uk-UA" dirty="0" err="1"/>
              <a:t>Ангальт-Кетенський</a:t>
            </a:r>
            <a:r>
              <a:rPr lang="uk-UA" dirty="0"/>
              <a:t> придбав за безцінь 42,3 тис. десятин землі в районі нинішньої </a:t>
            </a:r>
            <a:r>
              <a:rPr lang="uk-UA" dirty="0" err="1"/>
              <a:t>Асканії-Нової</a:t>
            </a:r>
            <a:r>
              <a:rPr lang="uk-UA" dirty="0"/>
              <a:t> і 6 тис. десятин на березі Чорного </a:t>
            </a:r>
            <a:r>
              <a:rPr lang="uk-UA" dirty="0" smtClean="0"/>
              <a:t>моря. Через </a:t>
            </a:r>
            <a:r>
              <a:rPr lang="uk-UA" dirty="0"/>
              <a:t>13 років у степу поблизу поселення Чаплі виріс хутір, названий герцогом на честь свого маєтку </a:t>
            </a:r>
            <a:r>
              <a:rPr lang="uk-UA" dirty="0" err="1"/>
              <a:t>Асканія</a:t>
            </a:r>
            <a:r>
              <a:rPr lang="uk-UA" dirty="0"/>
              <a:t> у Німеччині - </a:t>
            </a:r>
            <a:r>
              <a:rPr lang="uk-UA" dirty="0" err="1"/>
              <a:t>Асканією-Новою</a:t>
            </a:r>
            <a:r>
              <a:rPr lang="uk-UA" dirty="0"/>
              <a:t>. На широких просторах південних українських степів герцог почав розводити мериносових овець. У 1834 році його стадо налічувало 24 тис. голів. Однак з часом господарство занепало, зрештою </a:t>
            </a:r>
            <a:r>
              <a:rPr lang="uk-UA" dirty="0" err="1"/>
              <a:t>Асканію-Нову</a:t>
            </a:r>
            <a:r>
              <a:rPr lang="uk-UA" dirty="0"/>
              <a:t> її власник здав в оренду, а 1856 року продав маєток, понад 49 тис. овець, 640 коней, 549 голів великої рогатої худоби та 297 кіз іншому колоністу - </a:t>
            </a:r>
            <a:r>
              <a:rPr lang="uk-UA" dirty="0" err="1"/>
              <a:t>Фейну</a:t>
            </a:r>
            <a:r>
              <a:rPr lang="uk-UA" dirty="0" smtClean="0"/>
              <a:t>.</a:t>
            </a:r>
            <a:endParaRPr lang="uk-UA" dirty="0"/>
          </a:p>
        </p:txBody>
      </p:sp>
    </p:spTree>
    <p:extLst>
      <p:ext uri="{BB962C8B-B14F-4D97-AF65-F5344CB8AC3E}">
        <p14:creationId xmlns:p14="http://schemas.microsoft.com/office/powerpoint/2010/main" val="2706295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855" y="1"/>
            <a:ext cx="9144000" cy="6858000"/>
          </a:xfrm>
        </p:spPr>
        <p:txBody>
          <a:bodyPr>
            <a:normAutofit lnSpcReduction="10000"/>
          </a:bodyPr>
          <a:lstStyle/>
          <a:p>
            <a:pPr marL="0" indent="0">
              <a:buNone/>
            </a:pPr>
            <a:r>
              <a:rPr lang="uk-UA" dirty="0"/>
              <a:t>Новий власник більш уміло повів господарство. Особливо він розбагатів, розводячи мериносових овець, вовна яких дуже цінилась на західноєвропейському ринку. Згодом </a:t>
            </a:r>
            <a:r>
              <a:rPr lang="uk-UA" dirty="0" err="1"/>
              <a:t>Фейн</a:t>
            </a:r>
            <a:r>
              <a:rPr lang="uk-UA" dirty="0"/>
              <a:t> поріднився з іншим німецьким колоністом - </a:t>
            </a:r>
            <a:r>
              <a:rPr lang="uk-UA" dirty="0" err="1"/>
              <a:t>Фальцем</a:t>
            </a:r>
            <a:r>
              <a:rPr lang="uk-UA" dirty="0"/>
              <a:t>. Так виник поміщицький рід </a:t>
            </a:r>
            <a:r>
              <a:rPr lang="uk-UA" dirty="0" err="1"/>
              <a:t>Фальц-Фейнів</a:t>
            </a:r>
            <a:r>
              <a:rPr lang="uk-UA" dirty="0"/>
              <a:t>. Скуповуючи навколишні землі, ці поміщики швидко стали "королями вівчарства" півдня України. В маєтку налічувалося близько 200 постійних робітників, а всього тут проживало 312 чоловік. Працювала школа, відкрита 1831 року, де навчалося 30 </a:t>
            </a:r>
            <a:r>
              <a:rPr lang="uk-UA" dirty="0" smtClean="0"/>
              <a:t>дітей. Наживаючись </a:t>
            </a:r>
            <a:r>
              <a:rPr lang="uk-UA" dirty="0"/>
              <a:t>з експлуатації робітників, </a:t>
            </a:r>
            <a:r>
              <a:rPr lang="uk-UA" dirty="0" err="1"/>
              <a:t>Фальц-Фейни</a:t>
            </a:r>
            <a:r>
              <a:rPr lang="uk-UA" dirty="0"/>
              <a:t> багато грошей витрачали на обладнання свого </a:t>
            </a:r>
            <a:r>
              <a:rPr lang="uk-UA" dirty="0" smtClean="0"/>
              <a:t>маєтку. Власником </a:t>
            </a:r>
            <a:r>
              <a:rPr lang="uk-UA" dirty="0" err="1"/>
              <a:t>Асканії-Нової</a:t>
            </a:r>
            <a:r>
              <a:rPr lang="uk-UA" dirty="0"/>
              <a:t> 1874 року було споруджено невелику вольєру для утримання місцевих диких птахів. Нагляд за ними здійснював селянський хлопець К. Є. </a:t>
            </a:r>
            <a:r>
              <a:rPr lang="uk-UA" dirty="0" err="1"/>
              <a:t>Сіянко</a:t>
            </a:r>
            <a:r>
              <a:rPr lang="uk-UA" dirty="0"/>
              <a:t>. З року в рік розширювалися вольєри, в яких поселяли не лише птахів, а й ссавців з інших країн світу. 1887 року з донських степів завезли байбаків, з Астраханської губернії - антилоп сайга. З далекої Африки і Австралії були доставлені страуси, з Монголії - кінь Пржевальського, Тибету - </a:t>
            </a:r>
            <a:r>
              <a:rPr lang="uk-UA" dirty="0" err="1"/>
              <a:t>яки</a:t>
            </a:r>
            <a:r>
              <a:rPr lang="uk-UA" dirty="0"/>
              <a:t>, Кавказу й Західної Європи - фазани, з Індії - зебу і антилопа </a:t>
            </a:r>
            <a:r>
              <a:rPr lang="uk-UA" dirty="0" err="1"/>
              <a:t>нільгау</a:t>
            </a:r>
            <a:r>
              <a:rPr lang="uk-UA" dirty="0"/>
              <a:t>, Південної і Східної Африки - антилопа канна та антилопа гну голуба, з Північної Америки - бізони, Біловезької пущі - зубри, з Уссурійського краю - </a:t>
            </a:r>
            <a:r>
              <a:rPr lang="uk-UA" dirty="0" err="1" smtClean="0"/>
              <a:t>олені.Велику</a:t>
            </a:r>
            <a:r>
              <a:rPr lang="uk-UA" dirty="0" smtClean="0"/>
              <a:t> </a:t>
            </a:r>
            <a:r>
              <a:rPr lang="uk-UA" dirty="0"/>
              <a:t>цінність являє і ботанічний парк. До його створення (1887 р.) в </a:t>
            </a:r>
            <a:r>
              <a:rPr lang="uk-UA" dirty="0" err="1"/>
              <a:t>Асканії-Новій</a:t>
            </a:r>
            <a:r>
              <a:rPr lang="uk-UA" dirty="0"/>
              <a:t>, крім кількох плодових дерев, білої акації та деяких ягідників, інших насаджень не було. Спочатку під парк відвели 70 га степу. На 27 га було закладено дендропарк, де висадили 220 різних видів дерев і чагарників, у т. ч. з Азії, Південної Європи, Північної Америки, Австралії, Кавказу та інших країн і континентів.</a:t>
            </a:r>
          </a:p>
        </p:txBody>
      </p:sp>
    </p:spTree>
    <p:extLst>
      <p:ext uri="{BB962C8B-B14F-4D97-AF65-F5344CB8AC3E}">
        <p14:creationId xmlns:p14="http://schemas.microsoft.com/office/powerpoint/2010/main" val="1269529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928992" cy="6741368"/>
          </a:xfrm>
        </p:spPr>
        <p:txBody>
          <a:bodyPr>
            <a:normAutofit/>
          </a:bodyPr>
          <a:lstStyle/>
          <a:p>
            <a:pPr marL="0" indent="0">
              <a:buNone/>
            </a:pPr>
            <a:r>
              <a:rPr lang="uk-UA" dirty="0" smtClean="0"/>
              <a:t>Наприкінці </a:t>
            </a:r>
            <a:r>
              <a:rPr lang="en-US" dirty="0"/>
              <a:t>XIX </a:t>
            </a:r>
            <a:r>
              <a:rPr lang="uk-UA" dirty="0"/>
              <a:t>ст. в </a:t>
            </a:r>
            <a:r>
              <a:rPr lang="uk-UA" dirty="0" err="1"/>
              <a:t>Асканії-Новій</a:t>
            </a:r>
            <a:r>
              <a:rPr lang="uk-UA" dirty="0"/>
              <a:t> відкрився невеликий музей, де було зібрано 250 чучел птахів і тварин, а також колекцію яєць та археологічну колекцію. За короткий час Асканія-Нова стала широко відомим мальовничим куточком природи у посушливому степу. Особливої популярності вона набула, після показу екземплярів різних тварин і птахів на ювілейній всеросійській акліматизаційній виставці у Москві 1908 року та одеській сільськогосподарській і промисловій виставці 1911 </a:t>
            </a:r>
            <a:r>
              <a:rPr lang="uk-UA" dirty="0" smtClean="0"/>
              <a:t>року. Цей </a:t>
            </a:r>
            <a:r>
              <a:rPr lang="uk-UA" dirty="0"/>
              <a:t>оазис природи, створений працьовитими руками людей, привернув до себе увагу дослідників. У зоопарку велися наукові спостереження, окільцьовували перелітних </a:t>
            </a:r>
            <a:r>
              <a:rPr lang="uk-UA" dirty="0" smtClean="0"/>
              <a:t>птахів. Наукова </a:t>
            </a:r>
            <a:r>
              <a:rPr lang="uk-UA" dirty="0"/>
              <a:t>робота в </a:t>
            </a:r>
            <a:r>
              <a:rPr lang="uk-UA" dirty="0" err="1"/>
              <a:t>Асканії-Новій</a:t>
            </a:r>
            <a:r>
              <a:rPr lang="uk-UA" dirty="0"/>
              <a:t> залежала від особистих уподобань господаря маєтку. Інколи сюди запрошувались вчені. Створюючи парк, </a:t>
            </a:r>
            <a:r>
              <a:rPr lang="uk-UA" dirty="0" err="1"/>
              <a:t>Фальц-Фейни</a:t>
            </a:r>
            <a:r>
              <a:rPr lang="uk-UA" dirty="0"/>
              <a:t> найменше дбали про наукові інтереси. Він був задуманий як незвичайна окраса маєтку і мав вражати гостей екзотикою рослин і тварин, зібраних з усього </a:t>
            </a:r>
            <a:r>
              <a:rPr lang="uk-UA" dirty="0" smtClean="0"/>
              <a:t>світу. На </a:t>
            </a:r>
            <a:r>
              <a:rPr lang="uk-UA" dirty="0"/>
              <a:t>початок </a:t>
            </a:r>
            <a:r>
              <a:rPr lang="en-US" dirty="0"/>
              <a:t>XX </a:t>
            </a:r>
            <a:r>
              <a:rPr lang="uk-UA" dirty="0"/>
              <a:t>ст. Асканія-Нова була невеликим поселенням з однією вулицею. 1890 року тут відкрили двокласне земське сільське училище, в якому навчалося 30 </a:t>
            </a:r>
            <a:r>
              <a:rPr lang="uk-UA" dirty="0" smtClean="0"/>
              <a:t>дітей. Час </a:t>
            </a:r>
            <a:r>
              <a:rPr lang="uk-UA" dirty="0"/>
              <a:t>справжнього розквіту для </a:t>
            </a:r>
            <a:r>
              <a:rPr lang="uk-UA" dirty="0" err="1"/>
              <a:t>Асканії-Нової</a:t>
            </a:r>
            <a:r>
              <a:rPr lang="uk-UA" dirty="0"/>
              <a:t> настав тільки після перемоги Великої Жовтневої соціалістичної революції. У січні 1918 року в селищі замість комітету економії було створено Раду робітничих </a:t>
            </a:r>
            <a:r>
              <a:rPr lang="uk-UA" dirty="0" smtClean="0"/>
              <a:t>депутатів. Розташована </a:t>
            </a:r>
            <a:r>
              <a:rPr lang="uk-UA" dirty="0"/>
              <a:t>поблизу Перекопу, Асканія-Нова, опинилася у вихорі подій громадянської війни. Денікінці, </a:t>
            </a:r>
            <a:r>
              <a:rPr lang="uk-UA" dirty="0" err="1"/>
              <a:t>врангелівці</a:t>
            </a:r>
            <a:r>
              <a:rPr lang="uk-UA" dirty="0"/>
              <a:t>, різні бандити, котрі тоді </a:t>
            </a:r>
            <a:r>
              <a:rPr lang="uk-UA" dirty="0" err="1"/>
              <a:t>шугали</a:t>
            </a:r>
            <a:r>
              <a:rPr lang="uk-UA" dirty="0"/>
              <a:t> по селах повіту, завдали великої шкоди заповідному господарству.</a:t>
            </a:r>
          </a:p>
        </p:txBody>
      </p:sp>
    </p:spTree>
    <p:extLst>
      <p:ext uri="{BB962C8B-B14F-4D97-AF65-F5344CB8AC3E}">
        <p14:creationId xmlns:p14="http://schemas.microsoft.com/office/powerpoint/2010/main" val="1709404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lnSpcReduction="10000"/>
          </a:bodyPr>
          <a:lstStyle/>
          <a:p>
            <a:pPr marL="0" indent="0">
              <a:buNone/>
            </a:pPr>
            <a:r>
              <a:rPr lang="uk-UA" dirty="0"/>
              <a:t>Сумну картину являло собою в той час господарство </a:t>
            </a:r>
            <a:r>
              <a:rPr lang="uk-UA" dirty="0" err="1"/>
              <a:t>Асканії-Нової</a:t>
            </a:r>
            <a:r>
              <a:rPr lang="uk-UA" dirty="0"/>
              <a:t>. </a:t>
            </a:r>
            <a:r>
              <a:rPr lang="uk-UA" dirty="0" smtClean="0"/>
              <a:t> За </a:t>
            </a:r>
            <a:r>
              <a:rPr lang="uk-UA" dirty="0"/>
              <a:t>роки громадянської війни не стало загалом 3/4 цінних тварин зоопарку, знищено чудовий гербарій. У господарстві залишилося всього 4500 овець, кілька голів великої рогатої худоби. В селищі уціліла лише частина жител робітників та службовців. Більшість будівель була дуже занедбана й потребувала капітального </a:t>
            </a:r>
            <a:r>
              <a:rPr lang="uk-UA" dirty="0" smtClean="0"/>
              <a:t>ремонту. Протягом </a:t>
            </a:r>
            <a:r>
              <a:rPr lang="uk-UA" dirty="0"/>
              <a:t>1924-1928 </a:t>
            </a:r>
            <a:r>
              <a:rPr lang="en-US" dirty="0"/>
              <a:t>p. </a:t>
            </a:r>
            <a:r>
              <a:rPr lang="uk-UA" dirty="0"/>
              <a:t>значно збільшилася кількість овець (у 1928 році їх було понад 23 тис. голів), поголів'я великої рогатої худоби, поліпшилась породність, свинарство стало переважно племінним. Господарство мало кращу </a:t>
            </a:r>
            <a:r>
              <a:rPr lang="uk-UA" dirty="0" smtClean="0"/>
              <a:t>техніку. На </a:t>
            </a:r>
            <a:r>
              <a:rPr lang="uk-UA" dirty="0"/>
              <a:t>той час тут вже працювали школи - </a:t>
            </a:r>
            <a:r>
              <a:rPr lang="uk-UA" dirty="0" err="1"/>
              <a:t>соцвиховання</a:t>
            </a:r>
            <a:r>
              <a:rPr lang="uk-UA" dirty="0"/>
              <a:t> і батрацької молоді, дитячий </a:t>
            </a:r>
            <a:r>
              <a:rPr lang="uk-UA" dirty="0" smtClean="0"/>
              <a:t>садок. У </a:t>
            </a:r>
            <a:r>
              <a:rPr lang="uk-UA" dirty="0"/>
              <a:t>січні 1932 року на базі наукових установ, що були на той час у селищі створюється Всесоюзний науково-дослідний інститут гібридизації і акліматизації тварин "Асканія-Нова", якому в 1940 році присвоєно ім’я академіка М. Ф. </a:t>
            </a:r>
            <a:r>
              <a:rPr lang="uk-UA" dirty="0" smtClean="0"/>
              <a:t>Іванова. Зростав </a:t>
            </a:r>
            <a:r>
              <a:rPr lang="uk-UA" dirty="0"/>
              <a:t>інститут - поліпшувалися умови життя мешканців </a:t>
            </a:r>
            <a:r>
              <a:rPr lang="uk-UA" dirty="0" err="1" smtClean="0"/>
              <a:t>Асканії-Нової-</a:t>
            </a:r>
            <a:r>
              <a:rPr lang="uk-UA" dirty="0" smtClean="0"/>
              <a:t>   </a:t>
            </a:r>
            <a:r>
              <a:rPr lang="uk-UA" dirty="0"/>
              <a:t>науковців, службовців, робітників. Швидкими темпами йшла забудова селищі. Було споруджено 25 житлових будинків, електростанцію, середню школу, їдальню. На виробничих відділках і в зоопарку за цей час побудували 20 великих приміщень для тварин, будинки для </a:t>
            </a:r>
            <a:r>
              <a:rPr lang="uk-UA" dirty="0" err="1" smtClean="0"/>
              <a:t>робітників.В</a:t>
            </a:r>
            <a:r>
              <a:rPr lang="uk-UA" dirty="0" smtClean="0"/>
              <a:t> </a:t>
            </a:r>
            <a:r>
              <a:rPr lang="uk-UA" dirty="0"/>
              <a:t>селищі працювала лікарня на 25 ліжок. При середній школі відкрили інтернат для учнів з навколишніх відділків. Велику роботу здійснював клуб, де працювали гуртки художньої самодіяльності, духовий </a:t>
            </a:r>
            <a:r>
              <a:rPr lang="uk-UA" dirty="0" smtClean="0"/>
              <a:t>оркестр. Подальший </a:t>
            </a:r>
            <a:r>
              <a:rPr lang="uk-UA" dirty="0"/>
              <a:t>господарчий і культурний розвиток </a:t>
            </a:r>
            <a:r>
              <a:rPr lang="uk-UA" dirty="0" err="1"/>
              <a:t>Асканії-Нової</a:t>
            </a:r>
            <a:r>
              <a:rPr lang="uk-UA" dirty="0"/>
              <a:t> порушено в 1941 році, коли почалася Велика Вітчизняна </a:t>
            </a:r>
            <a:r>
              <a:rPr lang="uk-UA" dirty="0" smtClean="0"/>
              <a:t>війна. Для </a:t>
            </a:r>
            <a:r>
              <a:rPr lang="uk-UA" dirty="0"/>
              <a:t>мешканців </a:t>
            </a:r>
            <a:r>
              <a:rPr lang="uk-UA" dirty="0" err="1"/>
              <a:t>Асканії-Нової</a:t>
            </a:r>
            <a:r>
              <a:rPr lang="uk-UA" dirty="0"/>
              <a:t> настали чорні дні окупації, знущань і терору.</a:t>
            </a:r>
          </a:p>
        </p:txBody>
      </p:sp>
    </p:spTree>
    <p:extLst>
      <p:ext uri="{BB962C8B-B14F-4D97-AF65-F5344CB8AC3E}">
        <p14:creationId xmlns:p14="http://schemas.microsoft.com/office/powerpoint/2010/main" val="17730255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marL="0" indent="0">
              <a:buNone/>
            </a:pPr>
            <a:r>
              <a:rPr lang="uk-UA" dirty="0"/>
              <a:t>За роки тимчасової окупації німецькі загарбники завдали величезних збитків заповіднику. Найцінніших тварин вивезли до Німеччини, а більшу частину знищили влаштовуючи полювання. Гітлерівці пограбували цінний музей, вивезли до Німеччини колекцію чучел тварин і птахів. Усе, що не встигли захопити з собою, вони понівечили багнетами й ножами, спалили й знищили рідкісний гербарій, який налічував близько тисячі видів </a:t>
            </a:r>
            <a:r>
              <a:rPr lang="uk-UA" dirty="0" smtClean="0"/>
              <a:t>рослин. Після </a:t>
            </a:r>
            <a:r>
              <a:rPr lang="uk-UA" dirty="0"/>
              <a:t>визволення селища повернули з евакуації отари племінних тварин, і колектив інституту зміг відновити наукову й господарську </a:t>
            </a:r>
            <a:r>
              <a:rPr lang="uk-UA" dirty="0" smtClean="0"/>
              <a:t>діяльність. У </a:t>
            </a:r>
            <a:r>
              <a:rPr lang="uk-UA" dirty="0"/>
              <a:t>1956 році Всесоюзний науково-дослідний інститут гібридизації та акліматизації тварин ім. М. Ф. Іванова реорганізовано в зональний і перейменовано на Український науково-дослідний інститут тваринництва степових районів ім. М. Ф. Іванова - "Асканія-Нова</a:t>
            </a:r>
            <a:r>
              <a:rPr lang="uk-UA" dirty="0" smtClean="0"/>
              <a:t>".З </a:t>
            </a:r>
            <a:r>
              <a:rPr lang="uk-UA" dirty="0"/>
              <a:t>кожним роком зростає науково-пізнавальне значення зоологічного й ботанічного парків та заповідного степу. В післявоєнний час зоопарк відновив чисельність поголів'я, а з ряду цінних видів значно перевершив довоєнний рівень. У 1971 році в зоопарку налічувалося понад 120 видів тварин - більш як 4000 голів. Він являв собою велику базу відтворення диких копитних і </a:t>
            </a:r>
            <a:r>
              <a:rPr lang="uk-UA" dirty="0" smtClean="0"/>
              <a:t>птахів. Ботанічний </a:t>
            </a:r>
            <a:r>
              <a:rPr lang="uk-UA" dirty="0"/>
              <a:t>парк, закладений 1887 року на 28 га, у 1971 мав площу 70 га. Тут налічується 14 тис. дерев 162 видів і різновидів. Це справжній ліс з велетенськими деревами й мальовничими галявинами. Хіба що припорошені піском алеї та садові лави нагадують, що це парк. В опаленому сорокаградусною спекою, суховіями й бурями степу зеленіє, розширюється чудовий парк - справжнє диво природи, результат великої людської </a:t>
            </a:r>
            <a:r>
              <a:rPr lang="uk-UA" dirty="0" smtClean="0"/>
              <a:t>праці. Відразу </a:t>
            </a:r>
            <a:r>
              <a:rPr lang="uk-UA" dirty="0"/>
              <a:t>ж за парком - заповідний степ, унікальний, безцінний пам’ятник природи. Ця земля, не займана людиною, нагадує про далеке </a:t>
            </a:r>
            <a:r>
              <a:rPr lang="uk-UA" dirty="0" smtClean="0"/>
              <a:t>минуле. Цілинний </a:t>
            </a:r>
            <a:r>
              <a:rPr lang="uk-UA" dirty="0"/>
              <a:t>степ </a:t>
            </a:r>
            <a:r>
              <a:rPr lang="uk-UA" dirty="0" err="1"/>
              <a:t>Асканії-Нової</a:t>
            </a:r>
            <a:r>
              <a:rPr lang="uk-UA" dirty="0"/>
              <a:t> - єдина ділянка ковилово-типчакового степу не тільки на півдні країни, але й у Європі. Куди не глянеш, всюди милують око цвітом степові трави, хвилями переливається ковила. Навкруги пасуться стада антилоп, оленів, диких коней, зебр, бізонів, зубробізонів, страуси вільно живуть і гніздяться в </a:t>
            </a:r>
            <a:r>
              <a:rPr lang="uk-UA" dirty="0" err="1"/>
              <a:t>асканійському</a:t>
            </a:r>
            <a:r>
              <a:rPr lang="uk-UA" dirty="0"/>
              <a:t> степу. Площу заповідного степу збільшено з 1520 до 11 тис. гектарів.</a:t>
            </a:r>
          </a:p>
        </p:txBody>
      </p:sp>
    </p:spTree>
    <p:extLst>
      <p:ext uri="{BB962C8B-B14F-4D97-AF65-F5344CB8AC3E}">
        <p14:creationId xmlns:p14="http://schemas.microsoft.com/office/powerpoint/2010/main" val="38011162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620688"/>
          </a:xfrm>
        </p:spPr>
        <p:txBody>
          <a:bodyPr>
            <a:normAutofit fontScale="90000"/>
          </a:bodyPr>
          <a:lstStyle/>
          <a:p>
            <a:r>
              <a:rPr lang="uk-UA" dirty="0" smtClean="0"/>
              <a:t>Заповідний степ</a:t>
            </a:r>
            <a:endParaRPr lang="uk-UA" dirty="0"/>
          </a:p>
        </p:txBody>
      </p:sp>
      <p:sp>
        <p:nvSpPr>
          <p:cNvPr id="3" name="Объект 2"/>
          <p:cNvSpPr>
            <a:spLocks noGrp="1"/>
          </p:cNvSpPr>
          <p:nvPr>
            <p:ph idx="1"/>
          </p:nvPr>
        </p:nvSpPr>
        <p:spPr>
          <a:xfrm>
            <a:off x="107504" y="620688"/>
            <a:ext cx="9145016" cy="6237312"/>
          </a:xfrm>
        </p:spPr>
        <p:txBody>
          <a:bodyPr>
            <a:normAutofit fontScale="47500" lnSpcReduction="20000"/>
          </a:bodyPr>
          <a:lstStyle/>
          <a:p>
            <a:endParaRPr lang="uk-UA" dirty="0"/>
          </a:p>
          <a:p>
            <a:pPr marL="0" indent="0">
              <a:buNone/>
            </a:pPr>
            <a:r>
              <a:rPr lang="uk-UA" sz="4000" dirty="0" smtClean="0"/>
              <a:t> Колись </a:t>
            </a:r>
            <a:r>
              <a:rPr lang="uk-UA" sz="4000" dirty="0"/>
              <a:t>усе лівобережжя нижнього Дніпра являло собою безмежний </a:t>
            </a:r>
            <a:r>
              <a:rPr lang="uk-UA" sz="4000" dirty="0" smtClean="0"/>
              <a:t>цілинний степ</a:t>
            </a:r>
            <a:r>
              <a:rPr lang="uk-UA" sz="4000" dirty="0"/>
              <a:t>, що простягався аж до Азовського моря та Сиваша; воно </a:t>
            </a:r>
            <a:r>
              <a:rPr lang="uk-UA" sz="4000" dirty="0" smtClean="0"/>
              <a:t>було необжитою </a:t>
            </a:r>
            <a:r>
              <a:rPr lang="uk-UA" sz="4000" dirty="0"/>
              <a:t>місцевістю, по якій тяглися шляхи чумаків, що їздили до </a:t>
            </a:r>
            <a:r>
              <a:rPr lang="uk-UA" sz="4000" dirty="0" smtClean="0"/>
              <a:t>моря за </a:t>
            </a:r>
            <a:r>
              <a:rPr lang="uk-UA" sz="4000" dirty="0"/>
              <a:t>рибою і сіллю. Тепер тут скрізь орна земля й асфальтовані дороги. </a:t>
            </a:r>
            <a:r>
              <a:rPr lang="uk-UA" sz="4000" dirty="0" smtClean="0"/>
              <a:t>І тільки </a:t>
            </a:r>
            <a:r>
              <a:rPr lang="uk-UA" sz="4000" dirty="0"/>
              <a:t>в заповіднику “Асканія-Нова” і досі хвилюється </a:t>
            </a:r>
            <a:r>
              <a:rPr lang="uk-UA" sz="4000" dirty="0" smtClean="0"/>
              <a:t>ковиловий південний </a:t>
            </a:r>
            <a:r>
              <a:rPr lang="uk-UA" sz="4000" dirty="0"/>
              <a:t>степ. Цього степу лишилось тільки 10 тисяч гектарів, але </a:t>
            </a:r>
            <a:r>
              <a:rPr lang="uk-UA" sz="4000" dirty="0" smtClean="0"/>
              <a:t>вся його </a:t>
            </a:r>
            <a:r>
              <a:rPr lang="uk-UA" sz="4000" dirty="0"/>
              <a:t>територія абсолютно заповідна і повністю виключена </a:t>
            </a:r>
            <a:r>
              <a:rPr lang="uk-UA" sz="4000" dirty="0" smtClean="0"/>
              <a:t>з сільськогосподарських угідь. Цілина </a:t>
            </a:r>
            <a:r>
              <a:rPr lang="uk-UA" sz="4000" dirty="0"/>
              <a:t>в “Асканії-Нова” збереглась у вигляді трьох розмежованих </a:t>
            </a:r>
            <a:r>
              <a:rPr lang="uk-UA" sz="4000" dirty="0" smtClean="0"/>
              <a:t>ділянок. Найбільша </a:t>
            </a:r>
            <a:r>
              <a:rPr lang="uk-UA" sz="4000" dirty="0"/>
              <a:t>з них, розміром близько 7 тисяч гектарів, прилягає до в’їзду </a:t>
            </a:r>
            <a:r>
              <a:rPr lang="uk-UA" sz="4000" dirty="0" smtClean="0"/>
              <a:t>з боку </a:t>
            </a:r>
            <a:r>
              <a:rPr lang="uk-UA" sz="4000" dirty="0"/>
              <a:t>Каховської траси. Недалеко від в’їзду розташована </a:t>
            </a:r>
            <a:r>
              <a:rPr lang="uk-UA" sz="4000" dirty="0" smtClean="0"/>
              <a:t>найцікавіша частина </a:t>
            </a:r>
            <a:r>
              <a:rPr lang="uk-UA" sz="4000" dirty="0"/>
              <a:t>цього масиву – так званий </a:t>
            </a:r>
            <a:r>
              <a:rPr lang="uk-UA" sz="4000" dirty="0" err="1"/>
              <a:t>Успенівський</a:t>
            </a:r>
            <a:r>
              <a:rPr lang="uk-UA" sz="4000" dirty="0"/>
              <a:t> степ, де на площі </a:t>
            </a:r>
            <a:r>
              <a:rPr lang="uk-UA" sz="4000" dirty="0" smtClean="0"/>
              <a:t>1560 гектарів </a:t>
            </a:r>
            <a:r>
              <a:rPr lang="uk-UA" sz="4000" dirty="0"/>
              <a:t>збереглася первісна трав’яна рослинність. Тут не </a:t>
            </a:r>
            <a:r>
              <a:rPr lang="uk-UA" sz="4000" dirty="0" smtClean="0"/>
              <a:t>допускають інтенсивного </a:t>
            </a:r>
            <a:r>
              <a:rPr lang="uk-UA" sz="4000" dirty="0"/>
              <a:t>випасу; лише кілька разів у цих місцях косили </a:t>
            </a:r>
            <a:r>
              <a:rPr lang="uk-UA" sz="4000" dirty="0" smtClean="0"/>
              <a:t>траву. Із </a:t>
            </a:r>
            <a:r>
              <a:rPr lang="uk-UA" sz="4000" dirty="0"/>
              <a:t>заповідних масивів найкраще збереглась невелика територія </a:t>
            </a:r>
            <a:r>
              <a:rPr lang="uk-UA" sz="4000" dirty="0" smtClean="0"/>
              <a:t>розміром 500 </a:t>
            </a:r>
            <a:r>
              <a:rPr lang="uk-UA" sz="4000" dirty="0"/>
              <a:t>гектарів, прилегла до ботанічного парку. На ній ще з кінця </a:t>
            </a:r>
            <a:r>
              <a:rPr lang="uk-UA" sz="4000" dirty="0" smtClean="0"/>
              <a:t>минулого століття </a:t>
            </a:r>
            <a:r>
              <a:rPr lang="uk-UA" sz="4000" dirty="0"/>
              <a:t>не пасуть тварин і не косять трави. Саме виділенням </a:t>
            </a:r>
            <a:r>
              <a:rPr lang="uk-UA" sz="4000" dirty="0" smtClean="0"/>
              <a:t>цієї ділянки </a:t>
            </a:r>
            <a:r>
              <a:rPr lang="uk-UA" sz="4000" dirty="0"/>
              <a:t>під охорону й був покладений початок створенню </a:t>
            </a:r>
            <a:r>
              <a:rPr lang="uk-UA" sz="4000" dirty="0" smtClean="0"/>
              <a:t>заповідника. Цілиною </a:t>
            </a:r>
            <a:r>
              <a:rPr lang="uk-UA" sz="4000" dirty="0"/>
              <a:t>є вся територія Великого </a:t>
            </a:r>
            <a:r>
              <a:rPr lang="uk-UA" sz="4000" dirty="0" err="1"/>
              <a:t>Чапельського</a:t>
            </a:r>
            <a:r>
              <a:rPr lang="uk-UA" sz="4000" dirty="0"/>
              <a:t> поду площею 2,4 </a:t>
            </a:r>
            <a:r>
              <a:rPr lang="uk-UA" sz="4000" dirty="0" smtClean="0"/>
              <a:t>тисячі гектарів</a:t>
            </a:r>
            <a:r>
              <a:rPr lang="uk-UA" sz="4000" dirty="0"/>
              <a:t>, що з півночі примикає до селища “Асканія-Нова”; на </a:t>
            </a:r>
            <a:r>
              <a:rPr lang="uk-UA" sz="4000" dirty="0" smtClean="0"/>
              <a:t>ній пасуться </a:t>
            </a:r>
            <a:r>
              <a:rPr lang="uk-UA" sz="4000" dirty="0"/>
              <a:t>копитні тварини </a:t>
            </a:r>
            <a:r>
              <a:rPr lang="uk-UA" sz="4000" dirty="0" err="1"/>
              <a:t>асканійського</a:t>
            </a:r>
            <a:r>
              <a:rPr lang="uk-UA" sz="4000" dirty="0"/>
              <a:t> зоологічного парку. Ці три </a:t>
            </a:r>
            <a:r>
              <a:rPr lang="uk-UA" sz="4000" dirty="0" smtClean="0"/>
              <a:t>масиви цілини </a:t>
            </a:r>
            <a:r>
              <a:rPr lang="uk-UA" sz="4000" dirty="0"/>
              <a:t>(близько 10 тисяч гектарів) і становлять </a:t>
            </a:r>
            <a:r>
              <a:rPr lang="uk-UA" sz="4000" dirty="0" err="1"/>
              <a:t>асканійських</a:t>
            </a:r>
            <a:r>
              <a:rPr lang="uk-UA" sz="4000" dirty="0"/>
              <a:t> </a:t>
            </a:r>
            <a:r>
              <a:rPr lang="uk-UA" sz="4000" dirty="0" smtClean="0"/>
              <a:t>степовий заповідник</a:t>
            </a:r>
            <a:r>
              <a:rPr lang="uk-UA" sz="4000" dirty="0"/>
              <a:t>. З 1966 року його площа зросла на 1000 гектарів за </a:t>
            </a:r>
            <a:r>
              <a:rPr lang="uk-UA" sz="4000" dirty="0" smtClean="0"/>
              <a:t>рахунок зораної </a:t>
            </a:r>
            <a:r>
              <a:rPr lang="uk-UA" sz="4000" dirty="0"/>
              <a:t>ділянки, призначеної для залуження. Але відновлення </a:t>
            </a:r>
            <a:r>
              <a:rPr lang="uk-UA" sz="4000" dirty="0" smtClean="0"/>
              <a:t>трав’яного покриву </a:t>
            </a:r>
            <a:r>
              <a:rPr lang="uk-UA" sz="4000" dirty="0"/>
              <a:t>йде дуже повільно. Для повного відновлення цілини треба </a:t>
            </a:r>
            <a:r>
              <a:rPr lang="uk-UA" sz="4000" dirty="0" smtClean="0"/>
              <a:t>кілька десятків </a:t>
            </a:r>
            <a:r>
              <a:rPr lang="uk-UA" sz="4000" dirty="0" err="1"/>
              <a:t>років.Ділянки</a:t>
            </a:r>
            <a:r>
              <a:rPr lang="uk-UA" sz="4000" dirty="0"/>
              <a:t> цілини, що збереглися в “Асканії-Нова”, є живим музеєм </a:t>
            </a:r>
            <a:r>
              <a:rPr lang="uk-UA" sz="4000" dirty="0" smtClean="0"/>
              <a:t>минулого нашої </a:t>
            </a:r>
            <a:r>
              <a:rPr lang="uk-UA" sz="4000" dirty="0"/>
              <a:t>планети; тому стає зрозумілою величезна наукова і </a:t>
            </a:r>
            <a:r>
              <a:rPr lang="uk-UA" sz="4000" dirty="0" smtClean="0"/>
              <a:t>культурна цінність </a:t>
            </a:r>
            <a:r>
              <a:rPr lang="uk-UA" sz="4000" dirty="0"/>
              <a:t>цього заповідника</a:t>
            </a:r>
            <a:r>
              <a:rPr lang="uk-UA" sz="4000" dirty="0" smtClean="0"/>
              <a:t>.</a:t>
            </a:r>
            <a:endParaRPr lang="uk-UA" sz="4000" dirty="0"/>
          </a:p>
        </p:txBody>
      </p:sp>
    </p:spTree>
    <p:extLst>
      <p:ext uri="{BB962C8B-B14F-4D97-AF65-F5344CB8AC3E}">
        <p14:creationId xmlns:p14="http://schemas.microsoft.com/office/powerpoint/2010/main" val="20269282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3.xml.rels><?xml version="1.0" encoding="UTF-8" standalone="yes"?>
<Relationships xmlns="http://schemas.openxmlformats.org/package/2006/relationships"><Relationship Id="rId1" Type="http://schemas.openxmlformats.org/officeDocument/2006/relationships/image" Target="../media/image11.jpeg"/></Relationships>
</file>

<file path=ppt/theme/_rels/them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1_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0.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2.xml><?xml version="1.0" encoding="utf-8"?>
<a:theme xmlns:a="http://schemas.openxmlformats.org/drawingml/2006/main" name="Паркет">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13.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4.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15.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17.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1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4.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5.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6.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8.xml><?xml version="1.0" encoding="utf-8"?>
<a:theme xmlns:a="http://schemas.openxmlformats.org/drawingml/2006/main" name="1_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9.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234</TotalTime>
  <Words>3528</Words>
  <Application>Microsoft Office PowerPoint</Application>
  <PresentationFormat>Экран (4:3)</PresentationFormat>
  <Paragraphs>118</Paragraphs>
  <Slides>29</Slides>
  <Notes>2</Notes>
  <HiddenSlides>0</HiddenSlides>
  <MMClips>0</MMClips>
  <ScaleCrop>false</ScaleCrop>
  <HeadingPairs>
    <vt:vector size="4" baseType="variant">
      <vt:variant>
        <vt:lpstr>Тема</vt:lpstr>
      </vt:variant>
      <vt:variant>
        <vt:i4>18</vt:i4>
      </vt:variant>
      <vt:variant>
        <vt:lpstr>Заголовки слайдов</vt:lpstr>
      </vt:variant>
      <vt:variant>
        <vt:i4>29</vt:i4>
      </vt:variant>
    </vt:vector>
  </HeadingPairs>
  <TitlesOfParts>
    <vt:vector size="47" baseType="lpstr">
      <vt:lpstr>1_Изящная</vt:lpstr>
      <vt:lpstr>1_Бумажная</vt:lpstr>
      <vt:lpstr>Winter</vt:lpstr>
      <vt:lpstr>Spring</vt:lpstr>
      <vt:lpstr>Autumn</vt:lpstr>
      <vt:lpstr>1_Поток</vt:lpstr>
      <vt:lpstr>Mylar</vt:lpstr>
      <vt:lpstr>1_Трек</vt:lpstr>
      <vt:lpstr>Волна</vt:lpstr>
      <vt:lpstr>Аптека</vt:lpstr>
      <vt:lpstr>NewsPrint</vt:lpstr>
      <vt:lpstr>Паркет</vt:lpstr>
      <vt:lpstr>Кутюр</vt:lpstr>
      <vt:lpstr>Горизонт</vt:lpstr>
      <vt:lpstr>Официальная</vt:lpstr>
      <vt:lpstr>Kilter</vt:lpstr>
      <vt:lpstr>Техническая</vt:lpstr>
      <vt:lpstr>Тема Office</vt:lpstr>
      <vt:lpstr>Презентация PowerPoint</vt:lpstr>
      <vt:lpstr>Основні дані</vt:lpstr>
      <vt:lpstr>Історія і сучасність заповідника Асканія-Нова</vt:lpstr>
      <vt:lpstr>Презентация PowerPoint</vt:lpstr>
      <vt:lpstr>Презентация PowerPoint</vt:lpstr>
      <vt:lpstr>Презентация PowerPoint</vt:lpstr>
      <vt:lpstr>Презентация PowerPoint</vt:lpstr>
      <vt:lpstr>Презентация PowerPoint</vt:lpstr>
      <vt:lpstr>Заповідний степ</vt:lpstr>
      <vt:lpstr>Рідкісні тварини, які водяться в Асканії-Новій</vt:lpstr>
      <vt:lpstr>Птахи Асканії-Нової</vt:lpstr>
      <vt:lpstr>Презентация PowerPoint</vt:lpstr>
      <vt:lpstr>                                 Звірі Асканії-Нової</vt:lpstr>
      <vt:lpstr>Майбутнє заповідника </vt:lpstr>
      <vt:lpstr>Презентация PowerPoint</vt:lpstr>
      <vt:lpstr>Рослини з Червоної Книги</vt:lpstr>
      <vt:lpstr>В заповіднику є:</vt:lpstr>
      <vt:lpstr>Головні напрями роботи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Підготувала Учениця 8-Б класу  Яричевська Ярина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Igor</dc:creator>
  <cp:lastModifiedBy>Igor</cp:lastModifiedBy>
  <cp:revision>19</cp:revision>
  <dcterms:created xsi:type="dcterms:W3CDTF">2013-03-23T15:45:16Z</dcterms:created>
  <dcterms:modified xsi:type="dcterms:W3CDTF">2013-03-26T15:46:40Z</dcterms:modified>
</cp:coreProperties>
</file>