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8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9" r:id="rId21"/>
    <p:sldId id="275" r:id="rId22"/>
    <p:sldId id="276" r:id="rId23"/>
    <p:sldId id="277" r:id="rId24"/>
    <p:sldId id="278" r:id="rId25"/>
    <p:sldId id="279" r:id="rId26"/>
    <p:sldId id="281" r:id="rId27"/>
    <p:sldId id="282"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700"/>
    <a:srgbClr val="584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19.05.2013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19.05.2013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19.05.2013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19.05.2013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19.05.2013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19.05.2013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20000" r="-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3600" dirty="0" smtClean="0">
                <a:solidFill>
                  <a:schemeClr val="accent4">
                    <a:lumMod val="60000"/>
                    <a:lumOff val="40000"/>
                  </a:schemeClr>
                </a:solidFill>
              </a:rPr>
              <a:t>Republic of Ireland</a:t>
            </a:r>
            <a:endParaRPr lang="ru-RU" sz="3600" dirty="0">
              <a:solidFill>
                <a:schemeClr val="accent4">
                  <a:lumMod val="60000"/>
                  <a:lumOff val="40000"/>
                </a:schemeClr>
              </a:solidFill>
            </a:endParaRPr>
          </a:p>
        </p:txBody>
      </p:sp>
      <p:sp>
        <p:nvSpPr>
          <p:cNvPr id="3" name="Подзаголовок 2"/>
          <p:cNvSpPr>
            <a:spLocks noGrp="1"/>
          </p:cNvSpPr>
          <p:nvPr>
            <p:ph type="subTitle" idx="1"/>
          </p:nvPr>
        </p:nvSpPr>
        <p:spPr/>
        <p:txBody>
          <a:bodyPr>
            <a:normAutofit/>
          </a:bodyPr>
          <a:lstStyle/>
          <a:p>
            <a:r>
              <a:rPr lang="en-US" sz="2800" dirty="0" smtClean="0">
                <a:solidFill>
                  <a:schemeClr val="accent4">
                    <a:lumMod val="60000"/>
                    <a:lumOff val="40000"/>
                  </a:schemeClr>
                </a:solidFill>
                <a:effectLst>
                  <a:outerShdw blurRad="38100" dist="38100" dir="2700000" algn="tl">
                    <a:srgbClr val="000000">
                      <a:alpha val="43137"/>
                    </a:srgbClr>
                  </a:outerShdw>
                </a:effectLst>
                <a:latin typeface="Monotype Corsiva" pitchFamily="66" charset="0"/>
              </a:rPr>
              <a:t>By </a:t>
            </a:r>
            <a:r>
              <a:rPr lang="en-US" sz="2800" dirty="0" err="1" smtClean="0">
                <a:solidFill>
                  <a:schemeClr val="accent4">
                    <a:lumMod val="60000"/>
                    <a:lumOff val="40000"/>
                  </a:schemeClr>
                </a:solidFill>
                <a:effectLst>
                  <a:outerShdw blurRad="38100" dist="38100" dir="2700000" algn="tl">
                    <a:srgbClr val="000000">
                      <a:alpha val="43137"/>
                    </a:srgbClr>
                  </a:outerShdw>
                </a:effectLst>
                <a:latin typeface="Monotype Corsiva" pitchFamily="66" charset="0"/>
              </a:rPr>
              <a:t>Yulia</a:t>
            </a:r>
            <a:r>
              <a:rPr lang="en-US" sz="2800" dirty="0" smtClean="0">
                <a:solidFill>
                  <a:schemeClr val="accent4">
                    <a:lumMod val="60000"/>
                    <a:lumOff val="40000"/>
                  </a:schemeClr>
                </a:solidFill>
                <a:effectLst>
                  <a:outerShdw blurRad="38100" dist="38100" dir="2700000" algn="tl">
                    <a:srgbClr val="000000">
                      <a:alpha val="43137"/>
                    </a:srgbClr>
                  </a:outerShdw>
                </a:effectLst>
                <a:latin typeface="Monotype Corsiva" pitchFamily="66" charset="0"/>
              </a:rPr>
              <a:t> </a:t>
            </a:r>
            <a:r>
              <a:rPr lang="en-US" sz="2800" dirty="0" err="1" smtClean="0">
                <a:solidFill>
                  <a:schemeClr val="accent4">
                    <a:lumMod val="60000"/>
                    <a:lumOff val="40000"/>
                  </a:schemeClr>
                </a:solidFill>
                <a:effectLst>
                  <a:outerShdw blurRad="38100" dist="38100" dir="2700000" algn="tl">
                    <a:srgbClr val="000000">
                      <a:alpha val="43137"/>
                    </a:srgbClr>
                  </a:outerShdw>
                </a:effectLst>
                <a:latin typeface="Monotype Corsiva" pitchFamily="66" charset="0"/>
              </a:rPr>
              <a:t>Lyalevych</a:t>
            </a:r>
            <a:endParaRPr lang="ru-RU" sz="2800" dirty="0">
              <a:solidFill>
                <a:schemeClr val="accent4">
                  <a:lumMod val="60000"/>
                  <a:lumOff val="40000"/>
                </a:schemeClr>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3068960"/>
            <a:ext cx="5715040" cy="3477875"/>
          </a:xfrm>
          <a:prstGeom prst="rect">
            <a:avLst/>
          </a:prstGeom>
          <a:noFill/>
        </p:spPr>
        <p:txBody>
          <a:bodyPr wrap="square" rtlCol="0">
            <a:spAutoFit/>
          </a:bodyPr>
          <a:lstStyle/>
          <a:p>
            <a:r>
              <a:rPr lang="en-US" sz="2000" dirty="0" smtClean="0">
                <a:solidFill>
                  <a:srgbClr val="3E3700"/>
                </a:solidFill>
                <a:effectLst>
                  <a:outerShdw blurRad="38100" dist="38100" dir="2700000" algn="tl">
                    <a:srgbClr val="000000">
                      <a:alpha val="43137"/>
                    </a:srgbClr>
                  </a:outerShdw>
                </a:effectLst>
              </a:rPr>
              <a:t>The modern Irish state gained independence from the United Kingdom in 1922 following a war of independence resulting in the Anglo-Irish Treaty, with Northern Ireland exercising an option to remain in the United Kingdom. Initially a dominion within the British Empire called the Irish Free State, a new constitution and the name of "Ireland" were adopted in 1937. In 1949 the remaining duties of the British monarch were removed and Ireland was declared o republic, with the description </a:t>
            </a:r>
            <a:r>
              <a:rPr lang="en-US" sz="2000" i="1" dirty="0" smtClean="0">
                <a:solidFill>
                  <a:srgbClr val="3E3700"/>
                </a:solidFill>
                <a:effectLst>
                  <a:outerShdw blurRad="38100" dist="38100" dir="2700000" algn="tl">
                    <a:srgbClr val="000000">
                      <a:alpha val="43137"/>
                    </a:srgbClr>
                  </a:outerShdw>
                </a:effectLst>
              </a:rPr>
              <a:t>Republic of Ireland</a:t>
            </a:r>
            <a:r>
              <a:rPr lang="en-US" sz="2000" dirty="0" smtClean="0">
                <a:solidFill>
                  <a:srgbClr val="3E3700"/>
                </a:solidFill>
                <a:effectLst>
                  <a:outerShdw blurRad="38100" dist="38100" dir="2700000" algn="tl">
                    <a:srgbClr val="000000">
                      <a:alpha val="43137"/>
                    </a:srgbClr>
                  </a:outerShdw>
                </a:effectLst>
              </a:rPr>
              <a:t>. </a:t>
            </a:r>
            <a:endParaRPr lang="ru-RU" sz="2000" dirty="0">
              <a:solidFill>
                <a:srgbClr val="3E3700"/>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TCosgrave2.jpg"/>
          <p:cNvPicPr>
            <a:picLocks noChangeAspect="1"/>
          </p:cNvPicPr>
          <p:nvPr/>
        </p:nvPicPr>
        <p:blipFill>
          <a:blip r:embed="rId2"/>
          <a:stretch>
            <a:fillRect/>
          </a:stretch>
        </p:blipFill>
        <p:spPr>
          <a:xfrm>
            <a:off x="785786" y="1986076"/>
            <a:ext cx="2928958" cy="4267188"/>
          </a:xfrm>
          <a:prstGeom prst="rect">
            <a:avLst/>
          </a:prstGeom>
        </p:spPr>
      </p:pic>
      <p:sp>
        <p:nvSpPr>
          <p:cNvPr id="3" name="TextBox 2"/>
          <p:cNvSpPr txBox="1"/>
          <p:nvPr/>
        </p:nvSpPr>
        <p:spPr>
          <a:xfrm>
            <a:off x="3428992" y="1142984"/>
            <a:ext cx="4500594" cy="830997"/>
          </a:xfrm>
          <a:prstGeom prst="rect">
            <a:avLst/>
          </a:prstGeom>
          <a:noFill/>
        </p:spPr>
        <p:txBody>
          <a:bodyPr wrap="square" rtlCol="0">
            <a:spAutoFit/>
          </a:bodyPr>
          <a:lstStyle/>
          <a:p>
            <a:r>
              <a:rPr lang="en-US" sz="2400" dirty="0" smtClean="0">
                <a:solidFill>
                  <a:srgbClr val="3E3700"/>
                </a:solidFill>
                <a:effectLst>
                  <a:outerShdw blurRad="38100" dist="38100" dir="2700000" algn="tl">
                    <a:srgbClr val="000000">
                      <a:alpha val="43137"/>
                    </a:srgbClr>
                  </a:outerShdw>
                </a:effectLst>
                <a:latin typeface="Monotype Corsiva" pitchFamily="66" charset="0"/>
              </a:rPr>
              <a:t>W. T. Cosgrave, the first head of government in the Free State.</a:t>
            </a:r>
            <a:endParaRPr lang="ru-RU" sz="2400" dirty="0">
              <a:solidFill>
                <a:srgbClr val="3E37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28604"/>
            <a:ext cx="4357718" cy="646331"/>
          </a:xfrm>
          <a:prstGeom prst="rect">
            <a:avLst/>
          </a:prstGeom>
          <a:noFill/>
        </p:spPr>
        <p:txBody>
          <a:bodyPr wrap="square" rtlCol="0">
            <a:spAutoFit/>
          </a:bodyPr>
          <a:lstStyle/>
          <a:p>
            <a:r>
              <a:rPr lang="en-US" dirty="0" smtClean="0">
                <a:solidFill>
                  <a:srgbClr val="3E3700"/>
                </a:solidFill>
              </a:rPr>
              <a:t>The western landscape mostly consists of rugged cliffs, hills and mountains.</a:t>
            </a:r>
            <a:endParaRPr lang="ru-RU" dirty="0">
              <a:solidFill>
                <a:srgbClr val="3E37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571472" y="500042"/>
            <a:ext cx="5857916" cy="923330"/>
          </a:xfrm>
          <a:prstGeom prst="rect">
            <a:avLst/>
          </a:prstGeom>
          <a:noFill/>
        </p:spPr>
        <p:txBody>
          <a:bodyPr wrap="square" rtlCol="0">
            <a:spAutoFit/>
          </a:bodyPr>
          <a:lstStyle/>
          <a:p>
            <a:r>
              <a:rPr lang="en-US" dirty="0" smtClean="0">
                <a:solidFill>
                  <a:srgbClr val="3E3700"/>
                </a:solidFill>
              </a:rPr>
              <a:t>The central lowlands are extensively covered with glacial deposits of clay and sand, as well as significant areas of </a:t>
            </a:r>
            <a:r>
              <a:rPr lang="en-US" dirty="0" err="1" smtClean="0">
                <a:solidFill>
                  <a:srgbClr val="3E3700"/>
                </a:solidFill>
              </a:rPr>
              <a:t>bogland</a:t>
            </a:r>
            <a:r>
              <a:rPr lang="en-US" dirty="0" smtClean="0">
                <a:solidFill>
                  <a:srgbClr val="3E3700"/>
                </a:solidFill>
              </a:rPr>
              <a:t> and several lakes.</a:t>
            </a:r>
            <a:endParaRPr lang="ru-RU" dirty="0">
              <a:solidFill>
                <a:srgbClr val="3E37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11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285728"/>
            <a:ext cx="4643470" cy="923330"/>
          </a:xfrm>
          <a:prstGeom prst="rect">
            <a:avLst/>
          </a:prstGeom>
          <a:noFill/>
        </p:spPr>
        <p:txBody>
          <a:bodyPr wrap="square" rtlCol="0">
            <a:spAutoFit/>
          </a:bodyPr>
          <a:lstStyle/>
          <a:p>
            <a:r>
              <a:rPr lang="en-US" dirty="0" smtClean="0">
                <a:solidFill>
                  <a:srgbClr val="3E3700"/>
                </a:solidFill>
              </a:rPr>
              <a:t>The highest point is </a:t>
            </a:r>
            <a:r>
              <a:rPr lang="en-US" dirty="0" err="1" smtClean="0">
                <a:solidFill>
                  <a:srgbClr val="3E3700"/>
                </a:solidFill>
              </a:rPr>
              <a:t>Carrauntoohil</a:t>
            </a:r>
            <a:r>
              <a:rPr lang="en-US" dirty="0" smtClean="0">
                <a:solidFill>
                  <a:srgbClr val="3E3700"/>
                </a:solidFill>
              </a:rPr>
              <a:t> (1,038 m or 3,406 ft), located in the </a:t>
            </a:r>
            <a:r>
              <a:rPr lang="en-US" dirty="0" err="1" smtClean="0">
                <a:solidFill>
                  <a:srgbClr val="3E3700"/>
                </a:solidFill>
              </a:rPr>
              <a:t>Macgillycuddy’s</a:t>
            </a:r>
            <a:r>
              <a:rPr lang="en-US" dirty="0" smtClean="0">
                <a:solidFill>
                  <a:srgbClr val="3E3700"/>
                </a:solidFill>
              </a:rPr>
              <a:t> Reeks mountain range in the southwest. </a:t>
            </a:r>
            <a:endParaRPr lang="ru-RU" dirty="0">
              <a:solidFill>
                <a:srgbClr val="3E37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74px-ShannonRiversml.png"/>
          <p:cNvPicPr>
            <a:picLocks noChangeAspect="1"/>
          </p:cNvPicPr>
          <p:nvPr/>
        </p:nvPicPr>
        <p:blipFill>
          <a:blip r:embed="rId2"/>
          <a:stretch>
            <a:fillRect/>
          </a:stretch>
        </p:blipFill>
        <p:spPr>
          <a:xfrm>
            <a:off x="1142976" y="928670"/>
            <a:ext cx="2609850" cy="5695950"/>
          </a:xfrm>
          <a:prstGeom prst="rect">
            <a:avLst/>
          </a:prstGeom>
        </p:spPr>
      </p:pic>
      <p:sp>
        <p:nvSpPr>
          <p:cNvPr id="2" name="TextBox 1"/>
          <p:cNvSpPr txBox="1"/>
          <p:nvPr/>
        </p:nvSpPr>
        <p:spPr>
          <a:xfrm>
            <a:off x="142844" y="142852"/>
            <a:ext cx="3286148" cy="1200329"/>
          </a:xfrm>
          <a:prstGeom prst="rect">
            <a:avLst/>
          </a:prstGeom>
          <a:noFill/>
        </p:spPr>
        <p:txBody>
          <a:bodyPr wrap="square" rtlCol="0">
            <a:spAutoFit/>
          </a:bodyPr>
          <a:lstStyle/>
          <a:p>
            <a:r>
              <a:rPr lang="en-US" dirty="0" smtClean="0">
                <a:solidFill>
                  <a:srgbClr val="3E3700"/>
                </a:solidFill>
                <a:effectLst>
                  <a:outerShdw blurRad="38100" dist="38100" dir="2700000" algn="tl">
                    <a:srgbClr val="000000">
                      <a:alpha val="43137"/>
                    </a:srgbClr>
                  </a:outerShdw>
                </a:effectLst>
              </a:rPr>
              <a:t>The River Shannon, which traverses the central lowlands, is the longest river in Ireland at 386 km in length. </a:t>
            </a:r>
            <a:endParaRPr lang="ru-RU" dirty="0">
              <a:solidFill>
                <a:srgbClr val="3E3700"/>
              </a:solidFill>
              <a:effectLst>
                <a:outerShdw blurRad="38100" dist="38100" dir="2700000" algn="tl">
                  <a:srgbClr val="000000">
                    <a:alpha val="43137"/>
                  </a:srgbClr>
                </a:outerShdw>
              </a:effectLst>
            </a:endParaRPr>
          </a:p>
        </p:txBody>
      </p:sp>
      <p:pic>
        <p:nvPicPr>
          <p:cNvPr id="3" name="Рисунок 2" descr="450px-River_Shannon_from_Drumsna_bridge.jpg"/>
          <p:cNvPicPr>
            <a:picLocks noChangeAspect="1"/>
          </p:cNvPicPr>
          <p:nvPr/>
        </p:nvPicPr>
        <p:blipFill>
          <a:blip r:embed="rId3"/>
          <a:stretch>
            <a:fillRect/>
          </a:stretch>
        </p:blipFill>
        <p:spPr>
          <a:xfrm>
            <a:off x="4000500" y="0"/>
            <a:ext cx="5143500" cy="68580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28604"/>
            <a:ext cx="5072098" cy="923330"/>
          </a:xfrm>
          <a:prstGeom prst="rect">
            <a:avLst/>
          </a:prstGeom>
          <a:noFill/>
        </p:spPr>
        <p:txBody>
          <a:bodyPr wrap="square" rtlCol="0">
            <a:spAutoFit/>
          </a:bodyPr>
          <a:lstStyle/>
          <a:p>
            <a:r>
              <a:rPr lang="en-US" dirty="0" smtClean="0">
                <a:solidFill>
                  <a:srgbClr val="3E3700"/>
                </a:solidFill>
              </a:rPr>
              <a:t>The west coast is more rugged than the east, with numerous islands, peninsulas, headlands and bays</a:t>
            </a:r>
            <a:r>
              <a:rPr lang="en-US" dirty="0" smtClean="0"/>
              <a:t>.</a:t>
            </a:r>
            <a:endParaRPr lang="ru-RU"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3286148" cy="461665"/>
          </a:xfrm>
          <a:prstGeom prst="rect">
            <a:avLst/>
          </a:prstGeom>
          <a:noFill/>
        </p:spPr>
        <p:txBody>
          <a:bodyPr wrap="square" rtlCol="0">
            <a:spAutoFit/>
          </a:bodyPr>
          <a:lstStyle/>
          <a:p>
            <a:r>
              <a:rPr lang="en-US" sz="2400" dirty="0" smtClean="0">
                <a:solidFill>
                  <a:srgbClr val="3E3700"/>
                </a:solidFill>
                <a:latin typeface="Monotype Corsiva" pitchFamily="66" charset="0"/>
              </a:rPr>
              <a:t>West Coast of Ireland</a:t>
            </a:r>
            <a:endParaRPr lang="ru-RU" sz="2400" dirty="0">
              <a:solidFill>
                <a:srgbClr val="3E3700"/>
              </a:solidFill>
              <a:latin typeface="Monotype Corsiva" pitchFamily="66" charset="0"/>
            </a:endParaRPr>
          </a:p>
        </p:txBody>
      </p:sp>
      <p:pic>
        <p:nvPicPr>
          <p:cNvPr id="3" name="Рисунок 2" descr="inisheer.jpg"/>
          <p:cNvPicPr>
            <a:picLocks noChangeAspect="1"/>
          </p:cNvPicPr>
          <p:nvPr/>
        </p:nvPicPr>
        <p:blipFill>
          <a:blip r:embed="rId2"/>
          <a:stretch>
            <a:fillRect/>
          </a:stretch>
        </p:blipFill>
        <p:spPr>
          <a:xfrm>
            <a:off x="3643306" y="357166"/>
            <a:ext cx="4953001" cy="3714751"/>
          </a:xfrm>
          <a:prstGeom prst="rect">
            <a:avLst/>
          </a:prstGeom>
        </p:spPr>
      </p:pic>
      <p:pic>
        <p:nvPicPr>
          <p:cNvPr id="4" name="Рисунок 3" descr="west-coast-2-low-web.jpg"/>
          <p:cNvPicPr>
            <a:picLocks noChangeAspect="1"/>
          </p:cNvPicPr>
          <p:nvPr/>
        </p:nvPicPr>
        <p:blipFill>
          <a:blip r:embed="rId3"/>
          <a:stretch>
            <a:fillRect/>
          </a:stretch>
        </p:blipFill>
        <p:spPr>
          <a:xfrm>
            <a:off x="428596" y="3000372"/>
            <a:ext cx="4667250" cy="345757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5143512"/>
            <a:ext cx="4929222" cy="923330"/>
          </a:xfrm>
          <a:prstGeom prst="rect">
            <a:avLst/>
          </a:prstGeom>
          <a:noFill/>
        </p:spPr>
        <p:txBody>
          <a:bodyPr wrap="square" rtlCol="0">
            <a:spAutoFit/>
          </a:bodyPr>
          <a:lstStyle/>
          <a:p>
            <a:r>
              <a:rPr lang="en-US" b="1" dirty="0" smtClean="0">
                <a:solidFill>
                  <a:srgbClr val="3E3700"/>
                </a:solidFill>
                <a:effectLst>
                  <a:outerShdw blurRad="38100" dist="38100" dir="2700000" algn="tl">
                    <a:srgbClr val="000000">
                      <a:alpha val="43137"/>
                    </a:srgbClr>
                  </a:outerShdw>
                </a:effectLst>
              </a:rPr>
              <a:t>Ideal soil conditions, high rainfall and a mild climate give Ireland the highest growth rates for forests in Europe.</a:t>
            </a:r>
            <a:endParaRPr lang="ru-RU" b="1" dirty="0">
              <a:solidFill>
                <a:srgbClr val="3E3700"/>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357166"/>
            <a:ext cx="4286280" cy="369332"/>
          </a:xfrm>
          <a:prstGeom prst="rect">
            <a:avLst/>
          </a:prstGeom>
          <a:noFill/>
        </p:spPr>
        <p:txBody>
          <a:bodyPr wrap="square" rtlCol="0">
            <a:spAutoFit/>
          </a:bodyPr>
          <a:lstStyle/>
          <a:p>
            <a:r>
              <a:rPr lang="en-US" b="1" dirty="0" smtClean="0">
                <a:solidFill>
                  <a:srgbClr val="3E3700"/>
                </a:solidFill>
              </a:rPr>
              <a:t>Government Buildings in Dublin</a:t>
            </a:r>
            <a:endParaRPr lang="ru-RU" b="1" dirty="0">
              <a:solidFill>
                <a:srgbClr val="3E3700"/>
              </a:solidFill>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285720" y="1643050"/>
            <a:ext cx="5214974" cy="1200329"/>
          </a:xfrm>
          <a:prstGeom prst="rect">
            <a:avLst/>
          </a:prstGeom>
          <a:noFill/>
        </p:spPr>
        <p:txBody>
          <a:bodyPr wrap="square" rtlCol="0">
            <a:spAutoFit/>
          </a:bodyPr>
          <a:lstStyle/>
          <a:p>
            <a:r>
              <a:rPr lang="en-US" sz="2400" b="1" dirty="0" smtClean="0">
                <a:solidFill>
                  <a:srgbClr val="3E3700"/>
                </a:solidFill>
                <a:latin typeface="Monotype Corsiva" pitchFamily="66" charset="0"/>
              </a:rPr>
              <a:t>Republic of Ireland</a:t>
            </a:r>
            <a:r>
              <a:rPr lang="en-US" sz="2400" dirty="0" smtClean="0">
                <a:solidFill>
                  <a:srgbClr val="3E3700"/>
                </a:solidFill>
                <a:latin typeface="Monotype Corsiva" pitchFamily="66" charset="0"/>
              </a:rPr>
              <a:t> is a sovereign state in Europe occupying about five-sixths of the island of Ireland.</a:t>
            </a:r>
            <a:endParaRPr lang="ru-RU" sz="2400"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451px-Michael_d_higgins.jpg"/>
          <p:cNvPicPr>
            <a:picLocks noChangeAspect="1"/>
          </p:cNvPicPr>
          <p:nvPr/>
        </p:nvPicPr>
        <p:blipFill>
          <a:blip r:embed="rId2"/>
          <a:stretch>
            <a:fillRect/>
          </a:stretch>
        </p:blipFill>
        <p:spPr>
          <a:xfrm>
            <a:off x="357157" y="428604"/>
            <a:ext cx="4660919" cy="6200780"/>
          </a:xfrm>
          <a:prstGeom prst="rect">
            <a:avLst/>
          </a:prstGeom>
        </p:spPr>
      </p:pic>
      <p:sp>
        <p:nvSpPr>
          <p:cNvPr id="9" name="TextBox 8"/>
          <p:cNvSpPr txBox="1"/>
          <p:nvPr/>
        </p:nvSpPr>
        <p:spPr>
          <a:xfrm>
            <a:off x="5143504" y="1428736"/>
            <a:ext cx="3571900" cy="1015663"/>
          </a:xfrm>
          <a:prstGeom prst="rect">
            <a:avLst/>
          </a:prstGeom>
          <a:noFill/>
        </p:spPr>
        <p:txBody>
          <a:bodyPr wrap="square" rtlCol="0">
            <a:spAutoFit/>
          </a:bodyPr>
          <a:lstStyle/>
          <a:p>
            <a:r>
              <a:rPr lang="en-US" sz="2000" dirty="0" smtClean="0">
                <a:solidFill>
                  <a:srgbClr val="3E3700"/>
                </a:solidFill>
                <a:effectLst>
                  <a:outerShdw blurRad="38100" dist="38100" dir="2700000" algn="tl">
                    <a:srgbClr val="000000">
                      <a:alpha val="43137"/>
                    </a:srgbClr>
                  </a:outerShdw>
                </a:effectLst>
                <a:latin typeface="Monotype Corsiva" pitchFamily="66" charset="0"/>
              </a:rPr>
              <a:t>Current president of the Republic of Ireland Michael D. </a:t>
            </a:r>
            <a:r>
              <a:rPr lang="en-US" sz="2000" dirty="0" err="1" smtClean="0">
                <a:solidFill>
                  <a:srgbClr val="3E3700"/>
                </a:solidFill>
                <a:effectLst>
                  <a:outerShdw blurRad="38100" dist="38100" dir="2700000" algn="tl">
                    <a:srgbClr val="000000">
                      <a:alpha val="43137"/>
                    </a:srgbClr>
                  </a:outerShdw>
                </a:effectLst>
                <a:latin typeface="Monotype Corsiva" pitchFamily="66" charset="0"/>
              </a:rPr>
              <a:t>Higgings</a:t>
            </a:r>
            <a:r>
              <a:rPr lang="en-US" sz="2000" dirty="0" smtClean="0">
                <a:solidFill>
                  <a:srgbClr val="3E3700"/>
                </a:solidFill>
                <a:effectLst>
                  <a:outerShdw blurRad="38100" dist="38100" dir="2700000" algn="tl">
                    <a:srgbClr val="000000">
                      <a:alpha val="43137"/>
                    </a:srgbClr>
                  </a:outerShdw>
                </a:effectLst>
                <a:latin typeface="Monotype Corsiva" pitchFamily="66" charset="0"/>
              </a:rPr>
              <a:t> (since 11 November 2011)</a:t>
            </a:r>
            <a:endParaRPr lang="ru-RU" sz="2000" dirty="0">
              <a:solidFill>
                <a:srgbClr val="3E37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p:cTn id="11" dur="2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2" dur="2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Institutions_europeennes_IMG_4300.jpg"/>
          <p:cNvPicPr>
            <a:picLocks noChangeAspect="1"/>
          </p:cNvPicPr>
          <p:nvPr/>
        </p:nvPicPr>
        <p:blipFill>
          <a:blip r:embed="rId2"/>
          <a:stretch>
            <a:fillRect/>
          </a:stretch>
        </p:blipFill>
        <p:spPr>
          <a:xfrm>
            <a:off x="428596" y="1071546"/>
            <a:ext cx="6637376" cy="4422152"/>
          </a:xfrm>
          <a:prstGeom prst="rect">
            <a:avLst/>
          </a:prstGeom>
        </p:spPr>
      </p:pic>
      <p:sp>
        <p:nvSpPr>
          <p:cNvPr id="3" name="TextBox 2"/>
          <p:cNvSpPr txBox="1"/>
          <p:nvPr/>
        </p:nvSpPr>
        <p:spPr>
          <a:xfrm>
            <a:off x="214282" y="214290"/>
            <a:ext cx="4071966" cy="707886"/>
          </a:xfrm>
          <a:prstGeom prst="rect">
            <a:avLst/>
          </a:prstGeom>
          <a:noFill/>
        </p:spPr>
        <p:txBody>
          <a:bodyPr wrap="square" rtlCol="0">
            <a:spAutoFit/>
          </a:bodyPr>
          <a:lstStyle/>
          <a:p>
            <a:r>
              <a:rPr lang="en-US" sz="2000" b="1" dirty="0" smtClean="0">
                <a:solidFill>
                  <a:srgbClr val="3E3700"/>
                </a:solidFill>
                <a:latin typeface="Monotype Corsiva" pitchFamily="66" charset="0"/>
              </a:rPr>
              <a:t>Ireland has been a member state of the European Union since 1973.</a:t>
            </a:r>
            <a:endParaRPr lang="ru-RU" sz="2000" b="1" dirty="0">
              <a:solidFill>
                <a:srgbClr val="3E3700"/>
              </a:solidFill>
              <a:latin typeface="Monotype Corsiva" pitchFamily="66" charset="0"/>
            </a:endParaRPr>
          </a:p>
        </p:txBody>
      </p:sp>
      <p:sp>
        <p:nvSpPr>
          <p:cNvPr id="4" name="TextBox 3"/>
          <p:cNvSpPr txBox="1"/>
          <p:nvPr/>
        </p:nvSpPr>
        <p:spPr>
          <a:xfrm>
            <a:off x="2857488" y="5715016"/>
            <a:ext cx="6000792" cy="830997"/>
          </a:xfrm>
          <a:prstGeom prst="rect">
            <a:avLst/>
          </a:prstGeom>
          <a:noFill/>
        </p:spPr>
        <p:txBody>
          <a:bodyPr wrap="square" rtlCol="0">
            <a:spAutoFit/>
          </a:bodyPr>
          <a:lstStyle/>
          <a:p>
            <a:r>
              <a:rPr lang="en-US" sz="2400" dirty="0" smtClean="0">
                <a:solidFill>
                  <a:srgbClr val="3E3700"/>
                </a:solidFill>
                <a:effectLst>
                  <a:outerShdw blurRad="38100" dist="38100" dir="2700000" algn="tl">
                    <a:srgbClr val="000000">
                      <a:alpha val="43137"/>
                    </a:srgbClr>
                  </a:outerShdw>
                </a:effectLst>
                <a:latin typeface="Monotype Corsiva" pitchFamily="66" charset="0"/>
              </a:rPr>
              <a:t>Ireland is the most pro-European EU member state with 66% of the population approving membership.</a:t>
            </a:r>
            <a:endParaRPr lang="ru-RU" sz="2400" dirty="0">
              <a:solidFill>
                <a:srgbClr val="3E37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5357850" cy="1200329"/>
          </a:xfrm>
          <a:prstGeom prst="rect">
            <a:avLst/>
          </a:prstGeom>
          <a:noFill/>
        </p:spPr>
        <p:txBody>
          <a:bodyPr wrap="square" rtlCol="0">
            <a:spAutoFit/>
          </a:bodyPr>
          <a:lstStyle/>
          <a:p>
            <a:r>
              <a:rPr lang="en-US" dirty="0" smtClean="0">
                <a:solidFill>
                  <a:srgbClr val="3E3700"/>
                </a:solidFill>
              </a:rPr>
              <a:t>The country's three main international airports at Dublin, Shannon and Cork serve many European and intercontinental routes with scheduled and chartered flights. </a:t>
            </a:r>
            <a:endParaRPr lang="ru-RU" dirty="0">
              <a:solidFill>
                <a:srgbClr val="3E3700"/>
              </a:solidFill>
            </a:endParaRPr>
          </a:p>
        </p:txBody>
      </p:sp>
      <p:pic>
        <p:nvPicPr>
          <p:cNvPr id="3" name="Рисунок 2" descr="800px-Dublin_Airport,_May_2011_(05).jpg"/>
          <p:cNvPicPr>
            <a:picLocks noChangeAspect="1"/>
          </p:cNvPicPr>
          <p:nvPr/>
        </p:nvPicPr>
        <p:blipFill>
          <a:blip r:embed="rId2"/>
          <a:stretch>
            <a:fillRect/>
          </a:stretch>
        </p:blipFill>
        <p:spPr>
          <a:xfrm>
            <a:off x="357158" y="1928802"/>
            <a:ext cx="7072330" cy="4711940"/>
          </a:xfrm>
          <a:prstGeom prst="rect">
            <a:avLst/>
          </a:prstGeom>
        </p:spPr>
      </p:pic>
      <p:sp>
        <p:nvSpPr>
          <p:cNvPr id="4" name="TextBox 3"/>
          <p:cNvSpPr txBox="1"/>
          <p:nvPr/>
        </p:nvSpPr>
        <p:spPr>
          <a:xfrm>
            <a:off x="5929322" y="1428736"/>
            <a:ext cx="2214578" cy="369332"/>
          </a:xfrm>
          <a:prstGeom prst="rect">
            <a:avLst/>
          </a:prstGeom>
          <a:noFill/>
        </p:spPr>
        <p:txBody>
          <a:bodyPr wrap="square" rtlCol="0">
            <a:spAutoFit/>
          </a:bodyPr>
          <a:lstStyle/>
          <a:p>
            <a:r>
              <a:rPr lang="en-US" b="1" dirty="0" smtClean="0">
                <a:solidFill>
                  <a:srgbClr val="3E3700"/>
                </a:solidFill>
              </a:rPr>
              <a:t>Dublin Airport</a:t>
            </a:r>
            <a:endParaRPr lang="ru-RU" dirty="0">
              <a:solidFill>
                <a:srgbClr val="3E37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2786050" y="500042"/>
            <a:ext cx="5857916"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onotype Corsiva" pitchFamily="66" charset="0"/>
              </a:rPr>
              <a:t>The London and Dublin route is the busiest international air route in Europe, with 4.5 million people flying between the two cities in 2006.</a:t>
            </a:r>
            <a:endParaRPr lang="ru-RU" sz="2400" dirty="0">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6286544" cy="923330"/>
          </a:xfrm>
          <a:prstGeom prst="rect">
            <a:avLst/>
          </a:prstGeom>
          <a:noFill/>
        </p:spPr>
        <p:txBody>
          <a:bodyPr wrap="square" rtlCol="0">
            <a:spAutoFit/>
          </a:bodyPr>
          <a:lstStyle/>
          <a:p>
            <a:r>
              <a:rPr lang="en-US" dirty="0" smtClean="0">
                <a:solidFill>
                  <a:srgbClr val="3E3700"/>
                </a:solidFill>
              </a:rPr>
              <a:t>Dublin is the centre of the network with two main stations, </a:t>
            </a:r>
            <a:r>
              <a:rPr lang="en-US" dirty="0" err="1" smtClean="0">
                <a:solidFill>
                  <a:srgbClr val="3E3700"/>
                </a:solidFill>
              </a:rPr>
              <a:t>Heuston</a:t>
            </a:r>
            <a:r>
              <a:rPr lang="en-US" dirty="0" smtClean="0">
                <a:solidFill>
                  <a:srgbClr val="3E3700"/>
                </a:solidFill>
              </a:rPr>
              <a:t> station and Connolly station, linking to the country's cities and main towns.</a:t>
            </a:r>
            <a:endParaRPr lang="ru-RU" dirty="0">
              <a:solidFill>
                <a:srgbClr val="3E3700"/>
              </a:solidFill>
            </a:endParaRPr>
          </a:p>
        </p:txBody>
      </p:sp>
      <p:pic>
        <p:nvPicPr>
          <p:cNvPr id="3" name="Рисунок 2" descr="Intercity_Heuston.jpg"/>
          <p:cNvPicPr>
            <a:picLocks noChangeAspect="1"/>
          </p:cNvPicPr>
          <p:nvPr/>
        </p:nvPicPr>
        <p:blipFill>
          <a:blip r:embed="rId2"/>
          <a:stretch>
            <a:fillRect/>
          </a:stretch>
        </p:blipFill>
        <p:spPr>
          <a:xfrm>
            <a:off x="571472" y="1785926"/>
            <a:ext cx="6310330" cy="4732748"/>
          </a:xfrm>
          <a:prstGeom prst="rect">
            <a:avLst/>
          </a:prstGeom>
        </p:spPr>
      </p:pic>
      <p:sp>
        <p:nvSpPr>
          <p:cNvPr id="5" name="TextBox 4"/>
          <p:cNvSpPr txBox="1"/>
          <p:nvPr/>
        </p:nvSpPr>
        <p:spPr>
          <a:xfrm>
            <a:off x="6000760" y="1357298"/>
            <a:ext cx="2000264" cy="369332"/>
          </a:xfrm>
          <a:prstGeom prst="rect">
            <a:avLst/>
          </a:prstGeom>
          <a:noFill/>
        </p:spPr>
        <p:txBody>
          <a:bodyPr wrap="square" rtlCol="0">
            <a:spAutoFit/>
          </a:bodyPr>
          <a:lstStyle/>
          <a:p>
            <a:r>
              <a:rPr lang="en-US" dirty="0" err="1" smtClean="0">
                <a:solidFill>
                  <a:srgbClr val="3E3700"/>
                </a:solidFill>
              </a:rPr>
              <a:t>Heuston</a:t>
            </a:r>
            <a:r>
              <a:rPr lang="en-US" dirty="0" smtClean="0">
                <a:solidFill>
                  <a:srgbClr val="3E3700"/>
                </a:solidFill>
              </a:rPr>
              <a:t> station</a:t>
            </a:r>
            <a:endParaRPr lang="ru-RU" dirty="0">
              <a:solidFill>
                <a:srgbClr val="3E37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4282" y="571480"/>
            <a:ext cx="8429652" cy="5693866"/>
          </a:xfrm>
          <a:prstGeom prst="rect">
            <a:avLst/>
          </a:prstGeom>
          <a:noFill/>
        </p:spPr>
        <p:txBody>
          <a:bodyPr wrap="square" rtlCol="0">
            <a:spAutoFit/>
          </a:bodyPr>
          <a:lstStyle/>
          <a:p>
            <a:r>
              <a:rPr lang="en-US" sz="2800" dirty="0" smtClean="0">
                <a:solidFill>
                  <a:srgbClr val="3E3700"/>
                </a:solidFill>
                <a:latin typeface="Monotype Corsiva" pitchFamily="66" charset="0"/>
              </a:rPr>
              <a:t>Irish is the "national language" according to the Constitution, but English is the dominant language. In the 2006 census, 39% of the population regarded themselves as competent in Irish. Irish is spoken as a community language only in a small number of rural areas mostly in the west of the country.</a:t>
            </a:r>
          </a:p>
          <a:p>
            <a:r>
              <a:rPr lang="en-US" sz="2800" dirty="0" smtClean="0">
                <a:solidFill>
                  <a:srgbClr val="3E3700"/>
                </a:solidFill>
                <a:latin typeface="Monotype Corsiva" pitchFamily="66" charset="0"/>
              </a:rPr>
              <a:t>Except in </a:t>
            </a:r>
            <a:r>
              <a:rPr lang="en-US" sz="2800" dirty="0" err="1" smtClean="0">
                <a:solidFill>
                  <a:srgbClr val="3E3700"/>
                </a:solidFill>
                <a:latin typeface="Monotype Corsiva" pitchFamily="66" charset="0"/>
              </a:rPr>
              <a:t>Gaeltacht</a:t>
            </a:r>
            <a:r>
              <a:rPr lang="en-US" sz="2800" dirty="0" smtClean="0">
                <a:solidFill>
                  <a:srgbClr val="3E3700"/>
                </a:solidFill>
                <a:latin typeface="Monotype Corsiva" pitchFamily="66" charset="0"/>
              </a:rPr>
              <a:t> regions, road signs are usually bilingual.</a:t>
            </a:r>
            <a:endParaRPr lang="en-US" sz="2800" baseline="30000" dirty="0" smtClean="0">
              <a:solidFill>
                <a:srgbClr val="3E3700"/>
              </a:solidFill>
              <a:latin typeface="Monotype Corsiva" pitchFamily="66" charset="0"/>
            </a:endParaRPr>
          </a:p>
          <a:p>
            <a:r>
              <a:rPr lang="en-US" sz="2800" dirty="0" smtClean="0">
                <a:solidFill>
                  <a:srgbClr val="3E3700"/>
                </a:solidFill>
                <a:latin typeface="Monotype Corsiva" pitchFamily="66" charset="0"/>
              </a:rPr>
              <a:t>Most public notices and print media are in English only. Most Government publications are available in both languages, and citizens have the right to deal with the state in Irish.</a:t>
            </a:r>
          </a:p>
          <a:p>
            <a:r>
              <a:rPr lang="en-US" sz="2800" dirty="0" smtClean="0">
                <a:solidFill>
                  <a:srgbClr val="3E3700"/>
                </a:solidFill>
                <a:latin typeface="Monotype Corsiva" pitchFamily="66" charset="0"/>
              </a:rPr>
              <a:t>As a result of immigration, Polish is one of the most widely spoken languages in Ireland after English and Irish. Several other Central and Eastern European languages are also spoken on a day-to-day basis.</a:t>
            </a:r>
            <a:endParaRPr lang="ru-RU" sz="2800"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4357718" cy="6124754"/>
          </a:xfrm>
          <a:prstGeom prst="rect">
            <a:avLst/>
          </a:prstGeom>
          <a:noFill/>
        </p:spPr>
        <p:txBody>
          <a:bodyPr wrap="square" rtlCol="0">
            <a:spAutoFit/>
          </a:bodyPr>
          <a:lstStyle/>
          <a:p>
            <a:r>
              <a:rPr lang="en-US" sz="2800" dirty="0" smtClean="0">
                <a:solidFill>
                  <a:srgbClr val="3E3700"/>
                </a:solidFill>
                <a:latin typeface="Monotype Corsiva" pitchFamily="66" charset="0"/>
              </a:rPr>
              <a:t>Ireland has three levels of education: primary, secondary and higher education. The education systems are largely under the direction of the Government via the Minister for Education and Skills. </a:t>
            </a:r>
            <a:r>
              <a:rPr lang="en-US" sz="2800" dirty="0" smtClean="0">
                <a:solidFill>
                  <a:srgbClr val="3E3700"/>
                </a:solidFill>
                <a:latin typeface="Monotype Corsiva" pitchFamily="66" charset="0"/>
              </a:rPr>
              <a:t>Education </a:t>
            </a:r>
            <a:r>
              <a:rPr lang="en-US" sz="2800" dirty="0" smtClean="0">
                <a:solidFill>
                  <a:srgbClr val="3E3700"/>
                </a:solidFill>
                <a:latin typeface="Monotype Corsiva" pitchFamily="66" charset="0"/>
              </a:rPr>
              <a:t>is compulsory between the ages of six and fifteen years, and all children up to the age of eighteen must complete the first three years of secondary, including one sitting of the Junior Certificate examination.</a:t>
            </a:r>
            <a:endParaRPr lang="ru-RU" sz="2800" dirty="0">
              <a:solidFill>
                <a:srgbClr val="3E3700"/>
              </a:solidFill>
              <a:latin typeface="Monotype Corsiva" pitchFamily="66" charset="0"/>
            </a:endParaRPr>
          </a:p>
        </p:txBody>
      </p:sp>
      <p:pic>
        <p:nvPicPr>
          <p:cNvPr id="3" name="Рисунок 2" descr="twitter.gif"/>
          <p:cNvPicPr>
            <a:picLocks noChangeAspect="1"/>
          </p:cNvPicPr>
          <p:nvPr/>
        </p:nvPicPr>
        <p:blipFill>
          <a:blip r:embed="rId2"/>
          <a:stretch>
            <a:fillRect/>
          </a:stretch>
        </p:blipFill>
        <p:spPr>
          <a:xfrm>
            <a:off x="4857752" y="2857496"/>
            <a:ext cx="3622260" cy="376715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472" y="285728"/>
            <a:ext cx="7643866" cy="452431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onotype Corsiva" pitchFamily="66" charset="0"/>
              </a:rPr>
              <a:t>Irish cuisine was traditionally based on meat and dairy, supplemented with vegetables and seafood. The potato eventually formed the basis of many traditional Irish dishes after its introduction in the 16th century.</a:t>
            </a:r>
          </a:p>
          <a:p>
            <a:r>
              <a:rPr lang="en-US" sz="2400" dirty="0" smtClean="0">
                <a:effectLst>
                  <a:outerShdw blurRad="38100" dist="38100" dir="2700000" algn="tl">
                    <a:srgbClr val="000000">
                      <a:alpha val="43137"/>
                    </a:srgbClr>
                  </a:outerShdw>
                </a:effectLst>
                <a:latin typeface="Monotype Corsiva" pitchFamily="66" charset="0"/>
              </a:rPr>
              <a:t>Ireland is famous for the full Irish breakfast, which involves a fried or grilled meal generally consisting of bacon, egg, sausage, pudding, and fried tomato. Apart from the significant influence by European and international dishes, there has been a recent emergence of a new Irish cuisine based on traditional ingredients handled in new ways. This cuisine is based on fresh vegetables, fish, oysters, mussels and other shellfish, and the wide range of hand-made cheeses that are now being produced across the country.</a:t>
            </a:r>
            <a:endParaRPr lang="ru-RU" sz="2400" dirty="0">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50px-A_pint_of_Guinness.jpg"/>
          <p:cNvPicPr>
            <a:picLocks noChangeAspect="1"/>
          </p:cNvPicPr>
          <p:nvPr/>
        </p:nvPicPr>
        <p:blipFill>
          <a:blip r:embed="rId2"/>
          <a:stretch>
            <a:fillRect/>
          </a:stretch>
        </p:blipFill>
        <p:spPr>
          <a:xfrm>
            <a:off x="4429124" y="1000108"/>
            <a:ext cx="4286250" cy="5715000"/>
          </a:xfrm>
          <a:prstGeom prst="rect">
            <a:avLst/>
          </a:prstGeom>
        </p:spPr>
      </p:pic>
      <p:sp>
        <p:nvSpPr>
          <p:cNvPr id="2" name="TextBox 1"/>
          <p:cNvSpPr txBox="1"/>
          <p:nvPr/>
        </p:nvSpPr>
        <p:spPr>
          <a:xfrm>
            <a:off x="214282" y="285728"/>
            <a:ext cx="4214842" cy="5262979"/>
          </a:xfrm>
          <a:prstGeom prst="rect">
            <a:avLst/>
          </a:prstGeom>
          <a:noFill/>
        </p:spPr>
        <p:txBody>
          <a:bodyPr wrap="square" rtlCol="0">
            <a:spAutoFit/>
          </a:bodyPr>
          <a:lstStyle/>
          <a:p>
            <a:r>
              <a:rPr lang="en-US" sz="2800" dirty="0" smtClean="0">
                <a:solidFill>
                  <a:srgbClr val="3E3700"/>
                </a:solidFill>
                <a:latin typeface="Monotype Corsiva" pitchFamily="66" charset="0"/>
              </a:rPr>
              <a:t>Popular everyday beverages among the Irish include tea and coffee. Alcoholic drinks associated with Ireland include </a:t>
            </a:r>
            <a:r>
              <a:rPr lang="en-US" sz="2800" dirty="0" err="1" smtClean="0">
                <a:solidFill>
                  <a:srgbClr val="3E3700"/>
                </a:solidFill>
                <a:latin typeface="Monotype Corsiva" pitchFamily="66" charset="0"/>
              </a:rPr>
              <a:t>Poitín</a:t>
            </a:r>
            <a:r>
              <a:rPr lang="en-US" sz="2800" dirty="0" smtClean="0">
                <a:solidFill>
                  <a:srgbClr val="3E3700"/>
                </a:solidFill>
                <a:latin typeface="Monotype Corsiva" pitchFamily="66" charset="0"/>
              </a:rPr>
              <a:t> and the world famous Guinness, which is a dry stout that originated in Dublin. Irish whiskey is also popular throughout the country, and comes in various forms, including single malt, single grain and blended whiskey.</a:t>
            </a:r>
            <a:endParaRPr lang="ru-RU" sz="2800"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41000" b="-41000"/>
          </a:stretch>
        </a:blipFill>
        <a:effectLst/>
      </p:bgPr>
    </p:bg>
    <p:spTree>
      <p:nvGrpSpPr>
        <p:cNvPr id="1" name=""/>
        <p:cNvGrpSpPr/>
        <p:nvPr/>
      </p:nvGrpSpPr>
      <p:grpSpPr>
        <a:xfrm>
          <a:off x="0" y="0"/>
          <a:ext cx="0" cy="0"/>
          <a:chOff x="0" y="0"/>
          <a:chExt cx="0" cy="0"/>
        </a:xfrm>
      </p:grpSpPr>
      <p:sp>
        <p:nvSpPr>
          <p:cNvPr id="3" name="TextBox 2"/>
          <p:cNvSpPr txBox="1"/>
          <p:nvPr/>
        </p:nvSpPr>
        <p:spPr>
          <a:xfrm>
            <a:off x="214282" y="785794"/>
            <a:ext cx="8358246" cy="5078313"/>
          </a:xfrm>
          <a:prstGeom prst="rect">
            <a:avLst/>
          </a:prstGeom>
          <a:noFill/>
        </p:spPr>
        <p:txBody>
          <a:bodyPr wrap="square" rtlCol="0">
            <a:spAutoFit/>
          </a:bodyPr>
          <a:lstStyle/>
          <a:p>
            <a:r>
              <a:rPr lang="en-US" dirty="0" smtClean="0">
                <a:solidFill>
                  <a:srgbClr val="3E3700"/>
                </a:solidFill>
              </a:rPr>
              <a:t>The </a:t>
            </a:r>
            <a:r>
              <a:rPr lang="en-US" b="1" dirty="0" smtClean="0">
                <a:solidFill>
                  <a:srgbClr val="3E3700"/>
                </a:solidFill>
              </a:rPr>
              <a:t>Irish Question</a:t>
            </a:r>
            <a:r>
              <a:rPr lang="en-US" dirty="0" smtClean="0">
                <a:solidFill>
                  <a:srgbClr val="3E3700"/>
                </a:solidFill>
              </a:rPr>
              <a:t> was a phrase used mainly by members of the British ruling classes from the early 19th century until the 1920s. It was used to describe Irish nationalism and the calls for Irish independence.</a:t>
            </a:r>
          </a:p>
          <a:p>
            <a:r>
              <a:rPr lang="en-US" dirty="0" smtClean="0">
                <a:solidFill>
                  <a:srgbClr val="3E3700"/>
                </a:solidFill>
              </a:rPr>
              <a:t>The phrase came to prominence as a result of the 1800 Act of Union which forced the parliament of Ireland into a single governing body with the parliament of Great Britain, based in Westminster, which partitioned the Island into two territories, a state now called Ireland, and Northern Ireland which still remains part of the United Kingdom.</a:t>
            </a:r>
          </a:p>
          <a:p>
            <a:r>
              <a:rPr lang="en-US" dirty="0" smtClean="0">
                <a:solidFill>
                  <a:srgbClr val="3E3700"/>
                </a:solidFill>
              </a:rPr>
              <a:t>In 1844, a future British Prime Minister, Benjamin Disraeli, defined the Irish Question:</a:t>
            </a:r>
          </a:p>
          <a:p>
            <a:r>
              <a:rPr lang="en-US" dirty="0" smtClean="0">
                <a:solidFill>
                  <a:srgbClr val="3E3700"/>
                </a:solidFill>
              </a:rPr>
              <a:t>“A dense population, in extreme distress, inhabit an island where there is an Established Church, which is not their Church, and a territorial aristocracy the richest of whom live in foreign capitals. Thus you have a starving population, an absentee aristocracy, and an alien Church; and in addition the weakest executive in the world. That is the Irish Question.”</a:t>
            </a:r>
          </a:p>
          <a:p>
            <a:endParaRPr lang="en-US" dirty="0" smtClean="0"/>
          </a:p>
          <a:p>
            <a:endParaRPr lang="en-US" dirty="0" smtClean="0"/>
          </a:p>
          <a:p>
            <a:endParaRPr lang="ru-RU" dirty="0"/>
          </a:p>
        </p:txBody>
      </p:sp>
      <p:sp>
        <p:nvSpPr>
          <p:cNvPr id="4" name="TextBox 3"/>
          <p:cNvSpPr txBox="1"/>
          <p:nvPr/>
        </p:nvSpPr>
        <p:spPr>
          <a:xfrm>
            <a:off x="3214678" y="214290"/>
            <a:ext cx="2928958" cy="523220"/>
          </a:xfrm>
          <a:prstGeom prst="rect">
            <a:avLst/>
          </a:prstGeom>
          <a:noFill/>
        </p:spPr>
        <p:txBody>
          <a:bodyPr wrap="square" rtlCol="0">
            <a:spAutoFit/>
          </a:bodyPr>
          <a:lstStyle/>
          <a:p>
            <a:r>
              <a:rPr lang="en-US" sz="2800" b="1" dirty="0" smtClean="0">
                <a:solidFill>
                  <a:srgbClr val="3E3700"/>
                </a:solidFill>
                <a:effectLst>
                  <a:outerShdw blurRad="38100" dist="38100" dir="2700000" algn="tl">
                    <a:srgbClr val="000000">
                      <a:alpha val="43137"/>
                    </a:srgbClr>
                  </a:outerShdw>
                </a:effectLst>
                <a:latin typeface="Monotype Corsiva" pitchFamily="66" charset="0"/>
              </a:rPr>
              <a:t>Irish question</a:t>
            </a:r>
            <a:endParaRPr lang="ru-RU" sz="2800" b="1" dirty="0">
              <a:solidFill>
                <a:srgbClr val="3E37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4429156" cy="1384995"/>
          </a:xfrm>
          <a:prstGeom prst="rect">
            <a:avLst/>
          </a:prstGeom>
          <a:noFill/>
        </p:spPr>
        <p:txBody>
          <a:bodyPr wrap="square" rtlCol="0">
            <a:spAutoFit/>
          </a:bodyPr>
          <a:lstStyle/>
          <a:p>
            <a:r>
              <a:rPr lang="en-US" sz="2800" dirty="0" smtClean="0">
                <a:solidFill>
                  <a:srgbClr val="3E3700"/>
                </a:solidFill>
                <a:latin typeface="Monotype Corsiva" pitchFamily="66" charset="0"/>
              </a:rPr>
              <a:t>It is a unitary parliamentary republic with an elected president serving as head of state.</a:t>
            </a:r>
            <a:endParaRPr lang="ru-RU" sz="2800" dirty="0">
              <a:solidFill>
                <a:srgbClr val="3E3700"/>
              </a:solidFill>
              <a:latin typeface="Monotype Corsiva" pitchFamily="66" charset="0"/>
            </a:endParaRPr>
          </a:p>
        </p:txBody>
      </p:sp>
      <p:pic>
        <p:nvPicPr>
          <p:cNvPr id="4" name="Рисунок 3" descr="untitled.bmp"/>
          <p:cNvPicPr>
            <a:picLocks noChangeAspect="1"/>
          </p:cNvPicPr>
          <p:nvPr/>
        </p:nvPicPr>
        <p:blipFill>
          <a:blip r:embed="rId2"/>
          <a:stretch>
            <a:fillRect/>
          </a:stretch>
        </p:blipFill>
        <p:spPr>
          <a:xfrm>
            <a:off x="3643306" y="1357298"/>
            <a:ext cx="4762500" cy="52959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2"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4348" y="1785926"/>
            <a:ext cx="5929354" cy="830997"/>
          </a:xfrm>
          <a:prstGeom prst="rect">
            <a:avLst/>
          </a:prstGeom>
          <a:noFill/>
        </p:spPr>
        <p:txBody>
          <a:bodyPr wrap="square" rtlCol="0">
            <a:spAutoFit/>
          </a:bodyPr>
          <a:lstStyle/>
          <a:p>
            <a:r>
              <a:rPr lang="en-US" sz="4800" b="1" dirty="0" smtClean="0">
                <a:solidFill>
                  <a:srgbClr val="3E3700"/>
                </a:solidFill>
                <a:latin typeface="Monotype Corsiva" pitchFamily="66" charset="0"/>
              </a:rPr>
              <a:t>Thanks for watching!</a:t>
            </a:r>
            <a:endParaRPr lang="ru-RU" sz="4800" b="1"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543800" cy="558818"/>
          </a:xfrm>
        </p:spPr>
        <p:txBody>
          <a:bodyPr/>
          <a:lstStyle/>
          <a:p>
            <a:r>
              <a:rPr lang="en-US" dirty="0" smtClean="0">
                <a:solidFill>
                  <a:srgbClr val="3E3700"/>
                </a:solidFill>
              </a:rPr>
              <a:t>National symbols</a:t>
            </a:r>
            <a:endParaRPr lang="ru-RU" dirty="0">
              <a:solidFill>
                <a:srgbClr val="3E3700"/>
              </a:solidFill>
            </a:endParaRPr>
          </a:p>
        </p:txBody>
      </p:sp>
      <p:pic>
        <p:nvPicPr>
          <p:cNvPr id="9" name="Содержимое 8" descr="800px-Flag_of_Ireland_svg.png"/>
          <p:cNvPicPr>
            <a:picLocks noGrp="1" noChangeAspect="1"/>
          </p:cNvPicPr>
          <p:nvPr>
            <p:ph sz="quarter" idx="2"/>
          </p:nvPr>
        </p:nvPicPr>
        <p:blipFill>
          <a:blip r:embed="rId2"/>
          <a:stretch>
            <a:fillRect/>
          </a:stretch>
        </p:blipFill>
        <p:spPr>
          <a:xfrm>
            <a:off x="457200" y="3390900"/>
            <a:ext cx="3657600" cy="1828800"/>
          </a:xfrm>
        </p:spPr>
      </p:pic>
      <p:pic>
        <p:nvPicPr>
          <p:cNvPr id="10" name="Содержимое 9" descr="461px-Coat_of_arms_of_Ireland_svg.png"/>
          <p:cNvPicPr>
            <a:picLocks noGrp="1" noChangeAspect="1"/>
          </p:cNvPicPr>
          <p:nvPr>
            <p:ph sz="quarter" idx="4"/>
          </p:nvPr>
        </p:nvPicPr>
        <p:blipFill>
          <a:blip r:embed="rId3"/>
          <a:stretch>
            <a:fillRect/>
          </a:stretch>
        </p:blipFill>
        <p:spPr>
          <a:xfrm>
            <a:off x="4857752" y="2143116"/>
            <a:ext cx="2990882" cy="3886200"/>
          </a:xfrm>
        </p:spPr>
      </p:pic>
      <p:sp>
        <p:nvSpPr>
          <p:cNvPr id="5" name="Текст 4"/>
          <p:cNvSpPr>
            <a:spLocks noGrp="1"/>
          </p:cNvSpPr>
          <p:nvPr>
            <p:ph type="body" sz="quarter" idx="1"/>
          </p:nvPr>
        </p:nvSpPr>
        <p:spPr>
          <a:xfrm>
            <a:off x="428596" y="2000240"/>
            <a:ext cx="3657600" cy="658368"/>
          </a:xfrm>
        </p:spPr>
        <p:txBody>
          <a:bodyPr/>
          <a:lstStyle/>
          <a:p>
            <a:r>
              <a:rPr lang="en-US" dirty="0" smtClean="0"/>
              <a:t>Flag</a:t>
            </a:r>
            <a:endParaRPr lang="ru-RU" dirty="0"/>
          </a:p>
        </p:txBody>
      </p:sp>
      <p:sp>
        <p:nvSpPr>
          <p:cNvPr id="7" name="Текст 6"/>
          <p:cNvSpPr>
            <a:spLocks noGrp="1"/>
          </p:cNvSpPr>
          <p:nvPr>
            <p:ph type="body" sz="quarter" idx="3"/>
          </p:nvPr>
        </p:nvSpPr>
        <p:spPr>
          <a:xfrm>
            <a:off x="4429124" y="1142984"/>
            <a:ext cx="3657600" cy="658368"/>
          </a:xfrm>
        </p:spPr>
        <p:txBody>
          <a:bodyPr/>
          <a:lstStyle/>
          <a:p>
            <a:r>
              <a:rPr lang="en-US" dirty="0" smtClean="0"/>
              <a:t>Coat of arms</a:t>
            </a:r>
            <a:endParaRPr lang="ru-RU"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5">
                                            <p:bg/>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par>
                          <p:cTn id="23" fill="hold">
                            <p:stCondLst>
                              <p:cond delay="8000"/>
                            </p:stCondLst>
                            <p:childTnLst>
                              <p:par>
                                <p:cTn id="24" presetID="2" presetClass="entr" presetSubtype="8" fill="hold" grpId="0" nodeType="afterEffect">
                                  <p:stCondLst>
                                    <p:cond delay="0"/>
                                  </p:stCondLst>
                                  <p:childTnLst>
                                    <p:set>
                                      <p:cBhvr>
                                        <p:cTn id="25" dur="1" fill="hold">
                                          <p:stCondLst>
                                            <p:cond delay="0"/>
                                          </p:stCondLst>
                                        </p:cTn>
                                        <p:tgtEl>
                                          <p:spTgt spid="7">
                                            <p:bg/>
                                          </p:spTgt>
                                        </p:tgtEl>
                                        <p:attrNameLst>
                                          <p:attrName>style.visibility</p:attrName>
                                        </p:attrNameLst>
                                      </p:cBhvr>
                                      <p:to>
                                        <p:strVal val="visible"/>
                                      </p:to>
                                    </p:set>
                                    <p:anim calcmode="lin" valueType="num">
                                      <p:cBhvr additive="base">
                                        <p:cTn id="26" dur="2000" fill="hold"/>
                                        <p:tgtEl>
                                          <p:spTgt spid="7">
                                            <p:bg/>
                                          </p:spTgt>
                                        </p:tgtEl>
                                        <p:attrNameLst>
                                          <p:attrName>ppt_x</p:attrName>
                                        </p:attrNameLst>
                                      </p:cBhvr>
                                      <p:tavLst>
                                        <p:tav tm="0">
                                          <p:val>
                                            <p:strVal val="0-#ppt_w/2"/>
                                          </p:val>
                                        </p:tav>
                                        <p:tav tm="100000">
                                          <p:val>
                                            <p:strVal val="#ppt_x"/>
                                          </p:val>
                                        </p:tav>
                                      </p:tavLst>
                                    </p:anim>
                                    <p:anim calcmode="lin" valueType="num">
                                      <p:cBhvr additive="base">
                                        <p:cTn id="27" dur="2000" fill="hold"/>
                                        <p:tgtEl>
                                          <p:spTgt spid="7">
                                            <p:bg/>
                                          </p:spTgt>
                                        </p:tgtEl>
                                        <p:attrNameLst>
                                          <p:attrName>ppt_y</p:attrName>
                                        </p:attrNameLst>
                                      </p:cBhvr>
                                      <p:tavLst>
                                        <p:tav tm="0">
                                          <p:val>
                                            <p:strVal val="#ppt_y"/>
                                          </p:val>
                                        </p:tav>
                                        <p:tav tm="100000">
                                          <p:val>
                                            <p:strVal val="#ppt_y"/>
                                          </p:val>
                                        </p:tav>
                                      </p:tavLst>
                                    </p:anim>
                                  </p:childTnLst>
                                </p:cTn>
                              </p:par>
                            </p:childTnLst>
                          </p:cTn>
                        </p:par>
                        <p:par>
                          <p:cTn id="28" fill="hold">
                            <p:stCondLst>
                              <p:cond delay="10000"/>
                            </p:stCondLst>
                            <p:childTnLst>
                              <p:par>
                                <p:cTn id="29" presetID="2" presetClass="entr" presetSubtype="8"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8860" y="357166"/>
            <a:ext cx="6357982" cy="523220"/>
          </a:xfrm>
          <a:prstGeom prst="rect">
            <a:avLst/>
          </a:prstGeom>
          <a:noFill/>
        </p:spPr>
        <p:txBody>
          <a:bodyPr wrap="square" rtlCol="0">
            <a:spAutoFit/>
          </a:bodyPr>
          <a:lstStyle/>
          <a:p>
            <a:r>
              <a:rPr lang="en-US" sz="2800" dirty="0" smtClean="0">
                <a:solidFill>
                  <a:srgbClr val="3E3700"/>
                </a:solidFill>
                <a:latin typeface="Monotype Corsiva" pitchFamily="66" charset="0"/>
              </a:rPr>
              <a:t>The capital is Dublin in the east of the island.</a:t>
            </a:r>
            <a:endParaRPr lang="ru-RU" sz="2800" dirty="0">
              <a:solidFill>
                <a:srgbClr val="3E3700"/>
              </a:solidFill>
              <a:latin typeface="Monotype Corsiva" pitchFamily="66" charset="0"/>
            </a:endParaRPr>
          </a:p>
        </p:txBody>
      </p:sp>
      <p:pic>
        <p:nvPicPr>
          <p:cNvPr id="9" name="Рисунок 8" descr="Безымянный.JPG"/>
          <p:cNvPicPr>
            <a:picLocks noChangeAspect="1"/>
          </p:cNvPicPr>
          <p:nvPr/>
        </p:nvPicPr>
        <p:blipFill>
          <a:blip r:embed="rId2"/>
          <a:stretch>
            <a:fillRect/>
          </a:stretch>
        </p:blipFill>
        <p:spPr>
          <a:xfrm>
            <a:off x="285720" y="1000108"/>
            <a:ext cx="5486400" cy="572452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0-#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785918" y="928670"/>
            <a:ext cx="3929090" cy="1200329"/>
          </a:xfrm>
          <a:prstGeom prst="rect">
            <a:avLst/>
          </a:prstGeom>
          <a:noFill/>
        </p:spPr>
        <p:txBody>
          <a:bodyPr wrap="square" rtlCol="0">
            <a:spAutoFit/>
          </a:bodyPr>
          <a:lstStyle/>
          <a:p>
            <a:r>
              <a:rPr lang="en-US" sz="2400" dirty="0" smtClean="0">
                <a:solidFill>
                  <a:srgbClr val="3E3700"/>
                </a:solidFill>
                <a:latin typeface="Monotype Corsiva" pitchFamily="66" charset="0"/>
              </a:rPr>
              <a:t>The population of Ireland stood at 4,588,252 in 2011, an increase of 8.2% since 2006.</a:t>
            </a:r>
            <a:endParaRPr lang="ru-RU" sz="2400"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80px-DublinMontage.jpg"/>
          <p:cNvPicPr>
            <a:picLocks noChangeAspect="1"/>
          </p:cNvPicPr>
          <p:nvPr/>
        </p:nvPicPr>
        <p:blipFill>
          <a:blip r:embed="rId2"/>
          <a:stretch>
            <a:fillRect/>
          </a:stretch>
        </p:blipFill>
        <p:spPr>
          <a:xfrm>
            <a:off x="4119582" y="1"/>
            <a:ext cx="4572000" cy="6858000"/>
          </a:xfrm>
          <a:prstGeom prst="rect">
            <a:avLst/>
          </a:prstGeom>
        </p:spPr>
      </p:pic>
      <p:sp>
        <p:nvSpPr>
          <p:cNvPr id="3" name="TextBox 2"/>
          <p:cNvSpPr txBox="1"/>
          <p:nvPr/>
        </p:nvSpPr>
        <p:spPr>
          <a:xfrm>
            <a:off x="500034" y="571480"/>
            <a:ext cx="2286016" cy="523220"/>
          </a:xfrm>
          <a:prstGeom prst="rect">
            <a:avLst/>
          </a:prstGeom>
          <a:noFill/>
        </p:spPr>
        <p:txBody>
          <a:bodyPr wrap="square" rtlCol="0">
            <a:spAutoFit/>
          </a:bodyPr>
          <a:lstStyle/>
          <a:p>
            <a:r>
              <a:rPr lang="en-US" sz="2800" b="1" dirty="0" smtClean="0">
                <a:solidFill>
                  <a:srgbClr val="3E3700"/>
                </a:solidFill>
              </a:rPr>
              <a:t>Dublin</a:t>
            </a:r>
          </a:p>
        </p:txBody>
      </p:sp>
      <p:pic>
        <p:nvPicPr>
          <p:cNvPr id="4" name="Рисунок 3" descr="Dublin-Ireland.jpg"/>
          <p:cNvPicPr>
            <a:picLocks noChangeAspect="1"/>
          </p:cNvPicPr>
          <p:nvPr/>
        </p:nvPicPr>
        <p:blipFill>
          <a:blip r:embed="rId3"/>
          <a:stretch>
            <a:fillRect/>
          </a:stretch>
        </p:blipFill>
        <p:spPr>
          <a:xfrm>
            <a:off x="357158" y="1857364"/>
            <a:ext cx="4622800" cy="32766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ublin_castle.jpg"/>
          <p:cNvPicPr>
            <a:picLocks noChangeAspect="1"/>
          </p:cNvPicPr>
          <p:nvPr/>
        </p:nvPicPr>
        <p:blipFill>
          <a:blip r:embed="rId2"/>
          <a:stretch>
            <a:fillRect/>
          </a:stretch>
        </p:blipFill>
        <p:spPr>
          <a:xfrm>
            <a:off x="428596" y="2714620"/>
            <a:ext cx="5282817" cy="3643322"/>
          </a:xfrm>
          <a:prstGeom prst="rect">
            <a:avLst/>
          </a:prstGeom>
        </p:spPr>
      </p:pic>
      <p:sp>
        <p:nvSpPr>
          <p:cNvPr id="4" name="TextBox 3"/>
          <p:cNvSpPr txBox="1"/>
          <p:nvPr/>
        </p:nvSpPr>
        <p:spPr>
          <a:xfrm>
            <a:off x="2786050" y="857232"/>
            <a:ext cx="4786346" cy="954107"/>
          </a:xfrm>
          <a:prstGeom prst="rect">
            <a:avLst/>
          </a:prstGeom>
          <a:noFill/>
        </p:spPr>
        <p:txBody>
          <a:bodyPr wrap="square" rtlCol="0">
            <a:spAutoFit/>
          </a:bodyPr>
          <a:lstStyle/>
          <a:p>
            <a:r>
              <a:rPr lang="en-US" sz="2800" dirty="0" smtClean="0">
                <a:solidFill>
                  <a:srgbClr val="3E3700"/>
                </a:solidFill>
                <a:latin typeface="Monotype Corsiva" pitchFamily="66" charset="0"/>
              </a:rPr>
              <a:t>Dublin Castle was fortified in Ireland until 1922.</a:t>
            </a:r>
            <a:endParaRPr lang="ru-RU" sz="2800"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3786214" cy="1569660"/>
          </a:xfrm>
          <a:prstGeom prst="rect">
            <a:avLst/>
          </a:prstGeom>
          <a:noFill/>
        </p:spPr>
        <p:txBody>
          <a:bodyPr wrap="square" rtlCol="0">
            <a:spAutoFit/>
          </a:bodyPr>
          <a:lstStyle/>
          <a:p>
            <a:r>
              <a:rPr lang="en-US" sz="2400" dirty="0" smtClean="0">
                <a:solidFill>
                  <a:srgbClr val="3E3700"/>
                </a:solidFill>
                <a:latin typeface="Monotype Corsiva" pitchFamily="66" charset="0"/>
              </a:rPr>
              <a:t>The state shares its only land border with Northern Ireland, one of the constituent countries of the United Kingdom.</a:t>
            </a:r>
            <a:endParaRPr lang="ru-RU" sz="2400" dirty="0">
              <a:solidFill>
                <a:srgbClr val="3E3700"/>
              </a:solidFill>
              <a:latin typeface="Monotype Corsiva" pitchFamily="66" charset="0"/>
            </a:endParaRPr>
          </a:p>
        </p:txBody>
      </p:sp>
      <p:pic>
        <p:nvPicPr>
          <p:cNvPr id="3" name="Рисунок 2" descr="ei-map.gif"/>
          <p:cNvPicPr>
            <a:picLocks noChangeAspect="1"/>
          </p:cNvPicPr>
          <p:nvPr/>
        </p:nvPicPr>
        <p:blipFill>
          <a:blip r:embed="rId2"/>
          <a:stretch>
            <a:fillRect/>
          </a:stretch>
        </p:blipFill>
        <p:spPr>
          <a:xfrm>
            <a:off x="1142976" y="1714488"/>
            <a:ext cx="4419620" cy="4756481"/>
          </a:xfrm>
          <a:prstGeom prst="rect">
            <a:avLst/>
          </a:prstGeom>
        </p:spPr>
      </p:pic>
      <p:sp>
        <p:nvSpPr>
          <p:cNvPr id="4" name="TextBox 3"/>
          <p:cNvSpPr txBox="1"/>
          <p:nvPr/>
        </p:nvSpPr>
        <p:spPr>
          <a:xfrm>
            <a:off x="5857884" y="3811012"/>
            <a:ext cx="2714644" cy="3046988"/>
          </a:xfrm>
          <a:prstGeom prst="rect">
            <a:avLst/>
          </a:prstGeom>
          <a:noFill/>
        </p:spPr>
        <p:txBody>
          <a:bodyPr wrap="square" rtlCol="0">
            <a:spAutoFit/>
          </a:bodyPr>
          <a:lstStyle/>
          <a:p>
            <a:r>
              <a:rPr lang="en-US" sz="2400" dirty="0" smtClean="0">
                <a:solidFill>
                  <a:srgbClr val="3E3700"/>
                </a:solidFill>
                <a:latin typeface="Monotype Corsiva" pitchFamily="66" charset="0"/>
              </a:rPr>
              <a:t>It is otherwise surrounded by the Atlantic Ocean, with the Celtic Sea to the south, Saint George’s Channel to the south east, and the Irish Sea to the east.</a:t>
            </a:r>
            <a:endParaRPr lang="ru-RU" sz="2400" dirty="0">
              <a:solidFill>
                <a:srgbClr val="3E3700"/>
              </a:solidFill>
              <a:latin typeface="Monotype Corsiva"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4000"/>
                            </p:stCondLst>
                            <p:childTnLst>
                              <p:par>
                                <p:cTn id="15" presetID="29"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147</TotalTime>
  <Words>1077</Words>
  <Application>Microsoft Office PowerPoint</Application>
  <PresentationFormat>Экран (4:3)</PresentationFormat>
  <Paragraphs>46</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Эркер</vt:lpstr>
      <vt:lpstr>Republic of Ireland</vt:lpstr>
      <vt:lpstr>Презентация PowerPoint</vt:lpstr>
      <vt:lpstr>Презентация PowerPoint</vt:lpstr>
      <vt:lpstr>National symbols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Monaco</dc:title>
  <cp:lastModifiedBy>home</cp:lastModifiedBy>
  <cp:revision>17</cp:revision>
  <dcterms:modified xsi:type="dcterms:W3CDTF">2013-05-19T15:00:28Z</dcterms:modified>
</cp:coreProperties>
</file>