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57166"/>
            <a:ext cx="8715436" cy="1470025"/>
          </a:xfrm>
        </p:spPr>
        <p:txBody>
          <a:bodyPr/>
          <a:lstStyle>
            <a:lvl1pPr>
              <a:defRPr b="1"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r>
              <a:rPr lang="ru-RU" smtClean="0"/>
              <a:t>Образец заголовка</a:t>
            </a:r>
            <a:endParaRPr lang="ru-RU" dirty="0"/>
          </a:p>
        </p:txBody>
      </p:sp>
      <p:sp>
        <p:nvSpPr>
          <p:cNvPr id="3" name="Subtitle 2"/>
          <p:cNvSpPr>
            <a:spLocks noGrp="1"/>
          </p:cNvSpPr>
          <p:nvPr>
            <p:ph type="subTitle" idx="1"/>
          </p:nvPr>
        </p:nvSpPr>
        <p:spPr>
          <a:xfrm>
            <a:off x="1371600" y="1928802"/>
            <a:ext cx="6400800" cy="1428760"/>
          </a:xfrm>
        </p:spPr>
        <p:txBody>
          <a:bodyPr/>
          <a:lstStyle>
            <a:lvl1pPr marL="0" indent="0" algn="ctr">
              <a:buNone/>
              <a:defRPr b="1" cap="none" spc="0">
                <a:ln w="19050">
                  <a:solidFill>
                    <a:srgbClr val="0C3226"/>
                  </a:solidFill>
                </a:ln>
                <a:solidFill>
                  <a:schemeClr val="bg1"/>
                </a:solidFill>
                <a:effectLst/>
                <a:latin typeface="+mn-lt"/>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A66C4611-1FC0-4D02-AD6B-07B64832CB84}" type="datetimeFigureOut">
              <a:rPr lang="uk-UA" smtClean="0"/>
              <a:t>18.09.2013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BBCE23E-D4EB-4F89-8AD8-65552C788B95}"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Vertical Text Placeholder 2"/>
          <p:cNvSpPr>
            <a:spLocks noGrp="1"/>
          </p:cNvSpPr>
          <p:nvPr>
            <p:ph type="body" orient="vert" idx="1"/>
          </p:nvPr>
        </p:nvSpPr>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A66C4611-1FC0-4D02-AD6B-07B64832CB84}" type="datetimeFigureOut">
              <a:rPr lang="uk-UA" smtClean="0"/>
              <a:t>18.09.2013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BBCE23E-D4EB-4F89-8AD8-65552C788B95}"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A66C4611-1FC0-4D02-AD6B-07B64832CB84}" type="datetimeFigureOut">
              <a:rPr lang="uk-UA" smtClean="0"/>
              <a:t>18.09.2013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BBCE23E-D4EB-4F89-8AD8-65552C788B95}"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A66C4611-1FC0-4D02-AD6B-07B64832CB84}" type="datetimeFigureOut">
              <a:rPr lang="uk-UA" smtClean="0"/>
              <a:t>18.09.2013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BBCE23E-D4EB-4F89-8AD8-65552C788B95}"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40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66C4611-1FC0-4D02-AD6B-07B64832CB84}" type="datetimeFigureOut">
              <a:rPr lang="uk-UA" smtClean="0"/>
              <a:t>18.09.2013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BBCE23E-D4EB-4F89-8AD8-65552C788B95}"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A66C4611-1FC0-4D02-AD6B-07B64832CB84}" type="datetimeFigureOut">
              <a:rPr lang="uk-UA" smtClean="0"/>
              <a:t>18.09.2013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BBCE23E-D4EB-4F89-8AD8-65552C788B95}"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Date Placeholder 6"/>
          <p:cNvSpPr>
            <a:spLocks noGrp="1"/>
          </p:cNvSpPr>
          <p:nvPr>
            <p:ph type="dt" sz="half" idx="10"/>
          </p:nvPr>
        </p:nvSpPr>
        <p:spPr/>
        <p:txBody>
          <a:bodyPr/>
          <a:lstStyle/>
          <a:p>
            <a:fld id="{A66C4611-1FC0-4D02-AD6B-07B64832CB84}" type="datetimeFigureOut">
              <a:rPr lang="uk-UA" smtClean="0"/>
              <a:t>18.09.2013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BBCE23E-D4EB-4F89-8AD8-65552C788B95}"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Date Placeholder 2"/>
          <p:cNvSpPr>
            <a:spLocks noGrp="1"/>
          </p:cNvSpPr>
          <p:nvPr>
            <p:ph type="dt" sz="half" idx="10"/>
          </p:nvPr>
        </p:nvSpPr>
        <p:spPr/>
        <p:txBody>
          <a:bodyPr/>
          <a:lstStyle/>
          <a:p>
            <a:fld id="{A66C4611-1FC0-4D02-AD6B-07B64832CB84}" type="datetimeFigureOut">
              <a:rPr lang="uk-UA" smtClean="0"/>
              <a:t>18.09.2013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BBCE23E-D4EB-4F89-8AD8-65552C788B95}"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C4611-1FC0-4D02-AD6B-07B64832CB84}" type="datetimeFigureOut">
              <a:rPr lang="uk-UA" smtClean="0"/>
              <a:t>18.09.2013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ABBCE23E-D4EB-4F89-8AD8-65552C788B95}"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66C4611-1FC0-4D02-AD6B-07B64832CB84}" type="datetimeFigureOut">
              <a:rPr lang="uk-UA" smtClean="0"/>
              <a:t>18.09.2013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BBCE23E-D4EB-4F89-8AD8-65552C788B95}"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66C4611-1FC0-4D02-AD6B-07B64832CB84}" type="datetimeFigureOut">
              <a:rPr lang="uk-UA" smtClean="0"/>
              <a:t>18.09.2013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BBCE23E-D4EB-4F89-8AD8-65552C788B95}"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C3226"/>
                </a:solidFill>
              </a:defRPr>
            </a:lvl1pPr>
          </a:lstStyle>
          <a:p>
            <a:fld id="{A66C4611-1FC0-4D02-AD6B-07B64832CB84}" type="datetimeFigureOut">
              <a:rPr lang="uk-UA" smtClean="0"/>
              <a:t>18.09.2013</a:t>
            </a:fld>
            <a:endParaRPr lang="uk-U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rgbClr val="0C3226"/>
                </a:solidFill>
              </a:defRPr>
            </a:lvl1pPr>
          </a:lstStyle>
          <a:p>
            <a:endParaRPr lang="uk-U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C3226"/>
                </a:solidFill>
              </a:defRPr>
            </a:lvl1pPr>
          </a:lstStyle>
          <a:p>
            <a:fld id="{ABBCE23E-D4EB-4F89-8AD8-65552C788B95}"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cap="none" spc="0" baseline="0">
          <a:ln w="19050">
            <a:solidFill>
              <a:schemeClr val="bg1"/>
            </a:solidFill>
          </a:ln>
          <a:solidFill>
            <a:srgbClr val="00133A"/>
          </a:solidFill>
          <a:effectLst/>
          <a:latin typeface="+mj-lt"/>
          <a:ea typeface="+mj-ea"/>
          <a:cs typeface="Tahoma" pitchFamily="34" charset="0"/>
        </a:defRPr>
      </a:lvl1pPr>
    </p:titleStyle>
    <p:bodyStyle>
      <a:lvl1pPr marL="342900" indent="-342900" algn="l" defTabSz="914400" rtl="0" eaLnBrk="1" latinLnBrk="0" hangingPunct="1">
        <a:spcBef>
          <a:spcPct val="20000"/>
        </a:spcBef>
        <a:buFontTx/>
        <a:buBlip>
          <a:blip r:embed="rId14"/>
        </a:buBlip>
        <a:defRPr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15"/>
        </a:buBlip>
        <a:defRPr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14"/>
        </a:buBlip>
        <a:defRPr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15"/>
        </a:buBlip>
        <a:defRPr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14"/>
        </a:buBlip>
        <a:defRPr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15"/>
        </a:buBlip>
        <a:defRPr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15"/>
        </a:buBlip>
        <a:defRPr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14"/>
        </a:buBlip>
        <a:defRPr sz="1600" kern="1200">
          <a:solidFill>
            <a:srgbClr val="10403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357166"/>
            <a:ext cx="8715436" cy="2351754"/>
          </a:xfrm>
        </p:spPr>
        <p:txBody>
          <a:bodyPr>
            <a:normAutofit/>
          </a:bodyPr>
          <a:lstStyle/>
          <a:p>
            <a:r>
              <a:rPr lang="uk-UA" sz="4800" b="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Вчення Вернадського Володимира Івановича про біосферу</a:t>
            </a:r>
            <a:endParaRPr lang="uk-UA" sz="4800" b="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3"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07504" y="1628800"/>
            <a:ext cx="8928992"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solidFill>
                <a:effectLst/>
                <a:latin typeface="Calibri" pitchFamily="34" charset="0"/>
                <a:ea typeface="Times New Roman" pitchFamily="18" charset="0"/>
                <a:cs typeface="Tahoma" pitchFamily="34" charset="0"/>
              </a:rPr>
              <a:t>Узагальнюючи результати досліджень у галузі геології, палеонтології, біології та інших природничих наук, В.Вернадський дійшов висновку, що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accent5"/>
                </a:solidFill>
                <a:effectLst/>
                <a:latin typeface="Calibri" pitchFamily="34" charset="0"/>
                <a:ea typeface="Times New Roman" pitchFamily="18" charset="0"/>
                <a:cs typeface="Tahoma" pitchFamily="34" charset="0"/>
              </a:rPr>
              <a:t>біосфера — це «стійка динамічна система, рівновага, що встановилася в основних своїх рисах … з археозою й незмінно діє протягом 1,5—2 мільярдів років». Він довів, що стійкість біосфери за цей час виявляється в сталості її загальної маси (близько 1019 т), маси живої речовини (1015 т), енергії, зв’язаної з живою речовиною (1018 ккал), і середнього хімічного складу всього живого</a:t>
            </a:r>
            <a:r>
              <a:rPr kumimoji="0" lang="uk-UA" sz="2000" b="0" i="0" u="none" strike="noStrike" cap="none" normalizeH="0" baseline="0" dirty="0" smtClean="0">
                <a:ln>
                  <a:noFill/>
                </a:ln>
                <a:solidFill>
                  <a:schemeClr val="accent5"/>
                </a:solidFill>
                <a:effectLst/>
                <a:latin typeface="Calibri" pitchFamily="34" charset="0"/>
                <a:ea typeface="Times New Roman" pitchFamily="18" charset="0"/>
                <a:cs typeface="Tahoma"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solidFill>
                <a:effectLst/>
                <a:latin typeface="Calibri" pitchFamily="34" charset="0"/>
                <a:ea typeface="Times New Roman" pitchFamily="18" charset="0"/>
                <a:cs typeface="Tahoma" pitchFamily="34" charset="0"/>
              </a:rPr>
              <a:t>Стійкість біосфери Вернадський пов’язував з тією обставиною, що </a:t>
            </a:r>
            <a:r>
              <a:rPr kumimoji="0" lang="uk-UA" b="1" i="0" u="none" strike="noStrike" cap="none" normalizeH="0" baseline="0" dirty="0" smtClean="0">
                <a:ln>
                  <a:noFill/>
                </a:ln>
                <a:solidFill>
                  <a:schemeClr val="accent5"/>
                </a:solidFill>
                <a:effectLst/>
                <a:latin typeface="Calibri" pitchFamily="34" charset="0"/>
                <a:ea typeface="Times New Roman" pitchFamily="18" charset="0"/>
                <a:cs typeface="Tahoma" pitchFamily="34" charset="0"/>
              </a:rPr>
              <a:t>«функції життя в біосфері — біогеохімічні функції — незмінні протягом геологічного часу».</a:t>
            </a:r>
            <a:r>
              <a:rPr kumimoji="0" lang="uk-UA" b="0" i="0" u="none" strike="noStrike" cap="none" normalizeH="0" baseline="0" dirty="0" smtClean="0">
                <a:ln>
                  <a:noFill/>
                </a:ln>
                <a:solidFill>
                  <a:schemeClr val="accent5"/>
                </a:solidFill>
                <a:effectLst/>
                <a:latin typeface="Calibri" pitchFamily="34" charset="0"/>
                <a:ea typeface="Times New Roman" pitchFamily="18" charset="0"/>
                <a:cs typeface="Tahoma" pitchFamily="34" charset="0"/>
              </a:rPr>
              <a:t> Всі функції живих організмів у біосфері (утворення газів, окисні й відновні процеси, концентрація хімічних елементів тощо) не можуть виконуватися організмами якогось одного виду, а лише їх комплексом. Звідси випливає надзвичайно важливе положення, розроблене Вернадським: біосфера Землі сформувалася з самого початку як складна система, з великою кількістю видів організмів, кожен з яких виконував свою роль у загальній системі. Без цього біосфера взагалі не могла б існувати, тобто стійкість її існування була відразу започаткована її складністю.</a:t>
            </a:r>
            <a:endParaRPr kumimoji="0" lang="uk-UA" sz="2000" b="0" i="0" u="none" strike="noStrike" cap="none" normalizeH="0" baseline="0" dirty="0" smtClean="0">
              <a:ln>
                <a:noFill/>
              </a:ln>
              <a:solidFill>
                <a:schemeClr val="accent5"/>
              </a:solidFill>
              <a:effectLst/>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51520" y="1484784"/>
            <a:ext cx="874846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00B050"/>
                </a:solidFill>
                <a:effectLst/>
                <a:latin typeface="Calibri" pitchFamily="34" charset="0"/>
                <a:ea typeface="Times New Roman" pitchFamily="18" charset="0"/>
                <a:cs typeface="Tahoma" pitchFamily="34" charset="0"/>
              </a:rPr>
              <a:t>Вернадському належить відкриття такого основного закону біосфери: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rgbClr val="00B050"/>
                </a:solidFill>
                <a:effectLst/>
                <a:latin typeface="Calibri" pitchFamily="34" charset="0"/>
                <a:ea typeface="Times New Roman" pitchFamily="18" charset="0"/>
                <a:cs typeface="Tahoma" pitchFamily="34" charset="0"/>
              </a:rPr>
              <a:t>«Кількість живої речовини є планетною константою з часів архейської ери, тобто за весь геологічний час». Протягом цього періоду живий світ морфологічно змінився невпізнанно, але такі зміни помітно не вплинули ні на кількість живої речовини, ні на її середній валовий склад. Справа тут у тому, як вважає Вернадський, що «в складі організованості біосфери відбувались в межах живої речовини лише перегрупування хімічних елементів, а не докорінні зміни їх складу й кількості».</a:t>
            </a:r>
            <a:endParaRPr kumimoji="0" lang="uk-UA" sz="3200" b="1" i="1"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20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319464" y="1700808"/>
            <a:ext cx="48245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333333"/>
                </a:solidFill>
                <a:effectLst/>
                <a:latin typeface="Calibri" pitchFamily="34" charset="0"/>
                <a:ea typeface="Times New Roman" pitchFamily="18" charset="0"/>
                <a:cs typeface="Tahoma" pitchFamily="34" charset="0"/>
              </a:rPr>
              <a:t>Таким чином, сучасна біосфера є результатом довгого історичного розвитку всього органічного світу в його взаємодії з неживою природою. В процесі цього розвитку в біосфері виникла складна сітка взаємопов’язаних процесів та явищ. Завдяки взаємодії абіотичних та біотичних факторів біосфера перебуває в постійному русі та розвиткові. </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picture-2179.jpg"/>
          <p:cNvPicPr>
            <a:picLocks noChangeAspect="1"/>
          </p:cNvPicPr>
          <p:nvPr/>
        </p:nvPicPr>
        <p:blipFill>
          <a:blip r:embed="rId2" cstate="print"/>
          <a:srcRect b="19643"/>
          <a:stretch>
            <a:fillRect/>
          </a:stretch>
        </p:blipFill>
        <p:spPr>
          <a:xfrm>
            <a:off x="251520" y="1484784"/>
            <a:ext cx="3960440" cy="3008906"/>
          </a:xfrm>
          <a:prstGeom prst="rect">
            <a:avLst/>
          </a:prstGeom>
        </p:spPr>
      </p:pic>
      <p:sp>
        <p:nvSpPr>
          <p:cNvPr id="4" name="Прямоугольник 3"/>
          <p:cNvSpPr/>
          <p:nvPr/>
        </p:nvSpPr>
        <p:spPr>
          <a:xfrm>
            <a:off x="251520" y="4611231"/>
            <a:ext cx="9001000" cy="2246769"/>
          </a:xfrm>
          <a:prstGeom prst="rect">
            <a:avLst/>
          </a:prstGeom>
        </p:spPr>
        <p:txBody>
          <a:bodyPr wrap="square">
            <a:spAutoFit/>
          </a:bodyPr>
          <a:lstStyle/>
          <a:p>
            <a:pPr lvl="0" fontAlgn="base">
              <a:spcBef>
                <a:spcPct val="0"/>
              </a:spcBef>
              <a:spcAft>
                <a:spcPct val="0"/>
              </a:spcAft>
            </a:pPr>
            <a:r>
              <a:rPr kumimoji="0" lang="uk-UA" sz="2000" b="0" i="0" u="none" strike="noStrike" cap="none" normalizeH="0" baseline="0" dirty="0" smtClean="0">
                <a:ln>
                  <a:noFill/>
                </a:ln>
                <a:solidFill>
                  <a:srgbClr val="333333"/>
                </a:solidFill>
                <a:effectLst/>
                <a:latin typeface="Calibri" pitchFamily="34" charset="0"/>
                <a:ea typeface="Times New Roman" pitchFamily="18" charset="0"/>
                <a:cs typeface="Tahoma" pitchFamily="34" charset="0"/>
              </a:rPr>
              <a:t>Вона пройшла значну еволюцію з часу появи людини, тобто за останні 2—3 </a:t>
            </a:r>
            <a:r>
              <a:rPr kumimoji="0" lang="uk-UA" sz="2000" b="0" i="0" u="none" strike="noStrike" cap="none" normalizeH="0" baseline="0" dirty="0" err="1" smtClean="0">
                <a:ln>
                  <a:noFill/>
                </a:ln>
                <a:solidFill>
                  <a:srgbClr val="333333"/>
                </a:solidFill>
                <a:effectLst/>
                <a:latin typeface="Calibri" pitchFamily="34" charset="0"/>
                <a:ea typeface="Times New Roman" pitchFamily="18" charset="0"/>
                <a:cs typeface="Tahoma" pitchFamily="34" charset="0"/>
              </a:rPr>
              <a:t>млн</a:t>
            </a:r>
            <a:r>
              <a:rPr kumimoji="0" lang="uk-UA" sz="2000" b="0" i="0" u="none" strike="noStrike" cap="none" normalizeH="0" baseline="0" dirty="0" smtClean="0">
                <a:ln>
                  <a:noFill/>
                </a:ln>
                <a:solidFill>
                  <a:srgbClr val="333333"/>
                </a:solidFill>
                <a:effectLst/>
                <a:latin typeface="Calibri" pitchFamily="34" charset="0"/>
                <a:ea typeface="Times New Roman" pitchFamily="18" charset="0"/>
                <a:cs typeface="Tahoma" pitchFamily="34" charset="0"/>
              </a:rPr>
              <a:t> років. Проте якщо спочатку за своїм впливом на природу людина могла розглядатися лише як один із другорядних факторів, в міру розвитку цивілізації та росту її технічної оснащеності її роль стала порівняльною з дією великих геологічних процесів. Ця обставина заставляє якнайсерйозніше ставитися до можливих віддалених наслідків як виробничої, так і природоохоронної діяльності людини.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340768"/>
            <a:ext cx="8568952" cy="5293757"/>
          </a:xfrm>
          <a:prstGeom prst="rect">
            <a:avLst/>
          </a:prstGeom>
        </p:spPr>
        <p:txBody>
          <a:bodyPr wrap="square">
            <a:spAutoFit/>
          </a:bodyPr>
          <a:lstStyle/>
          <a:p>
            <a:pPr algn="ctr"/>
            <a:endParaRPr lang="uk-UA" b="1" i="1" dirty="0">
              <a:solidFill>
                <a:srgbClr val="00B050"/>
              </a:solidFill>
              <a:latin typeface="Calibri" pitchFamily="34" charset="0"/>
            </a:endParaRPr>
          </a:p>
          <a:p>
            <a:pPr marL="342900" indent="-342900">
              <a:buFont typeface="Wingdings" pitchFamily="2" charset="2"/>
              <a:buChar char="v"/>
            </a:pPr>
            <a:r>
              <a:rPr lang="uk-UA" sz="2000" i="1" dirty="0">
                <a:solidFill>
                  <a:srgbClr val="00B050"/>
                </a:solidFill>
                <a:latin typeface="Calibri" pitchFamily="34" charset="0"/>
              </a:rPr>
              <a:t>Цілісність біосфери визначається </a:t>
            </a:r>
            <a:r>
              <a:rPr lang="uk-UA" sz="2000" i="1" dirty="0" err="1">
                <a:solidFill>
                  <a:srgbClr val="00B050"/>
                </a:solidFill>
                <a:latin typeface="Calibri" pitchFamily="34" charset="0"/>
              </a:rPr>
              <a:t>самоузгодженісттю</a:t>
            </a:r>
            <a:r>
              <a:rPr lang="uk-UA" sz="2000" i="1" dirty="0">
                <a:solidFill>
                  <a:srgbClr val="00B050"/>
                </a:solidFill>
                <a:latin typeface="Calibri" pitchFamily="34" charset="0"/>
              </a:rPr>
              <a:t> всіх процесів в біосфері, обмежених фізичними константами, рівнем радіації та ін.</a:t>
            </a:r>
          </a:p>
          <a:p>
            <a:pPr marL="342900" indent="-342900">
              <a:buFont typeface="Wingdings" pitchFamily="2" charset="2"/>
              <a:buChar char="v"/>
            </a:pPr>
            <a:r>
              <a:rPr lang="uk-UA" sz="2000" i="1" dirty="0">
                <a:solidFill>
                  <a:srgbClr val="00B050"/>
                </a:solidFill>
                <a:latin typeface="Calibri" pitchFamily="34" charset="0"/>
              </a:rPr>
              <a:t>Земні закони руху атомів, перетворення енергії є відображенням гармонії космосу, забезпечуючи гармонію і організованість біосфери. Сонце як основне джерело енергії біосфери регулює життєві процеси на Землі.</a:t>
            </a:r>
          </a:p>
          <a:p>
            <a:pPr marL="342900" indent="-342900">
              <a:buFont typeface="Wingdings" pitchFamily="2" charset="2"/>
              <a:buChar char="v"/>
            </a:pPr>
            <a:r>
              <a:rPr lang="uk-UA" sz="2000" i="1" dirty="0">
                <a:solidFill>
                  <a:srgbClr val="00B050"/>
                </a:solidFill>
                <a:latin typeface="Calibri" pitchFamily="34" charset="0"/>
              </a:rPr>
              <a:t>Жива речовина біосфери з найдавніших геологічних часів активно трансформує сонячну енергію в енергію хімічних зв'язків складних органічних речовин. При цьому сутність живого постійна, змінюються лише форми існування живої речовини. Сама жива речовина не є випадковим створенням, а є результатом перетворення сонячної світлової енергії в дійсну енергію Землі.</a:t>
            </a:r>
          </a:p>
          <a:p>
            <a:pPr marL="342900" indent="-342900">
              <a:buFont typeface="Wingdings" pitchFamily="2" charset="2"/>
              <a:buChar char="v"/>
            </a:pPr>
            <a:r>
              <a:rPr lang="uk-UA" sz="2000" i="1" dirty="0">
                <a:solidFill>
                  <a:srgbClr val="00B050"/>
                </a:solidFill>
                <a:latin typeface="Calibri" pitchFamily="34" charset="0"/>
              </a:rPr>
              <a:t>Чим дрібніше організми, тим з більшою швидкістю вони розмножуються. Швидкість розмноження залежить від щільності живої речовини. Розтікання життя — результат прояву її геохімічної енергії</a:t>
            </a:r>
            <a:r>
              <a:rPr lang="uk-UA" sz="2000" i="1" dirty="0" smtClean="0">
                <a:solidFill>
                  <a:srgbClr val="00B050"/>
                </a:solidFill>
                <a:latin typeface="Calibri" pitchFamily="34" charset="0"/>
              </a:rPr>
              <a:t>.</a:t>
            </a:r>
            <a:endParaRPr lang="uk-UA" sz="2000" i="1" dirty="0">
              <a:solidFill>
                <a:srgbClr val="00B050"/>
              </a:solidFill>
              <a:latin typeface="Calibri" pitchFamily="34" charset="0"/>
            </a:endParaRPr>
          </a:p>
        </p:txBody>
      </p:sp>
      <p:sp>
        <p:nvSpPr>
          <p:cNvPr id="4" name="Прямоугольник 3"/>
          <p:cNvSpPr/>
          <p:nvPr/>
        </p:nvSpPr>
        <p:spPr>
          <a:xfrm>
            <a:off x="1907704" y="0"/>
            <a:ext cx="5580112" cy="1569660"/>
          </a:xfrm>
          <a:prstGeom prst="rect">
            <a:avLst/>
          </a:prstGeom>
        </p:spPr>
        <p:txBody>
          <a:bodyPr wrap="square">
            <a:spAutoFit/>
          </a:bodyPr>
          <a:lstStyle/>
          <a:p>
            <a:pPr algn="ctr"/>
            <a:r>
              <a:rPr lang="uk-UA" sz="3200" b="1" i="1" dirty="0" smtClean="0">
                <a:solidFill>
                  <a:srgbClr val="00B050"/>
                </a:solidFill>
                <a:effectLst>
                  <a:outerShdw blurRad="38100" dist="38100" dir="2700000" algn="tl">
                    <a:srgbClr val="000000">
                      <a:alpha val="43137"/>
                    </a:srgbClr>
                  </a:outerShdw>
                </a:effectLst>
                <a:latin typeface="Calibri" pitchFamily="34" charset="0"/>
              </a:rPr>
              <a:t>Основні положення вчення В. І. Вернадського про біосферу</a:t>
            </a:r>
            <a:endParaRPr lang="uk-UA" sz="3200" b="1" i="1" dirty="0" smtClean="0">
              <a:solidFill>
                <a:srgbClr val="00B050"/>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9992" y="1268760"/>
            <a:ext cx="4644008" cy="5632311"/>
          </a:xfrm>
          <a:prstGeom prst="rect">
            <a:avLst/>
          </a:prstGeom>
        </p:spPr>
        <p:txBody>
          <a:bodyPr wrap="square">
            <a:spAutoFit/>
          </a:bodyPr>
          <a:lstStyle/>
          <a:p>
            <a:pPr marL="342900" indent="-342900">
              <a:buFont typeface="Wingdings" pitchFamily="2" charset="2"/>
              <a:buChar char="v"/>
            </a:pPr>
            <a:endParaRPr lang="uk-UA" sz="2000" i="1" dirty="0" smtClean="0">
              <a:solidFill>
                <a:srgbClr val="00B050"/>
              </a:solidFill>
              <a:latin typeface="Calibri" pitchFamily="34" charset="0"/>
            </a:endParaRPr>
          </a:p>
          <a:p>
            <a:pPr marL="342900" indent="-342900">
              <a:buFont typeface="Wingdings" pitchFamily="2" charset="2"/>
              <a:buChar char="v"/>
            </a:pPr>
            <a:r>
              <a:rPr lang="uk-UA" sz="2000" i="1" dirty="0" smtClean="0">
                <a:solidFill>
                  <a:srgbClr val="00B050"/>
                </a:solidFill>
                <a:latin typeface="Calibri" pitchFamily="34" charset="0"/>
              </a:rPr>
              <a:t>Автотрофні організми отримують всі необхідні для життя речовини з навколишньої </a:t>
            </a:r>
            <a:r>
              <a:rPr lang="uk-UA" sz="2000" i="1" dirty="0" err="1" smtClean="0">
                <a:solidFill>
                  <a:srgbClr val="00B050"/>
                </a:solidFill>
                <a:latin typeface="Calibri" pitchFamily="34" charset="0"/>
              </a:rPr>
              <a:t>косної</a:t>
            </a:r>
            <a:r>
              <a:rPr lang="uk-UA" sz="2000" i="1" dirty="0" smtClean="0">
                <a:solidFill>
                  <a:srgbClr val="00B050"/>
                </a:solidFill>
                <a:latin typeface="Calibri" pitchFamily="34" charset="0"/>
              </a:rPr>
              <a:t> матерії. Для життя </a:t>
            </a:r>
            <a:r>
              <a:rPr lang="uk-UA" sz="2000" i="1" dirty="0" err="1" smtClean="0">
                <a:solidFill>
                  <a:srgbClr val="00B050"/>
                </a:solidFill>
                <a:latin typeface="Calibri" pitchFamily="34" charset="0"/>
              </a:rPr>
              <a:t>гетеротрофів</a:t>
            </a:r>
            <a:r>
              <a:rPr lang="uk-UA" sz="2000" i="1" dirty="0" smtClean="0">
                <a:solidFill>
                  <a:srgbClr val="00B050"/>
                </a:solidFill>
                <a:latin typeface="Calibri" pitchFamily="34" charset="0"/>
              </a:rPr>
              <a:t> необхідні готові органічні сполуки. Поширення </a:t>
            </a:r>
            <a:r>
              <a:rPr lang="uk-UA" sz="2000" i="1" dirty="0" err="1" smtClean="0">
                <a:solidFill>
                  <a:srgbClr val="00B050"/>
                </a:solidFill>
                <a:latin typeface="Calibri" pitchFamily="34" charset="0"/>
              </a:rPr>
              <a:t>фотосинтезуючих</a:t>
            </a:r>
            <a:r>
              <a:rPr lang="uk-UA" sz="2000" i="1" dirty="0" smtClean="0">
                <a:solidFill>
                  <a:srgbClr val="00B050"/>
                </a:solidFill>
                <a:latin typeface="Calibri" pitchFamily="34" charset="0"/>
              </a:rPr>
              <a:t> організмів (автотрофів) обмежується можливістю проникнення сонячної енергії </a:t>
            </a:r>
          </a:p>
          <a:p>
            <a:pPr marL="342900" indent="-342900">
              <a:buFont typeface="Wingdings" pitchFamily="2" charset="2"/>
              <a:buChar char="v"/>
            </a:pPr>
            <a:r>
              <a:rPr lang="uk-UA" sz="2000" i="1" dirty="0" smtClean="0">
                <a:solidFill>
                  <a:srgbClr val="00B050"/>
                </a:solidFill>
                <a:latin typeface="Calibri" pitchFamily="34" charset="0"/>
              </a:rPr>
              <a:t>Активна трансформація живою речовиною космічної енергії супроводжується прагненням до максимальної експансії, прагненням до </a:t>
            </a:r>
            <a:r>
              <a:rPr lang="uk-UA" sz="2000" i="1" dirty="0" err="1" smtClean="0">
                <a:solidFill>
                  <a:srgbClr val="00B050"/>
                </a:solidFill>
                <a:latin typeface="Calibri" pitchFamily="34" charset="0"/>
              </a:rPr>
              <a:t>заполонення</a:t>
            </a:r>
            <a:r>
              <a:rPr lang="uk-UA" sz="2000" i="1" dirty="0" smtClean="0">
                <a:solidFill>
                  <a:srgbClr val="00B050"/>
                </a:solidFill>
                <a:latin typeface="Calibri" pitchFamily="34" charset="0"/>
              </a:rPr>
              <a:t> всього можливого простору. Цей процес В. І. Вернадський назвав «тиском життя».</a:t>
            </a:r>
          </a:p>
        </p:txBody>
      </p:sp>
      <p:pic>
        <p:nvPicPr>
          <p:cNvPr id="4" name="Рисунок 3" descr="12030102.png"/>
          <p:cNvPicPr>
            <a:picLocks noChangeAspect="1"/>
          </p:cNvPicPr>
          <p:nvPr/>
        </p:nvPicPr>
        <p:blipFill>
          <a:blip r:embed="rId2" cstate="print"/>
          <a:stretch>
            <a:fillRect/>
          </a:stretch>
        </p:blipFill>
        <p:spPr>
          <a:xfrm>
            <a:off x="179512" y="1772816"/>
            <a:ext cx="4240472" cy="3816424"/>
          </a:xfrm>
          <a:prstGeom prst="rect">
            <a:avLst/>
          </a:prstGeom>
        </p:spPr>
      </p:pic>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24744"/>
            <a:ext cx="5796136" cy="6040115"/>
          </a:xfrm>
          <a:prstGeom prst="rect">
            <a:avLst/>
          </a:prstGeom>
        </p:spPr>
        <p:txBody>
          <a:bodyPr wrap="square">
            <a:spAutoFit/>
          </a:bodyPr>
          <a:lstStyle/>
          <a:p>
            <a:pPr marL="342900" indent="-342900">
              <a:buFont typeface="Wingdings" pitchFamily="2" charset="2"/>
              <a:buChar char="v"/>
            </a:pPr>
            <a:endParaRPr lang="uk-UA" sz="1950" i="1" dirty="0" smtClean="0">
              <a:solidFill>
                <a:srgbClr val="00B050"/>
              </a:solidFill>
              <a:latin typeface="Calibri" pitchFamily="34" charset="0"/>
            </a:endParaRPr>
          </a:p>
          <a:p>
            <a:pPr marL="342900" indent="-342900">
              <a:buFont typeface="Wingdings" pitchFamily="2" charset="2"/>
              <a:buChar char="v"/>
            </a:pPr>
            <a:r>
              <a:rPr lang="uk-UA" sz="1950" i="1" dirty="0" smtClean="0">
                <a:solidFill>
                  <a:srgbClr val="00B050"/>
                </a:solidFill>
                <a:latin typeface="Calibri" pitchFamily="34" charset="0"/>
              </a:rPr>
              <a:t>Формами знаходження хімічних елементів є гірські породи, мінерали, магма, розсіяні елементи і жива речовина. У земній корі відбуваються постійні перетворення речовин, кругообіг, рух атомів і молекул.</a:t>
            </a:r>
          </a:p>
          <a:p>
            <a:pPr marL="342900" indent="-342900">
              <a:buFont typeface="Wingdings" pitchFamily="2" charset="2"/>
              <a:buChar char="v"/>
            </a:pPr>
            <a:r>
              <a:rPr lang="uk-UA" sz="1950" i="1" dirty="0" smtClean="0">
                <a:solidFill>
                  <a:srgbClr val="00B050"/>
                </a:solidFill>
                <a:latin typeface="Calibri" pitchFamily="34" charset="0"/>
              </a:rPr>
              <a:t>Поширення життя на нашій планеті визначається полем стійкості зелених рослин. Максимальне поле життя обмежується крайніми межами виживання організмів, яке залежить від стійкості хімічних сполук, що становлять живу речовину, до певних умов середовища.</a:t>
            </a:r>
          </a:p>
          <a:p>
            <a:pPr marL="342900" indent="-342900">
              <a:buFont typeface="Wingdings" pitchFamily="2" charset="2"/>
              <a:buChar char="v"/>
            </a:pPr>
            <a:r>
              <a:rPr lang="uk-UA" sz="1950" i="1" dirty="0" smtClean="0">
                <a:solidFill>
                  <a:srgbClr val="00B050"/>
                </a:solidFill>
                <a:latin typeface="Calibri" pitchFamily="34" charset="0"/>
              </a:rPr>
              <a:t>Кількість живої речовини в біосфері постійна і відповідає кількості газів в атмосфері, перш за все кисню.</a:t>
            </a:r>
          </a:p>
          <a:p>
            <a:pPr marL="342900" indent="-342900">
              <a:buFont typeface="Wingdings" pitchFamily="2" charset="2"/>
              <a:buChar char="v"/>
            </a:pPr>
            <a:r>
              <a:rPr lang="uk-UA" sz="1950" i="1" dirty="0" smtClean="0">
                <a:solidFill>
                  <a:srgbClr val="00B050"/>
                </a:solidFill>
                <a:latin typeface="Calibri" pitchFamily="34" charset="0"/>
              </a:rPr>
              <a:t>Будь-яка система досягає стійкої рівноваги, при якому вільна енергія системи наближається до нуля.</a:t>
            </a:r>
          </a:p>
          <a:p>
            <a:pPr marL="342900" indent="-342900">
              <a:buFont typeface="+mj-lt"/>
              <a:buAutoNum type="arabicPeriod"/>
            </a:pPr>
            <a:endParaRPr lang="uk-UA" sz="1600" i="1" dirty="0">
              <a:solidFill>
                <a:srgbClr val="00B050"/>
              </a:solidFill>
              <a:latin typeface="Calibri" pitchFamily="34" charset="0"/>
            </a:endParaRPr>
          </a:p>
        </p:txBody>
      </p:sp>
      <p:pic>
        <p:nvPicPr>
          <p:cNvPr id="3" name="Рисунок 2" descr="5215_html_791bd4b.jpg"/>
          <p:cNvPicPr>
            <a:picLocks noChangeAspect="1"/>
          </p:cNvPicPr>
          <p:nvPr/>
        </p:nvPicPr>
        <p:blipFill>
          <a:blip r:embed="rId2" cstate="print"/>
          <a:stretch>
            <a:fillRect/>
          </a:stretch>
        </p:blipFill>
        <p:spPr>
          <a:xfrm>
            <a:off x="5724128" y="1772816"/>
            <a:ext cx="3245125" cy="4032448"/>
          </a:xfrm>
          <a:prstGeom prst="rect">
            <a:avLst/>
          </a:prstGeom>
          <a:ln>
            <a:noFill/>
          </a:ln>
          <a:effectLst>
            <a:softEdge rad="112500"/>
          </a:effectLst>
        </p:spPr>
      </p:pic>
    </p:spTree>
  </p:cSld>
  <p:clrMapOvr>
    <a:masterClrMapping/>
  </p:clrMapOvr>
  <p:transition>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1052736"/>
            <a:ext cx="5976664" cy="2308324"/>
          </a:xfrm>
          <a:prstGeom prst="rect">
            <a:avLst/>
          </a:prstGeom>
          <a:effectLst>
            <a:outerShdw blurRad="50800" dist="38100" dir="2700000" algn="tl" rotWithShape="0">
              <a:prstClr val="black">
                <a:alpha val="40000"/>
              </a:prstClr>
            </a:outerShdw>
          </a:effectLst>
        </p:spPr>
        <p:txBody>
          <a:bodyPr wrap="square">
            <a:spAutoFit/>
          </a:bodyPr>
          <a:lstStyle/>
          <a:p>
            <a:pPr algn="ctr"/>
            <a:r>
              <a:rPr lang="uk-UA"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Презентацію підготувала</a:t>
            </a:r>
          </a:p>
          <a:p>
            <a:pPr algn="ctr"/>
            <a:r>
              <a:rPr lang="uk-UA"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Учениця 11-Б класу</a:t>
            </a:r>
          </a:p>
          <a:p>
            <a:pPr algn="ctr"/>
            <a:r>
              <a:rPr lang="uk-UA"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Безсмертна Вікторія</a:t>
            </a:r>
            <a:endParaRPr lang="uk-UA" sz="36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556792"/>
            <a:ext cx="7704856" cy="5262979"/>
          </a:xfrm>
          <a:prstGeom prst="rect">
            <a:avLst/>
          </a:prstGeom>
        </p:spPr>
        <p:txBody>
          <a:bodyPr wrap="square">
            <a:spAutoFit/>
          </a:bodyPr>
          <a:lstStyle/>
          <a:p>
            <a:pPr algn="ctr"/>
            <a:r>
              <a:rPr lang="uk-UA" sz="2800" b="1" i="1" dirty="0">
                <a:solidFill>
                  <a:srgbClr val="00B050"/>
                </a:solidFill>
                <a:effectLst>
                  <a:outerShdw blurRad="38100" dist="38100" dir="2700000" algn="tl">
                    <a:srgbClr val="000000">
                      <a:alpha val="43137"/>
                    </a:srgbClr>
                  </a:outerShdw>
                </a:effectLst>
                <a:latin typeface="Calibri" pitchFamily="34" charset="0"/>
              </a:rPr>
              <a:t>Навколишнє середовище — це необхідний для буття людства простір, що піддається впливу суспільства, яке у ньому живе. Його (середовище) частково дає природа і почасти створює сама людина</a:t>
            </a:r>
            <a:r>
              <a:rPr lang="uk-UA" sz="2800" b="1" i="1" dirty="0" smtClean="0">
                <a:solidFill>
                  <a:srgbClr val="00B050"/>
                </a:solidFill>
                <a:effectLst>
                  <a:outerShdw blurRad="38100" dist="38100" dir="2700000" algn="tl">
                    <a:srgbClr val="000000">
                      <a:alpha val="43137"/>
                    </a:srgbClr>
                  </a:outerShdw>
                </a:effectLst>
                <a:latin typeface="Calibri" pitchFamily="34" charset="0"/>
              </a:rPr>
              <a:t>.</a:t>
            </a:r>
          </a:p>
          <a:p>
            <a:endParaRPr lang="uk-UA" sz="2800" dirty="0" smtClean="0">
              <a:latin typeface="Calibri" pitchFamily="34" charset="0"/>
            </a:endParaRPr>
          </a:p>
          <a:p>
            <a:r>
              <a:rPr lang="uk-UA" sz="2400" i="1" dirty="0" smtClean="0">
                <a:latin typeface="Calibri" pitchFamily="34" charset="0"/>
              </a:rPr>
              <a:t>Область </a:t>
            </a:r>
            <a:r>
              <a:rPr lang="uk-UA" sz="2400" i="1" dirty="0">
                <a:latin typeface="Calibri" pitchFamily="34" charset="0"/>
              </a:rPr>
              <a:t>існування живих організмів на Землі називають біосферою (сферою життя). Вчені по-різному трактують це поняття в залежності від того, на що спрямований акцент при вивченні екологічних проблем. Але основним, мабуть, є вчення В. І. Вернадського про розуміння сутності навколишнього середовища.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412776"/>
            <a:ext cx="4572000" cy="5324535"/>
          </a:xfrm>
          <a:prstGeom prst="rect">
            <a:avLst/>
          </a:prstGeom>
        </p:spPr>
        <p:txBody>
          <a:bodyPr>
            <a:spAutoFit/>
          </a:bodyPr>
          <a:lstStyle/>
          <a:p>
            <a:pPr algn="ctr"/>
            <a:r>
              <a:rPr lang="uk-UA" sz="2000" i="1" dirty="0">
                <a:latin typeface="Calibri" pitchFamily="34" charset="0"/>
              </a:rPr>
              <a:t>В. І. Вернадський народився 12 березня 1863 року у Петербурзі в сім’ї українського економіста, професора Івана Вернадського. Він навчався в Петербурзькому університеті, коли там викладали великі вчені В. В. Докучаєв, Д. І. Менделєєв, М. П. Вагнер та інші. Вернадський багато зробив для відродження України, її культури і науки. Зокрема, він був організатором і першим президентом Всеукраїнської академії наук, Національної книгозбірні </a:t>
            </a:r>
            <a:r>
              <a:rPr lang="uk-UA" sz="2000" i="1" dirty="0" smtClean="0">
                <a:latin typeface="Calibri" pitchFamily="34" charset="0"/>
              </a:rPr>
              <a:t>України</a:t>
            </a:r>
            <a:r>
              <a:rPr lang="uk-UA" sz="2000" i="1" dirty="0">
                <a:latin typeface="Calibri" pitchFamily="34" charset="0"/>
              </a:rPr>
              <a:t>, Комісії по вивченню продуктивних сил України тощо. Всесвітню славу вченому принесли створені ним вчення про біосферу та ноосферу</a:t>
            </a:r>
            <a:r>
              <a:rPr lang="uk-UA" i="1" dirty="0"/>
              <a:t>.</a:t>
            </a:r>
          </a:p>
        </p:txBody>
      </p:sp>
      <p:pic>
        <p:nvPicPr>
          <p:cNvPr id="3" name="Рисунок 2" descr="vernadskyj_th.jpg"/>
          <p:cNvPicPr>
            <a:picLocks noChangeAspect="1"/>
          </p:cNvPicPr>
          <p:nvPr/>
        </p:nvPicPr>
        <p:blipFill>
          <a:blip r:embed="rId2" cstate="print"/>
          <a:stretch>
            <a:fillRect/>
          </a:stretch>
        </p:blipFill>
        <p:spPr>
          <a:xfrm>
            <a:off x="5292080" y="1628800"/>
            <a:ext cx="3490866" cy="4957031"/>
          </a:xfrm>
          <a:prstGeom prst="rect">
            <a:avLst/>
          </a:prstGeom>
          <a:ln>
            <a:noFill/>
          </a:ln>
          <a:effectLst>
            <a:outerShdw blurRad="190500" algn="tl" rotWithShape="0">
              <a:srgbClr val="000000">
                <a:alpha val="70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4" y="1533465"/>
            <a:ext cx="5725144" cy="5324535"/>
          </a:xfrm>
          <a:prstGeom prst="rect">
            <a:avLst/>
          </a:prstGeom>
        </p:spPr>
        <p:txBody>
          <a:bodyPr wrap="square">
            <a:spAutoFit/>
          </a:bodyPr>
          <a:lstStyle/>
          <a:p>
            <a:pPr algn="r"/>
            <a:r>
              <a:rPr lang="uk-UA" sz="2000" dirty="0">
                <a:latin typeface="Calibri" pitchFamily="34" charset="0"/>
              </a:rPr>
              <a:t>Відповідно до його визначення середовище, що оточує сучасну людину, можна умовно розділити на природну — біосферу і штучну — ноосферу, тобто знову створену (або перетворену) людиною (господарське освоєння території, підприємства, населені пункти і т.д.).</a:t>
            </a:r>
          </a:p>
          <a:p>
            <a:pPr algn="r"/>
            <a:r>
              <a:rPr lang="uk-UA" sz="2000" dirty="0">
                <a:latin typeface="Calibri" pitchFamily="34" charset="0"/>
              </a:rPr>
              <a:t>Біосфера, на думку вченого, складається із семи </a:t>
            </a:r>
            <a:r>
              <a:rPr lang="uk-UA" sz="2000" dirty="0" smtClean="0">
                <a:latin typeface="Calibri" pitchFamily="34" charset="0"/>
              </a:rPr>
              <a:t>взаємопов’язаних </a:t>
            </a:r>
            <a:r>
              <a:rPr lang="uk-UA" sz="2000" dirty="0">
                <a:latin typeface="Calibri" pitchFamily="34" charset="0"/>
              </a:rPr>
              <a:t>речовин: живого, біогенного, </a:t>
            </a:r>
            <a:r>
              <a:rPr lang="uk-UA" sz="2000" dirty="0" err="1">
                <a:latin typeface="Calibri" pitchFamily="34" charset="0"/>
              </a:rPr>
              <a:t>косного</a:t>
            </a:r>
            <a:r>
              <a:rPr lang="uk-UA" sz="2000" dirty="0">
                <a:latin typeface="Calibri" pitchFamily="34" charset="0"/>
              </a:rPr>
              <a:t>, біокосного, радіоактивного, космічного, розсіяних атомів. Скрізь в її межах зустрічаються або сама жива речовина, або сліди її біохімічної діяльності. Атмосфера, вода, нафта, вугілля, вапняки, глини та їх похідні створені живою речовиною планети. Існуючі верхні шари земної кори в інші геологічні епохи були перероблені живими організмами. Найпростішою структурою сучасної активної частини біосфери є біогеоценоз.</a:t>
            </a:r>
          </a:p>
        </p:txBody>
      </p:sp>
      <p:pic>
        <p:nvPicPr>
          <p:cNvPr id="8" name="Рисунок 7" descr="10032564-nf-----------s--n---n--n-n--n-n----n-noe------nfnz------n-nf----------n--n-n---n-nf--nzn---n-n---n.jpg"/>
          <p:cNvPicPr>
            <a:picLocks noChangeAspect="1"/>
          </p:cNvPicPr>
          <p:nvPr/>
        </p:nvPicPr>
        <p:blipFill>
          <a:blip r:embed="rId2" cstate="print"/>
          <a:stretch>
            <a:fillRect/>
          </a:stretch>
        </p:blipFill>
        <p:spPr>
          <a:xfrm>
            <a:off x="107504" y="1916832"/>
            <a:ext cx="3439676" cy="4248473"/>
          </a:xfrm>
          <a:prstGeom prst="rect">
            <a:avLst/>
          </a:prstGeom>
          <a:ln>
            <a:noFill/>
          </a:ln>
          <a:effectLst>
            <a:softEdge rad="112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1628800"/>
            <a:ext cx="853244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1"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Times New Roman" pitchFamily="18" charset="0"/>
                <a:cs typeface="Tahoma" pitchFamily="34" charset="0"/>
              </a:rPr>
              <a:t>В. І. Вернадський одним із перших усвідомив величезний перетворюючий вплив живих організмів на всі три зовнішні оболонки Землі в планетарному масштабі, тісну взаємодію і взаємозалежність усіх форм життя. Це дало йому поштовх до створення </a:t>
            </a:r>
            <a:r>
              <a:rPr kumimoji="0" lang="uk-UA" sz="3200" b="1" i="1" u="none" strike="noStrike" cap="none" normalizeH="0" baseline="0" dirty="0" err="1" smtClean="0">
                <a:ln>
                  <a:noFill/>
                </a:ln>
                <a:solidFill>
                  <a:srgbClr val="00B050"/>
                </a:solidFill>
                <a:effectLst>
                  <a:outerShdw blurRad="38100" dist="38100" dir="2700000" algn="tl">
                    <a:srgbClr val="000000">
                      <a:alpha val="43137"/>
                    </a:srgbClr>
                  </a:outerShdw>
                </a:effectLst>
                <a:latin typeface="Calibri" pitchFamily="34" charset="0"/>
                <a:ea typeface="Times New Roman" pitchFamily="18" charset="0"/>
                <a:cs typeface="Tahoma" pitchFamily="34" charset="0"/>
              </a:rPr>
              <a:t>всеохопної</a:t>
            </a:r>
            <a:r>
              <a:rPr kumimoji="0" lang="uk-UA" sz="3200" b="1" i="1"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Times New Roman" pitchFamily="18" charset="0"/>
                <a:cs typeface="Tahoma" pitchFamily="34" charset="0"/>
              </a:rPr>
              <a:t> теорії біосфери, тобто тієї частини зовнішніх оболонок нашої планети, які безпосередньо пов’язані з існуванням життя на Землі.</a:t>
            </a:r>
            <a:endParaRPr kumimoji="0" lang="uk-UA" sz="3600" b="1" i="1"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1000" fill="hold"/>
                                        <p:tgtEl>
                                          <p:spTgt spid="1025"/>
                                        </p:tgtEl>
                                        <p:attrNameLst>
                                          <p:attrName>ppt_w</p:attrName>
                                        </p:attrNameLst>
                                      </p:cBhvr>
                                      <p:tavLst>
                                        <p:tav tm="0">
                                          <p:val>
                                            <p:strVal val="#ppt_w+.3"/>
                                          </p:val>
                                        </p:tav>
                                        <p:tav tm="100000">
                                          <p:val>
                                            <p:strVal val="#ppt_w"/>
                                          </p:val>
                                        </p:tav>
                                      </p:tavLst>
                                    </p:anim>
                                    <p:anim calcmode="lin" valueType="num">
                                      <p:cBhvr>
                                        <p:cTn id="8" dur="1000" fill="hold"/>
                                        <p:tgtEl>
                                          <p:spTgt spid="1025"/>
                                        </p:tgtEl>
                                        <p:attrNameLst>
                                          <p:attrName>ppt_h</p:attrName>
                                        </p:attrNameLst>
                                      </p:cBhvr>
                                      <p:tavLst>
                                        <p:tav tm="0">
                                          <p:val>
                                            <p:strVal val="#ppt_h"/>
                                          </p:val>
                                        </p:tav>
                                        <p:tav tm="100000">
                                          <p:val>
                                            <p:strVal val="#ppt_h"/>
                                          </p:val>
                                        </p:tav>
                                      </p:tavLst>
                                    </p:anim>
                                    <p:animEffect transition="in" filter="fade">
                                      <p:cBhvr>
                                        <p:cTn id="9"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11560" y="1484784"/>
            <a:ext cx="81369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rgbClr val="333333"/>
                </a:solidFill>
                <a:latin typeface="Calibri" pitchFamily="34" charset="0"/>
                <a:ea typeface="Times New Roman" pitchFamily="18" charset="0"/>
                <a:cs typeface="Tahoma" pitchFamily="34" charset="0"/>
              </a:rPr>
              <a:t>В 20-х рр. минулого століття в працях Вернадського було розроблено уявлення про біосферу як глобальну єдину систему Землі, де весь основний хід геохімічних та енергетичних перетворень визначається життям. Раніше більшість процесів, що міняли в ході геологічного часу вид нашої планети, розглядалися як чисто фізичні, хімічні або фізико-хімічні явища. Вернадський вперше створив вчення про геологічну роль живих організмів, показав, що діяльність живих істот є головним фактором перетворення земної кори. </a:t>
            </a:r>
            <a:endParaRPr kumimoji="0" lang="uk-UA" sz="2400" b="0" i="1" u="none" strike="noStrike" cap="none" normalizeH="0" baseline="0" dirty="0" smtClean="0">
              <a:ln>
                <a:noFill/>
              </a:ln>
              <a:solidFill>
                <a:schemeClr val="tx1"/>
              </a:solidFill>
              <a:latin typeface="Arial" pitchFamily="34" charset="0"/>
              <a:cs typeface="Arial" pitchFamily="34" charset="0"/>
            </a:endParaRPr>
          </a:p>
        </p:txBody>
      </p:sp>
      <p:pic>
        <p:nvPicPr>
          <p:cNvPr id="3" name="Рисунок 2" descr="1241300049_1.jpg"/>
          <p:cNvPicPr>
            <a:picLocks noChangeAspect="1"/>
          </p:cNvPicPr>
          <p:nvPr/>
        </p:nvPicPr>
        <p:blipFill>
          <a:blip r:embed="rId2" cstate="print"/>
          <a:stretch>
            <a:fillRect/>
          </a:stretch>
        </p:blipFill>
        <p:spPr>
          <a:xfrm>
            <a:off x="2483768" y="4077072"/>
            <a:ext cx="4464496" cy="2700300"/>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p:cTn id="7" dur="1000" fill="hold"/>
                                        <p:tgtEl>
                                          <p:spTgt spid="18433"/>
                                        </p:tgtEl>
                                        <p:attrNameLst>
                                          <p:attrName>ppt_w</p:attrName>
                                        </p:attrNameLst>
                                      </p:cBhvr>
                                      <p:tavLst>
                                        <p:tav tm="0">
                                          <p:val>
                                            <p:strVal val="#ppt_w*0.70"/>
                                          </p:val>
                                        </p:tav>
                                        <p:tav tm="100000">
                                          <p:val>
                                            <p:strVal val="#ppt_w"/>
                                          </p:val>
                                        </p:tav>
                                      </p:tavLst>
                                    </p:anim>
                                    <p:anim calcmode="lin" valueType="num">
                                      <p:cBhvr>
                                        <p:cTn id="8" dur="1000" fill="hold"/>
                                        <p:tgtEl>
                                          <p:spTgt spid="18433"/>
                                        </p:tgtEl>
                                        <p:attrNameLst>
                                          <p:attrName>ppt_h</p:attrName>
                                        </p:attrNameLst>
                                      </p:cBhvr>
                                      <p:tavLst>
                                        <p:tav tm="0">
                                          <p:val>
                                            <p:strVal val="#ppt_h"/>
                                          </p:val>
                                        </p:tav>
                                        <p:tav tm="100000">
                                          <p:val>
                                            <p:strVal val="#ppt_h"/>
                                          </p:val>
                                        </p:tav>
                                      </p:tavLst>
                                    </p:anim>
                                    <p:animEffect transition="in" filter="fade">
                                      <p:cBhvr>
                                        <p:cTn id="9" dur="10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39552" y="1772816"/>
            <a:ext cx="8208912"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i="1" u="none" strike="noStrike" cap="none" normalizeH="0" baseline="0" dirty="0" smtClean="0">
                <a:ln>
                  <a:noFill/>
                </a:ln>
                <a:solidFill>
                  <a:srgbClr val="333333"/>
                </a:solidFill>
                <a:effectLst/>
                <a:latin typeface="Calibri" pitchFamily="34" charset="0"/>
                <a:ea typeface="Times New Roman" pitchFamily="18" charset="0"/>
                <a:cs typeface="Tahoma" pitchFamily="34" charset="0"/>
              </a:rPr>
              <a:t>У 1934 році В. І. Вернадський дав визначення біосфери: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b="1" i="1" u="none" strike="noStrike" cap="none" normalizeH="0" baseline="0" dirty="0" smtClean="0">
                <a:ln>
                  <a:noFill/>
                </a:ln>
                <a:solidFill>
                  <a:schemeClr val="accent5"/>
                </a:solidFill>
                <a:effectLst/>
                <a:latin typeface="Calibri" pitchFamily="34" charset="0"/>
                <a:ea typeface="Times New Roman" pitchFamily="18" charset="0"/>
                <a:cs typeface="Tahoma" pitchFamily="34" charset="0"/>
              </a:rPr>
              <a:t>«Біосфера являє собою оболонку життя — область існування живої речовини».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i="1" u="none" strike="noStrike" cap="none" normalizeH="0" baseline="0" dirty="0" smtClean="0">
                <a:ln>
                  <a:noFill/>
                </a:ln>
                <a:solidFill>
                  <a:srgbClr val="333333"/>
                </a:solidFill>
                <a:effectLst/>
                <a:latin typeface="Calibri" pitchFamily="34" charset="0"/>
                <a:ea typeface="Times New Roman" pitchFamily="18" charset="0"/>
                <a:cs typeface="Tahoma" pitchFamily="34" charset="0"/>
              </a:rPr>
              <a:t>Вернадський довів, що живі організми відіграють дуже важливу роль у геологічних процесах, які формують обличчя Землі. Хімічний склад сучасних атмосфери та гідросфери зумовлений життєдіяльністю організмів. Велике значення мають організми також для формування літосфери — більшість порід, і не лише осадових, а й таких, як граніти, так чи інакше пов’язані своїм походженням з біосферою. «Якби на Землі не було життя, — писав учений, — обличчя її було б таким же незмінним і хімічно інертним, як нерухоме обличчя Місяця, як інертні уламки небесних світил». </a:t>
            </a:r>
            <a:endParaRPr kumimoji="0" lang="uk-UA" sz="220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p:cTn id="7" dur="1000" fill="hold"/>
                                        <p:tgtEl>
                                          <p:spTgt spid="19457"/>
                                        </p:tgtEl>
                                        <p:attrNameLst>
                                          <p:attrName>ppt_w</p:attrName>
                                        </p:attrNameLst>
                                      </p:cBhvr>
                                      <p:tavLst>
                                        <p:tav tm="0">
                                          <p:val>
                                            <p:strVal val="#ppt_w*0.70"/>
                                          </p:val>
                                        </p:tav>
                                        <p:tav tm="100000">
                                          <p:val>
                                            <p:strVal val="#ppt_w"/>
                                          </p:val>
                                        </p:tav>
                                      </p:tavLst>
                                    </p:anim>
                                    <p:anim calcmode="lin" valueType="num">
                                      <p:cBhvr>
                                        <p:cTn id="8" dur="1000" fill="hold"/>
                                        <p:tgtEl>
                                          <p:spTgt spid="19457"/>
                                        </p:tgtEl>
                                        <p:attrNameLst>
                                          <p:attrName>ppt_h</p:attrName>
                                        </p:attrNameLst>
                                      </p:cBhvr>
                                      <p:tavLst>
                                        <p:tav tm="0">
                                          <p:val>
                                            <p:strVal val="#ppt_h"/>
                                          </p:val>
                                        </p:tav>
                                        <p:tav tm="100000">
                                          <p:val>
                                            <p:strVal val="#ppt_h"/>
                                          </p:val>
                                        </p:tav>
                                      </p:tavLst>
                                    </p:anim>
                                    <p:animEffect transition="in" filter="fade">
                                      <p:cBhvr>
                                        <p:cTn id="9" dur="10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07504" y="1557658"/>
            <a:ext cx="33843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1" u="none" strike="noStrike" cap="none" normalizeH="0" baseline="0" dirty="0" smtClean="0">
                <a:ln>
                  <a:noFill/>
                </a:ln>
                <a:solidFill>
                  <a:schemeClr val="accent5"/>
                </a:solidFill>
                <a:effectLst/>
                <a:latin typeface="Calibri" pitchFamily="34" charset="0"/>
                <a:ea typeface="Times New Roman" pitchFamily="18" charset="0"/>
                <a:cs typeface="Tahoma" pitchFamily="34" charset="0"/>
              </a:rPr>
              <a:t>У межах біосфери практично кожний елемент проходить через ланцюг живих організмів, включається в систему біогеохімічних перетворень. Так, весь кисень планети — продукт фотосинтезу — поновлюється через кожні 2000 років, а всі вуглекислоти — через 300 років. Однак жива речовина відрізняється від неживої надзвичайно високою активністю, зокрема, дуже швидким кругообігом речовин. </a:t>
            </a:r>
            <a:endParaRPr kumimoji="0" lang="uk-UA" b="0" i="1" u="none" strike="noStrike" cap="none" normalizeH="0" baseline="0" dirty="0" smtClean="0">
              <a:ln>
                <a:noFill/>
              </a:ln>
              <a:solidFill>
                <a:schemeClr val="accent5"/>
              </a:solidFill>
              <a:effectLst/>
              <a:latin typeface="Arial" pitchFamily="34" charset="0"/>
              <a:cs typeface="Arial" pitchFamily="34" charset="0"/>
            </a:endParaRPr>
          </a:p>
        </p:txBody>
      </p:sp>
      <p:pic>
        <p:nvPicPr>
          <p:cNvPr id="20483" name="Picture 3" descr="http://school.xvatit.com/images/5/55/As167.jpg"/>
          <p:cNvPicPr>
            <a:picLocks noChangeAspect="1" noChangeArrowheads="1"/>
          </p:cNvPicPr>
          <p:nvPr/>
        </p:nvPicPr>
        <p:blipFill>
          <a:blip r:embed="rId2" cstate="print"/>
          <a:srcRect/>
          <a:stretch>
            <a:fillRect/>
          </a:stretch>
        </p:blipFill>
        <p:spPr bwMode="auto">
          <a:xfrm>
            <a:off x="3419872" y="1628800"/>
            <a:ext cx="5554616" cy="3812181"/>
          </a:xfrm>
          <a:prstGeom prst="rect">
            <a:avLst/>
          </a:prstGeom>
          <a:noFill/>
        </p:spPr>
      </p:pic>
      <p:sp>
        <p:nvSpPr>
          <p:cNvPr id="4" name="Прямоугольник 3"/>
          <p:cNvSpPr/>
          <p:nvPr/>
        </p:nvSpPr>
        <p:spPr>
          <a:xfrm>
            <a:off x="107504" y="5589240"/>
            <a:ext cx="8784976" cy="923330"/>
          </a:xfrm>
          <a:prstGeom prst="rect">
            <a:avLst/>
          </a:prstGeom>
        </p:spPr>
        <p:txBody>
          <a:bodyPr wrap="square">
            <a:spAutoFit/>
          </a:bodyPr>
          <a:lstStyle/>
          <a:p>
            <a:pPr lvl="0" fontAlgn="base">
              <a:spcBef>
                <a:spcPct val="0"/>
              </a:spcBef>
              <a:spcAft>
                <a:spcPct val="0"/>
              </a:spcAft>
            </a:pPr>
            <a:r>
              <a:rPr kumimoji="0" lang="uk-UA" b="0" i="1" u="none" strike="noStrike" cap="none" normalizeH="0" baseline="0" dirty="0" smtClean="0">
                <a:ln>
                  <a:noFill/>
                </a:ln>
                <a:solidFill>
                  <a:schemeClr val="accent5"/>
                </a:solidFill>
                <a:effectLst/>
                <a:latin typeface="Calibri" pitchFamily="34" charset="0"/>
                <a:ea typeface="Times New Roman" pitchFamily="18" charset="0"/>
                <a:cs typeface="Tahoma" pitchFamily="34" charset="0"/>
              </a:rPr>
              <a:t>Вся жива речовина біосфери оновлюється в середньому за вісім років. Біомаса Світового океану відновлюється за 33 дні, його </a:t>
            </a:r>
            <a:r>
              <a:rPr kumimoji="0" lang="uk-UA" b="0" i="1" u="none" strike="noStrike" cap="none" normalizeH="0" baseline="0" dirty="0" err="1" smtClean="0">
                <a:ln>
                  <a:noFill/>
                </a:ln>
                <a:solidFill>
                  <a:schemeClr val="accent5"/>
                </a:solidFill>
                <a:effectLst/>
                <a:latin typeface="Calibri" pitchFamily="34" charset="0"/>
                <a:ea typeface="Times New Roman" pitchFamily="18" charset="0"/>
                <a:cs typeface="Tahoma" pitchFamily="34" charset="0"/>
              </a:rPr>
              <a:t>фітомаса</a:t>
            </a:r>
            <a:r>
              <a:rPr kumimoji="0" lang="uk-UA" b="0" i="1" u="none" strike="noStrike" cap="none" normalizeH="0" baseline="0" dirty="0" smtClean="0">
                <a:ln>
                  <a:noFill/>
                </a:ln>
                <a:solidFill>
                  <a:schemeClr val="accent5"/>
                </a:solidFill>
                <a:effectLst/>
                <a:latin typeface="Calibri" pitchFamily="34" charset="0"/>
                <a:ea typeface="Times New Roman" pitchFamily="18" charset="0"/>
                <a:cs typeface="Tahoma" pitchFamily="34" charset="0"/>
              </a:rPr>
              <a:t> — щодня, </a:t>
            </a:r>
            <a:r>
              <a:rPr kumimoji="0" lang="uk-UA" b="0" i="1" u="none" strike="noStrike" cap="none" normalizeH="0" baseline="0" dirty="0" err="1" smtClean="0">
                <a:ln>
                  <a:noFill/>
                </a:ln>
                <a:solidFill>
                  <a:schemeClr val="accent5"/>
                </a:solidFill>
                <a:effectLst/>
                <a:latin typeface="Calibri" pitchFamily="34" charset="0"/>
                <a:ea typeface="Times New Roman" pitchFamily="18" charset="0"/>
                <a:cs typeface="Tahoma" pitchFamily="34" charset="0"/>
              </a:rPr>
              <a:t>фітомаса</a:t>
            </a:r>
            <a:r>
              <a:rPr kumimoji="0" lang="uk-UA" b="0" i="1" u="none" strike="noStrike" cap="none" normalizeH="0" baseline="0" dirty="0" smtClean="0">
                <a:ln>
                  <a:noFill/>
                </a:ln>
                <a:solidFill>
                  <a:schemeClr val="accent5"/>
                </a:solidFill>
                <a:effectLst/>
                <a:latin typeface="Calibri" pitchFamily="34" charset="0"/>
                <a:ea typeface="Times New Roman" pitchFamily="18" charset="0"/>
                <a:cs typeface="Tahoma" pitchFamily="34" charset="0"/>
              </a:rPr>
              <a:t> суші — приблизно за 14 років через більшу тривалість життя наземних рослин.</a:t>
            </a:r>
            <a:endParaRPr kumimoji="0" lang="uk-UA" b="0" i="1" u="none" strike="noStrike" cap="none" normalizeH="0" baseline="0" dirty="0" smtClean="0">
              <a:ln>
                <a:noFill/>
              </a:ln>
              <a:solidFill>
                <a:schemeClr val="accent5"/>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211960" y="1557953"/>
            <a:ext cx="475252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0" i="1" u="none" strike="noStrike" cap="none" normalizeH="0" baseline="0" dirty="0" smtClean="0">
                <a:ln>
                  <a:noFill/>
                </a:ln>
                <a:solidFill>
                  <a:srgbClr val="333333"/>
                </a:solidFill>
                <a:effectLst/>
                <a:latin typeface="Calibri" pitchFamily="34" charset="0"/>
                <a:ea typeface="Times New Roman" pitchFamily="18" charset="0"/>
                <a:cs typeface="Tahoma" pitchFamily="34" charset="0"/>
              </a:rPr>
              <a:t>Біохімічна функція біосфери розглядається Вернадським як загальний прояв життя на Землі. Жоден окремо взятий вид організмів не може виконати цю роль. Для забезпечення всього різноманіття форм біогенної міграції хімічних елементів необхідним був розвиток певного комплексу організмів. Звідси виникає проблема еволюції біосфери як єдиного цілого в процесі </a:t>
            </a:r>
            <a:r>
              <a:rPr kumimoji="0" lang="uk-UA" sz="2400" b="0" i="1" u="none" strike="noStrike" cap="none" normalizeH="0" baseline="0" dirty="0" err="1" smtClean="0">
                <a:ln>
                  <a:noFill/>
                </a:ln>
                <a:solidFill>
                  <a:srgbClr val="333333"/>
                </a:solidFill>
                <a:effectLst/>
                <a:latin typeface="Calibri" pitchFamily="34" charset="0"/>
                <a:ea typeface="Times New Roman" pitchFamily="18" charset="0"/>
                <a:cs typeface="Tahoma" pitchFamily="34" charset="0"/>
              </a:rPr>
              <a:t>історико-геологічного</a:t>
            </a:r>
            <a:r>
              <a:rPr kumimoji="0" lang="uk-UA" sz="2400" b="0" i="1" u="none" strike="noStrike" cap="none" normalizeH="0" baseline="0" dirty="0" smtClean="0">
                <a:ln>
                  <a:noFill/>
                </a:ln>
                <a:solidFill>
                  <a:srgbClr val="333333"/>
                </a:solidFill>
                <a:effectLst/>
                <a:latin typeface="Calibri" pitchFamily="34" charset="0"/>
                <a:ea typeface="Times New Roman" pitchFamily="18" charset="0"/>
                <a:cs typeface="Tahoma" pitchFamily="34" charset="0"/>
              </a:rPr>
              <a:t> розвитку нашої планети.</a:t>
            </a:r>
            <a:endParaRPr kumimoji="0" lang="uk-UA" sz="2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1268337163_title.jpg"/>
          <p:cNvPicPr>
            <a:picLocks noChangeAspect="1"/>
          </p:cNvPicPr>
          <p:nvPr/>
        </p:nvPicPr>
        <p:blipFill>
          <a:blip r:embed="rId2" cstate="print"/>
          <a:stretch>
            <a:fillRect/>
          </a:stretch>
        </p:blipFill>
        <p:spPr>
          <a:xfrm>
            <a:off x="323528" y="2420888"/>
            <a:ext cx="3635456" cy="3635456"/>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1505"/>
                                        </p:tgtEl>
                                        <p:attrNameLst>
                                          <p:attrName>style.visibility</p:attrName>
                                        </p:attrNameLst>
                                      </p:cBhvr>
                                      <p:to>
                                        <p:strVal val="visible"/>
                                      </p:to>
                                    </p:set>
                                    <p:anim to="" calcmode="lin" valueType="num">
                                      <p:cBhvr>
                                        <p:cTn id="7" dur="1" fill="hold"/>
                                        <p:tgtEl>
                                          <p:spTgt spid="2150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theme/theme1.xml><?xml version="1.0" encoding="utf-8"?>
<a:theme xmlns:a="http://schemas.openxmlformats.org/drawingml/2006/main" name="Тема15">
  <a:themeElements>
    <a:clrScheme name="Оберточная бумага">
      <a:dk1>
        <a:sysClr val="windowText" lastClr="000000"/>
      </a:dk1>
      <a:lt1>
        <a:sysClr val="window" lastClr="FFFFFF"/>
      </a:lt1>
      <a:dk2>
        <a:srgbClr val="006270"/>
      </a:dk2>
      <a:lt2>
        <a:srgbClr val="FBFEC6"/>
      </a:lt2>
      <a:accent1>
        <a:srgbClr val="A0C435"/>
      </a:accent1>
      <a:accent2>
        <a:srgbClr val="F29F26"/>
      </a:accent2>
      <a:accent3>
        <a:srgbClr val="08BBDB"/>
      </a:accent3>
      <a:accent4>
        <a:srgbClr val="687CDD"/>
      </a:accent4>
      <a:accent5>
        <a:srgbClr val="28C874"/>
      </a:accent5>
      <a:accent6>
        <a:srgbClr val="E47963"/>
      </a:accent6>
      <a:hlink>
        <a:srgbClr val="64C143"/>
      </a:hlink>
      <a:folHlink>
        <a:srgbClr val="9A9A9A"/>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Каллиграфия">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Тема15</Template>
  <TotalTime>99</TotalTime>
  <Words>1401</Words>
  <Application>Microsoft Office PowerPoint</Application>
  <PresentationFormat>Экран (4:3)</PresentationFormat>
  <Paragraphs>39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Тема15</vt:lpstr>
      <vt:lpstr>Вчення Вернадського Володимира Івановича про біосферу</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Вчення Вернадського Володимира Івановича про біосферу</dc:title>
  <dc:creator>Oleg</dc:creator>
  <cp:lastModifiedBy>Oleg</cp:lastModifiedBy>
  <cp:revision>10</cp:revision>
  <dcterms:created xsi:type="dcterms:W3CDTF">2013-09-18T20:44:26Z</dcterms:created>
  <dcterms:modified xsi:type="dcterms:W3CDTF">2013-09-18T22:24:04Z</dcterms:modified>
</cp:coreProperties>
</file>