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EE000-1D15-44D9-8A52-BE1FE15562F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A104F-AC7F-4C15-9DF0-EC0AEDD0F0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495300" ty="-508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E90E92-0067-4E3A-A5A5-41B329D4D1A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02530D-33A6-4439-BB77-D43FFC2FFD0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1%D0%BE%D0%B6%D0%B5%D0%BD%D0%B0_%D0%9D%D0%B5%D0%BC%D1%86%D0%BE%D0%B2%D0%B0._%D0%A1%D1%96%D0%BB%D1%8C_%D0%B4%D0%BE%D1%80%D0%BE%D0%B6%D1%87%D0%B5_%D0%B7%D0%B0_%D0%B7%D0%BE%D0%BB%D0%BE%D1%82%D0%B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.xvatit.com/index.php?title=%D0%92%D1%96%D0%B4_%D1%87%D0%BE%D0%B3%D0%BE_%D0%B7%D0%B0%D0%BB%D0%B5%D0%B6%D0%B8%D1%82%D1%8C_%D1%81%D1%83%D0%B2%D0%B5%D1%80%D0%B5%D0%BD%D1%96%D1%82%D0%B5%D1%82_%D1%81%D0%BF%D0%BE%D0%B6%D0%B8%D0%B2%D0%B0%D1%87%D0%B0_%D0%BD%D0%B0_%D1%80%D0%B8%D0%BD%D0%BA%D1%83.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A%D0%BE%D0%BD%D1%81%D0%BF%D0%B5%D0%BA%D1%82_%D0%B4%D0%BE_%D1%82%D0%B5%D0%BC%D0%B8_%D0%AF%D0%BA%D1%96_%D0%BE%D1%81%D0%BD%D0%BE%D0%B2%D0%BD%D1%96_%D1%86%D1%96%D0%BD%D0%BD%D0%BE%D1%81%D1%82%D1%96_%D1%81%D1%82%D0%B2%D0%BE%D1%80%D1%8E%D1%8E%D1%82%D1%8C_%D1%81%D0%B8%D1%82%D1%83%D0%B0%D1%86%D1%96%D1%97,_%D0%B2_%D1%8F%D0%BA%D0%B8%D1%85_%D1%86%D1%96%D0%BD%D0%BD%D0%BE%D1%81%D1%82%D1%96_%D0%BA%D0%BE%D0%BD%D1%84%D0%BB%D1%96%D0%BA%D1%82%D1%83%D1%8E%D1%82%D1%8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F%D1%80%D0%B5%D0%B7%D0%B5%D0%BD%D1%82%D0%B0%D1%86%D1%96%D1%8F_3_%D1%82%D0%B5%D0%BC%D1%83:_%D0%9F%D0%BE%D0%B4%D0%B0%D1%82%D0%BA%D0%B8._%D0%92%D0%B8%D0%B4%D0%B8_%D0%BF%D0%BE%D0%B4%D0%B0%D1%82%D0%BA%D1%96%D0%B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.xvatit.com/index.php?title=%D0%9F%D1%80%D0%BE%D1%82%D0%B5%D1%81%D1%82_%D0%9E%D1%81%D1%82%D0%B0%D0%BF%D0%B0_%D1%96_%D0%A1%D0%BE%D0%BB%D0%BE%D0%BC%D1%96%D1%97_%D0%BF%D1%80%D0%BE%D1%82%D0%B8_%D0%BA%D1%80%D1%96%D0%BF%D0%BE%D1%81%D0%BD%D0%B8%D1%86%D1%8C%D0%BA%D0%BE%D1%97_%D0%BD%D0%B0%D1%80%D1%83%D0%B3%D0%B8,_%D0%B1%D1%83%D0%B4%D1%8C-%D1%8F%D0%BA%D0%BE%D0%B3%D0%BE_%D0%BD%D0%B0%D1%81%D0%B8%D0%BB%D1%8C%D1%81%D1%82%D0%B2%D0%B0_%D0%BD%D0%B0%D0%B4_%D0%BB%D1%8E%D0%B4%D0%B8%D0%BD%D0%BE%D1%8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nkoboev.Ru_risunok_indiiskie_rozovye_moti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1214422"/>
            <a:ext cx="8143900" cy="150017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Індія</a:t>
            </a:r>
            <a:endParaRPr lang="ru-RU" sz="96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commagic4worksmultiapkindialivewallpaper-160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214686"/>
            <a:ext cx="3071834" cy="253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mblem_of_India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214686"/>
            <a:ext cx="135732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ckground-gradi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pic>
        <p:nvPicPr>
          <p:cNvPr id="8" name="Содержимое 7" descr="Під_час_конференції_„круглого_столу”_у_Лондоні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787948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0100" y="0"/>
            <a:ext cx="8143900" cy="91827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Конференції  </a:t>
            </a:r>
            <a:r>
              <a:rPr lang="en-US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</a:t>
            </a:r>
            <a:r>
              <a:rPr lang="uk-UA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круглих</a:t>
            </a:r>
            <a:r>
              <a:rPr lang="en-US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  <a:r>
              <a:rPr lang="uk-UA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столів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357298"/>
            <a:ext cx="371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  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того як у 1920 р. ІНК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очолив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М.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Ґанді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Конгрес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значно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активізував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свою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У 1920-1921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Індією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прокотилася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хвиля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першої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кампанії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громадянської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непокори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наслідком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якої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стало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запровадження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 1921 р.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місцевого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самоврядування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Індії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indent="457200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  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Упродовж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двадцятих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років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британська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політична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еліта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застосовувала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різні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форми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взаємовідносин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рухом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М.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Ґанді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репресій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конференцій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«круглого столу».</a:t>
            </a:r>
          </a:p>
          <a:p>
            <a:pPr indent="457200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   Участь у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першій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конференції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«круглого столу» в 1930 р. брали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авторитетні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індійські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націоналістичні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лідери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британські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індійські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урядовці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Однак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вона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закінчилася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безрезультатно,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оскільки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ній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не брав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участі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М.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Ґанді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6215082"/>
            <a:ext cx="378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err="1"/>
              <a:t>Під</a:t>
            </a:r>
            <a:r>
              <a:rPr lang="ru-RU" sz="1200" i="1" dirty="0"/>
              <a:t> час </a:t>
            </a:r>
            <a:r>
              <a:rPr lang="ru-RU" sz="1200" i="1" dirty="0" err="1"/>
              <a:t>конференції</a:t>
            </a:r>
            <a:r>
              <a:rPr lang="ru-RU" sz="1200" i="1" dirty="0"/>
              <a:t> „круглого столу” у </a:t>
            </a:r>
            <a:r>
              <a:rPr lang="ru-RU" sz="1200" i="1" dirty="0" err="1"/>
              <a:t>Лондоні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ig_2394_oboi_gradientnyj_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00100" y="0"/>
            <a:ext cx="814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Соляний марш</a:t>
            </a:r>
            <a:endParaRPr lang="ru-RU" sz="6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285860"/>
            <a:ext cx="3857652" cy="477053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/>
              <a:t>61-річний М. </a:t>
            </a:r>
            <a:r>
              <a:rPr lang="ru-RU" sz="1600" dirty="0" err="1"/>
              <a:t>Ґанді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78 </a:t>
            </a:r>
            <a:r>
              <a:rPr lang="ru-RU" sz="1600" dirty="0" err="1"/>
              <a:t>своїми</a:t>
            </a:r>
            <a:r>
              <a:rPr lang="ru-RU" sz="1600" dirty="0"/>
              <a:t> соратниками </a:t>
            </a:r>
            <a:r>
              <a:rPr lang="ru-RU" sz="1600" dirty="0" err="1"/>
              <a:t>розпочав</a:t>
            </a:r>
            <a:r>
              <a:rPr lang="ru-RU" sz="1600" dirty="0"/>
              <a:t> 240-мильний марш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Делі</a:t>
            </a:r>
            <a:r>
              <a:rPr lang="ru-RU" sz="1600" dirty="0"/>
              <a:t> до </a:t>
            </a:r>
            <a:r>
              <a:rPr lang="ru-RU" sz="1600" dirty="0" err="1"/>
              <a:t>р</a:t>
            </a:r>
            <a:r>
              <a:rPr lang="ru-RU" sz="1600" dirty="0"/>
              <a:t>, </a:t>
            </a:r>
            <a:r>
              <a:rPr lang="ru-RU" sz="1600" dirty="0" err="1"/>
              <a:t>Сабарматі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моря. По </a:t>
            </a:r>
            <a:r>
              <a:rPr lang="ru-RU" sz="1600" dirty="0" err="1"/>
              <a:t>дорозі</a:t>
            </a:r>
            <a:r>
              <a:rPr lang="ru-RU" sz="1600" dirty="0"/>
              <a:t> до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приєдналися</a:t>
            </a:r>
            <a:r>
              <a:rPr lang="ru-RU" sz="1600" dirty="0"/>
              <a:t> десятки </a:t>
            </a:r>
            <a:r>
              <a:rPr lang="ru-RU" sz="1600" dirty="0" err="1"/>
              <a:t>тисяч</a:t>
            </a:r>
            <a:r>
              <a:rPr lang="ru-RU" sz="1600" dirty="0"/>
              <a:t> </a:t>
            </a:r>
            <a:r>
              <a:rPr lang="ru-RU" sz="1600" dirty="0" err="1"/>
              <a:t>індійців</a:t>
            </a:r>
            <a:r>
              <a:rPr lang="ru-RU" sz="1600" dirty="0"/>
              <a:t>; </a:t>
            </a:r>
            <a:r>
              <a:rPr lang="ru-RU" sz="1600" dirty="0" err="1"/>
              <a:t>похід</a:t>
            </a:r>
            <a:r>
              <a:rPr lang="ru-RU" sz="1600" dirty="0"/>
              <a:t> </a:t>
            </a:r>
            <a:r>
              <a:rPr lang="ru-RU" sz="1600" dirty="0" err="1"/>
              <a:t>перебував</a:t>
            </a:r>
            <a:r>
              <a:rPr lang="ru-RU" sz="1600" dirty="0"/>
              <a:t> у </a:t>
            </a:r>
            <a:r>
              <a:rPr lang="ru-RU" sz="1600" dirty="0" err="1"/>
              <a:t>центрі</a:t>
            </a:r>
            <a:r>
              <a:rPr lang="ru-RU" sz="1600" dirty="0"/>
              <a:t> </a:t>
            </a:r>
            <a:r>
              <a:rPr lang="ru-RU" sz="1600" dirty="0" err="1"/>
              <a:t>уваги</a:t>
            </a:r>
            <a:r>
              <a:rPr lang="ru-RU" sz="1600" dirty="0"/>
              <a:t> не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Індії</a:t>
            </a:r>
            <a:r>
              <a:rPr lang="ru-RU" sz="1600" dirty="0"/>
              <a:t>, а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усього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. </a:t>
            </a:r>
            <a:r>
              <a:rPr lang="ru-RU" sz="1600" dirty="0" err="1"/>
              <a:t>Учасники</a:t>
            </a:r>
            <a:r>
              <a:rPr lang="ru-RU" sz="1600" dirty="0"/>
              <a:t> маршу закликали </a:t>
            </a:r>
            <a:r>
              <a:rPr lang="ru-RU" sz="1600" dirty="0" err="1"/>
              <a:t>співвітчизників</a:t>
            </a:r>
            <a:r>
              <a:rPr lang="ru-RU" sz="1600" dirty="0"/>
              <a:t> не </a:t>
            </a:r>
            <a:r>
              <a:rPr lang="ru-RU" sz="1600" dirty="0" err="1"/>
              <a:t>сплачувати</a:t>
            </a:r>
            <a:r>
              <a:rPr lang="ru-RU" sz="1600" dirty="0"/>
              <a:t> </a:t>
            </a:r>
            <a:r>
              <a:rPr lang="ru-RU" sz="1600" dirty="0" err="1"/>
              <a:t>соляний</a:t>
            </a:r>
            <a:r>
              <a:rPr lang="ru-RU" sz="1600" dirty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самостійно</a:t>
            </a:r>
            <a:r>
              <a:rPr lang="ru-RU" sz="1600" dirty="0"/>
              <a:t> </a:t>
            </a:r>
            <a:r>
              <a:rPr lang="ru-RU" sz="1600" dirty="0" err="1"/>
              <a:t>добувати</a:t>
            </a:r>
            <a:r>
              <a:rPr lang="ru-RU" sz="1600" dirty="0"/>
              <a:t> </a:t>
            </a:r>
            <a:r>
              <a:rPr lang="ru-RU" sz="1600" dirty="0" err="1">
                <a:hlinkClick r:id="rId3" tooltip="Божена Немцова. Сіль дорожче за золото"/>
              </a:rPr>
              <a:t>сіль</a:t>
            </a:r>
            <a:r>
              <a:rPr lang="ru-RU" sz="1600" dirty="0"/>
              <a:t>, як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робили</a:t>
            </a:r>
            <a:r>
              <a:rPr lang="ru-RU" sz="1600" dirty="0"/>
              <a:t> </a:t>
            </a:r>
            <a:r>
              <a:rPr lang="ru-RU" sz="1600" dirty="0" err="1"/>
              <a:t>їхні</a:t>
            </a:r>
            <a:r>
              <a:rPr lang="ru-RU" sz="1600" dirty="0"/>
              <a:t> </a:t>
            </a:r>
            <a:r>
              <a:rPr lang="ru-RU" sz="1600" dirty="0" err="1"/>
              <a:t>попередники</a:t>
            </a:r>
            <a:r>
              <a:rPr lang="ru-RU" sz="1600" dirty="0"/>
              <a:t> </a:t>
            </a:r>
            <a:r>
              <a:rPr lang="ru-RU" sz="1600" dirty="0" err="1"/>
              <a:t>впродовж</a:t>
            </a:r>
            <a:r>
              <a:rPr lang="ru-RU" sz="1600" dirty="0"/>
              <a:t> </a:t>
            </a:r>
            <a:r>
              <a:rPr lang="ru-RU" sz="1600" dirty="0" err="1"/>
              <a:t>усієї</a:t>
            </a:r>
            <a:r>
              <a:rPr lang="ru-RU" sz="1600" dirty="0"/>
              <a:t> </a:t>
            </a:r>
            <a:r>
              <a:rPr lang="ru-RU" sz="1600" dirty="0" err="1"/>
              <a:t>індійської</a:t>
            </a:r>
            <a:r>
              <a:rPr lang="ru-RU" sz="1600" dirty="0"/>
              <a:t> </a:t>
            </a:r>
            <a:r>
              <a:rPr lang="ru-RU" sz="1600" dirty="0" err="1"/>
              <a:t>історії</a:t>
            </a:r>
            <a:r>
              <a:rPr lang="ru-RU" sz="1600" dirty="0"/>
              <a:t>.</a:t>
            </a:r>
          </a:p>
          <a:p>
            <a:pPr indent="457200"/>
            <a:r>
              <a:rPr lang="ru-RU" sz="1600" dirty="0"/>
              <a:t>   Коли </a:t>
            </a:r>
            <a:r>
              <a:rPr lang="ru-RU" sz="1600" dirty="0" err="1"/>
              <a:t>учасники</a:t>
            </a:r>
            <a:r>
              <a:rPr lang="ru-RU" sz="1600" dirty="0"/>
              <a:t> маршу </a:t>
            </a:r>
            <a:r>
              <a:rPr lang="ru-RU" sz="1600" dirty="0" err="1"/>
              <a:t>досягли</a:t>
            </a:r>
            <a:r>
              <a:rPr lang="ru-RU" sz="1600" dirty="0"/>
              <a:t> </a:t>
            </a:r>
            <a:r>
              <a:rPr lang="ru-RU" sz="1600" dirty="0" err="1"/>
              <a:t>урядових</a:t>
            </a:r>
            <a:r>
              <a:rPr lang="ru-RU" sz="1600" dirty="0"/>
              <a:t> </a:t>
            </a:r>
            <a:r>
              <a:rPr lang="ru-RU" sz="1600" dirty="0" err="1"/>
              <a:t>соляних</a:t>
            </a:r>
            <a:r>
              <a:rPr lang="ru-RU" sz="1600" dirty="0"/>
              <a:t> </a:t>
            </a:r>
            <a:r>
              <a:rPr lang="ru-RU" sz="1600" dirty="0" err="1"/>
              <a:t>складів</a:t>
            </a:r>
            <a:r>
              <a:rPr lang="ru-RU" sz="1600" dirty="0"/>
              <a:t>, М. </a:t>
            </a:r>
            <a:r>
              <a:rPr lang="ru-RU" sz="1600" dirty="0" err="1"/>
              <a:t>Ґанді</a:t>
            </a:r>
            <a:r>
              <a:rPr lang="ru-RU" sz="1600" dirty="0"/>
              <a:t> </a:t>
            </a:r>
            <a:r>
              <a:rPr lang="ru-RU" sz="1600" dirty="0" err="1"/>
              <a:t>підібрав</a:t>
            </a:r>
            <a:r>
              <a:rPr lang="ru-RU" sz="1600" dirty="0"/>
              <a:t> грудку </a:t>
            </a:r>
            <a:r>
              <a:rPr lang="ru-RU" sz="1600" dirty="0" err="1"/>
              <a:t>солі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символізувало</a:t>
            </a:r>
            <a:r>
              <a:rPr lang="ru-RU" sz="1600" dirty="0"/>
              <a:t> </a:t>
            </a:r>
            <a:r>
              <a:rPr lang="ru-RU" sz="1600" dirty="0" err="1"/>
              <a:t>успішне</a:t>
            </a:r>
            <a:r>
              <a:rPr lang="ru-RU" sz="1600" dirty="0"/>
              <a:t> </a:t>
            </a:r>
            <a:r>
              <a:rPr lang="ru-RU" sz="1600" dirty="0" err="1"/>
              <a:t>завершення</a:t>
            </a:r>
            <a:r>
              <a:rPr lang="ru-RU" sz="1600" dirty="0"/>
              <a:t> </a:t>
            </a:r>
            <a:r>
              <a:rPr lang="ru-RU" sz="1600" dirty="0" err="1"/>
              <a:t>акції</a:t>
            </a:r>
            <a:r>
              <a:rPr lang="ru-RU" sz="1600" dirty="0"/>
              <a:t>. Самого М. </a:t>
            </a:r>
            <a:r>
              <a:rPr lang="ru-RU" sz="1600" dirty="0" err="1"/>
              <a:t>Ґанді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заарештовано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кинуто до </a:t>
            </a:r>
            <a:r>
              <a:rPr lang="ru-RU" sz="1600" dirty="0" err="1"/>
              <a:t>в'язниці</a:t>
            </a:r>
            <a:r>
              <a:rPr lang="ru-RU" sz="1600" dirty="0"/>
              <a:t>. У </a:t>
            </a:r>
            <a:r>
              <a:rPr lang="ru-RU" sz="1600" dirty="0" err="1"/>
              <a:t>наступні</a:t>
            </a:r>
            <a:r>
              <a:rPr lang="ru-RU" sz="1600" dirty="0"/>
              <a:t> </a:t>
            </a:r>
            <a:r>
              <a:rPr lang="ru-RU" sz="1600" dirty="0" err="1"/>
              <a:t>місяці</a:t>
            </a:r>
            <a:r>
              <a:rPr lang="ru-RU" sz="1600" dirty="0"/>
              <a:t> </a:t>
            </a:r>
            <a:r>
              <a:rPr lang="ru-RU" sz="1600" dirty="0" err="1"/>
              <a:t>така</a:t>
            </a:r>
            <a:r>
              <a:rPr lang="ru-RU" sz="1600" dirty="0"/>
              <a:t> ж доля </a:t>
            </a:r>
            <a:r>
              <a:rPr lang="ru-RU" sz="1600" dirty="0" err="1"/>
              <a:t>спіткала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60 до 90 тис.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індійців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лідерів</a:t>
            </a:r>
            <a:r>
              <a:rPr lang="ru-RU" sz="1600" dirty="0"/>
              <a:t> ІНК. </a:t>
            </a:r>
          </a:p>
        </p:txBody>
      </p:sp>
      <p:pic>
        <p:nvPicPr>
          <p:cNvPr id="9" name="Рисунок 8" descr="image462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214422"/>
            <a:ext cx="328614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85852" y="5786454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err="1"/>
              <a:t>Ганді</a:t>
            </a:r>
            <a:r>
              <a:rPr lang="ru-RU" sz="1200" i="1" dirty="0"/>
              <a:t> </a:t>
            </a:r>
            <a:r>
              <a:rPr lang="ru-RU" sz="1200" i="1" dirty="0" err="1"/>
              <a:t>під</a:t>
            </a:r>
            <a:r>
              <a:rPr lang="ru-RU" sz="1200" i="1" dirty="0"/>
              <a:t> час „Соляного походу”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big_2394_oboi_gradientnyj_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60px-Війська_на_вулицях_індійського_міста_(1930_р.)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2571744"/>
            <a:ext cx="3429024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0"/>
            <a:ext cx="8143900" cy="230832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протестувало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арешту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лідера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Учасники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масових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демонстрацій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віддані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заповітам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Ганді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застосовували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коли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жорстоко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били. Так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відбулося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Джахарасані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21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травня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1930 р. Газета «Нью-Йорк тайм» писала про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Несподівано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загін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місцевої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накинувся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демонстрантів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почав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оббитими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залізом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киями.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Жоден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демонстрантів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підняв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руки,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захиститися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удару. Я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чув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моторошні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звуки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ударів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киями по черепам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бачив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 люди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падають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землю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пробитими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головами.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одежах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швидко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розпливалися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п`ятна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крові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порушуючи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рядів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рухалися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вперед до тих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доки перед цепом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поліцейських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утворилася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безперервна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купа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скривавлених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тіл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ворушаться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5500702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err="1"/>
              <a:t>Війська</a:t>
            </a:r>
            <a:r>
              <a:rPr lang="ru-RU" sz="1200" i="1" dirty="0"/>
              <a:t> на </a:t>
            </a:r>
            <a:r>
              <a:rPr lang="ru-RU" sz="1200" i="1" dirty="0" err="1"/>
              <a:t>вулицях</a:t>
            </a:r>
            <a:r>
              <a:rPr lang="ru-RU" sz="1200" i="1" dirty="0"/>
              <a:t> </a:t>
            </a:r>
            <a:r>
              <a:rPr lang="ru-RU" sz="1200" i="1" dirty="0" err="1"/>
              <a:t>індійського</a:t>
            </a:r>
            <a:r>
              <a:rPr lang="ru-RU" sz="1200" i="1" dirty="0"/>
              <a:t> </a:t>
            </a:r>
            <a:r>
              <a:rPr lang="ru-RU" sz="1200" i="1" dirty="0" err="1"/>
              <a:t>міста</a:t>
            </a:r>
            <a:r>
              <a:rPr lang="ru-RU" sz="1200" i="1" dirty="0"/>
              <a:t> (1930 р.)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072206"/>
            <a:ext cx="8143900" cy="55723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6143644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Хвиля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насилля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змусила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колонізаторів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лідерів</a:t>
            </a:r>
            <a:r>
              <a:rPr lang="ru-RU" dirty="0">
                <a:solidFill>
                  <a:srgbClr val="FF0000"/>
                </a:solidFill>
              </a:rPr>
              <a:t> ІНК </a:t>
            </a:r>
            <a:r>
              <a:rPr lang="ru-RU" dirty="0" err="1">
                <a:solidFill>
                  <a:srgbClr val="FF0000"/>
                </a:solidFill>
              </a:rPr>
              <a:t>піти</a:t>
            </a:r>
            <a:r>
              <a:rPr lang="ru-RU" dirty="0">
                <a:solidFill>
                  <a:srgbClr val="FF0000"/>
                </a:solidFill>
              </a:rPr>
              <a:t> на переговори</a:t>
            </a:r>
            <a:r>
              <a:rPr lang="ru-RU" dirty="0"/>
              <a:t>.</a:t>
            </a:r>
          </a:p>
        </p:txBody>
      </p:sp>
      <p:pic>
        <p:nvPicPr>
          <p:cNvPr id="11" name="Рисунок 10" descr="460px-Розгін_англійською_поліцією_мирної_демонстрації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571744"/>
            <a:ext cx="3500462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big_2394_oboi_gradientnyj_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pic>
        <p:nvPicPr>
          <p:cNvPr id="10" name="Содержимое 9" descr="india-fla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050" y="4286256"/>
            <a:ext cx="4356078" cy="242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00100" y="0"/>
            <a:ext cx="81439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листопаді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1931 р.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британський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парламент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прийняв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так званий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Вестмінстерський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статут про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надання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британським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домініонам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Від чого залежить суверенітет споживача на ринку."/>
              </a:rPr>
              <a:t>суверенітету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Британської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співдружності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ІНК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сприйняв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документ як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підтвердження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того,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боротьби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змусить-таки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Британію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визнати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незалежність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У 1932 р.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розпочалася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нова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кампанія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громадянської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непокори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засвідчила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безперспективність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засідань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круглих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Лондоні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ІНК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оголошений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поза законом, а М.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Ґанді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знову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в'язниці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Лондоні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переконалися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Британія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далі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зволікатиме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розв'язанням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індійської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то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вирішать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індійці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indent="45720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Відтак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початку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серпня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1935 р.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з'явився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Акт про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Індією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Конституція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провінційних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виборах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відбулися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наприкінці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лютого 1937 р.,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переконливу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перемогу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здобув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ІНК.</a:t>
            </a:r>
          </a:p>
          <a:p>
            <a:pPr indent="457200"/>
            <a:r>
              <a:rPr lang="ru-RU" sz="1400" dirty="0"/>
              <a:t>   </a:t>
            </a:r>
            <a:endParaRPr lang="ru-RU" sz="1400" dirty="0" smtClean="0"/>
          </a:p>
          <a:p>
            <a:pPr indent="457200"/>
            <a:endParaRPr lang="ru-RU" sz="1400" dirty="0"/>
          </a:p>
          <a:p>
            <a:pPr indent="457200"/>
            <a:endParaRPr lang="ru-RU" sz="1400" dirty="0" smtClean="0"/>
          </a:p>
          <a:p>
            <a:pPr indent="457200"/>
            <a:endParaRPr lang="ru-RU" sz="1400" dirty="0" smtClean="0"/>
          </a:p>
          <a:p>
            <a:pPr indent="457200"/>
            <a:endParaRPr lang="ru-RU" sz="1400" dirty="0" smtClean="0"/>
          </a:p>
          <a:p>
            <a:pPr indent="457200"/>
            <a:endParaRPr lang="ru-RU" sz="1400" dirty="0" smtClean="0"/>
          </a:p>
          <a:p>
            <a:pPr indent="457200"/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/>
              <a:t>подія</a:t>
            </a:r>
            <a:r>
              <a:rPr lang="ru-RU" sz="1400" dirty="0"/>
              <a:t> </a:t>
            </a:r>
            <a:r>
              <a:rPr lang="ru-RU" sz="1400" dirty="0" err="1"/>
              <a:t>знаменувала</a:t>
            </a:r>
            <a:r>
              <a:rPr lang="ru-RU" sz="1400" dirty="0"/>
              <a:t> </a:t>
            </a:r>
            <a:r>
              <a:rPr lang="ru-RU" sz="1400" dirty="0" err="1"/>
              <a:t>завершення</a:t>
            </a:r>
            <a:r>
              <a:rPr lang="ru-RU" sz="1400" dirty="0"/>
              <a:t> </a:t>
            </a:r>
            <a:r>
              <a:rPr lang="ru-RU" sz="1400" dirty="0" err="1"/>
              <a:t>першого</a:t>
            </a:r>
            <a:r>
              <a:rPr lang="ru-RU" sz="1400" dirty="0"/>
              <a:t> </a:t>
            </a:r>
            <a:r>
              <a:rPr lang="ru-RU" sz="1400" dirty="0" err="1"/>
              <a:t>етапу</a:t>
            </a:r>
            <a:r>
              <a:rPr lang="ru-RU" sz="1400" dirty="0"/>
              <a:t> </a:t>
            </a:r>
            <a:r>
              <a:rPr lang="ru-RU" sz="1400" dirty="0" err="1"/>
              <a:t>боротьби</a:t>
            </a:r>
            <a:r>
              <a:rPr lang="ru-RU" sz="1400" dirty="0"/>
              <a:t> </a:t>
            </a:r>
            <a:r>
              <a:rPr lang="ru-RU" sz="1400" dirty="0" err="1"/>
              <a:t>індійців</a:t>
            </a:r>
            <a:r>
              <a:rPr lang="ru-RU" sz="1400" dirty="0"/>
              <a:t> за </a:t>
            </a:r>
            <a:r>
              <a:rPr lang="ru-RU" sz="1400" dirty="0" err="1"/>
              <a:t>незалежність</a:t>
            </a:r>
            <a:r>
              <a:rPr lang="ru-RU" sz="1400" dirty="0"/>
              <a:t>. Через десять </a:t>
            </a:r>
            <a:r>
              <a:rPr lang="ru-RU" sz="1400" dirty="0" err="1"/>
              <a:t>років</a:t>
            </a:r>
            <a:r>
              <a:rPr lang="ru-RU" sz="1400" dirty="0"/>
              <a:t> над столицею </a:t>
            </a:r>
            <a:r>
              <a:rPr lang="ru-RU" sz="1400" dirty="0" err="1"/>
              <a:t>Індії</a:t>
            </a:r>
            <a:r>
              <a:rPr lang="ru-RU" sz="1400" dirty="0"/>
              <a:t> м. </a:t>
            </a:r>
            <a:r>
              <a:rPr lang="ru-RU" sz="1400" dirty="0" err="1"/>
              <a:t>Делі</a:t>
            </a:r>
            <a:r>
              <a:rPr lang="ru-RU" sz="1400" dirty="0"/>
              <a:t> </a:t>
            </a:r>
            <a:r>
              <a:rPr lang="ru-RU" sz="1400" dirty="0" err="1"/>
              <a:t>замайорить</a:t>
            </a:r>
            <a:r>
              <a:rPr lang="ru-RU" sz="1400" dirty="0"/>
              <a:t> </a:t>
            </a:r>
            <a:r>
              <a:rPr lang="ru-RU" sz="1400" dirty="0" err="1"/>
              <a:t>національний</a:t>
            </a:r>
            <a:r>
              <a:rPr lang="ru-RU" sz="1400" dirty="0"/>
              <a:t> прапор - символ того, </a:t>
            </a:r>
            <a:r>
              <a:rPr lang="ru-RU" sz="1400" dirty="0" err="1"/>
              <a:t>що</a:t>
            </a:r>
            <a:r>
              <a:rPr lang="ru-RU" sz="1400" dirty="0"/>
              <a:t> на </a:t>
            </a:r>
            <a:r>
              <a:rPr lang="ru-RU" sz="1400" dirty="0" err="1"/>
              <a:t>політичній</a:t>
            </a:r>
            <a:r>
              <a:rPr lang="ru-RU" sz="1400" dirty="0"/>
              <a:t> </a:t>
            </a:r>
            <a:r>
              <a:rPr lang="ru-RU" sz="1400" dirty="0" err="1"/>
              <a:t>карті</a:t>
            </a:r>
            <a:r>
              <a:rPr lang="ru-RU" sz="1400" dirty="0"/>
              <a:t> </a:t>
            </a:r>
            <a:r>
              <a:rPr lang="ru-RU" sz="1400" dirty="0" err="1"/>
              <a:t>світу</a:t>
            </a:r>
            <a:r>
              <a:rPr lang="ru-RU" sz="1400" dirty="0"/>
              <a:t> </a:t>
            </a:r>
            <a:r>
              <a:rPr lang="ru-RU" sz="1400" dirty="0" err="1"/>
              <a:t>з'явилася</a:t>
            </a:r>
            <a:r>
              <a:rPr lang="ru-RU" sz="1400" dirty="0"/>
              <a:t> нова </a:t>
            </a:r>
            <a:r>
              <a:rPr lang="ru-RU" sz="1400" dirty="0" err="1"/>
              <a:t>незалежна</a:t>
            </a:r>
            <a:r>
              <a:rPr lang="ru-RU" sz="1400" dirty="0"/>
              <a:t> держава.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214554"/>
            <a:ext cx="7715304" cy="1214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214554"/>
            <a:ext cx="928694" cy="21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42976" y="207167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Акт 1935 р.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228599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200" dirty="0" smtClean="0"/>
              <a:t> Індійська імперія перетворювалась у федеральний домініон, що складатиметься з окремих штатів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/>
              <a:t> </a:t>
            </a:r>
            <a:r>
              <a:rPr lang="uk-UA" sz="1200" dirty="0" smtClean="0"/>
              <a:t>У провінціях запроваджувалися відповідальні перед урядом Збори(асамблеї)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/>
              <a:t> </a:t>
            </a:r>
            <a:r>
              <a:rPr lang="uk-UA" sz="1200" dirty="0" smtClean="0"/>
              <a:t>Бірма виводилась з-під управління адміністрації Британії, що фактично означало її відокремлення від Індії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/>
              <a:t> </a:t>
            </a:r>
            <a:r>
              <a:rPr lang="uk-UA" sz="1200" dirty="0" smtClean="0"/>
              <a:t>Положення Акта реалізовувалось, починаючи з 1938 ., коли мали відбутися </a:t>
            </a:r>
            <a:r>
              <a:rPr lang="uk-UA" sz="1200" dirty="0" err="1" smtClean="0"/>
              <a:t>загальноіндійські</a:t>
            </a:r>
            <a:r>
              <a:rPr lang="uk-UA" sz="1200" dirty="0" smtClean="0"/>
              <a:t> вибори.( у 50-х роках, коли вже незалежні Індія й Пакистан розробляли національні конституції, чимало положень Акта 1935 р. було до них включено)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0222324189377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29190" y="5657671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Презентацію підготувала учениця 10-А класу</a:t>
            </a:r>
          </a:p>
          <a:p>
            <a:pPr algn="r"/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Новоселецька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Тетяна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664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143512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політичному житті індійців провідні ролі належали двом організаціям, що об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єднували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відповідно індусів і мусульман, -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Індійському Національному Конгресу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(заснований у 1885 році) й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Мусульманскій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Лізі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(1906 рік). До певного часу їх об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єднувала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одна спільна мета –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незалежність Індії.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 descr="14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000240"/>
            <a:ext cx="3500462" cy="2286016"/>
          </a:xfrm>
          <a:prstGeom prst="rect">
            <a:avLst/>
          </a:prstGeom>
          <a:ln w="28575" cap="sq" cmpd="sng">
            <a:solidFill>
              <a:schemeClr val="tx1"/>
            </a:solidFill>
            <a:miter lim="800000"/>
          </a:ln>
        </p:spPr>
      </p:pic>
      <p:pic>
        <p:nvPicPr>
          <p:cNvPr id="12" name="Рисунок 11" descr="ELT200804071029417843988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000240"/>
            <a:ext cx="3575644" cy="2286016"/>
          </a:xfrm>
          <a:prstGeom prst="rect">
            <a:avLst/>
          </a:prstGeom>
          <a:ln w="19050" cap="sq">
            <a:solidFill>
              <a:schemeClr val="tx1"/>
            </a:solidFill>
            <a:miter lim="800000"/>
          </a:ln>
        </p:spPr>
      </p:pic>
      <p:sp>
        <p:nvSpPr>
          <p:cNvPr id="13" name="TextBox 12"/>
          <p:cNvSpPr txBox="1"/>
          <p:nvPr/>
        </p:nvSpPr>
        <p:spPr>
          <a:xfrm>
            <a:off x="1357290" y="4357694"/>
            <a:ext cx="35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i="1" dirty="0" smtClean="0"/>
              <a:t>Індійський Національний Конгрес</a:t>
            </a:r>
            <a:endParaRPr lang="ru-RU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2" y="4357694"/>
            <a:ext cx="35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i="1" dirty="0" smtClean="0"/>
              <a:t>Мусульманська Ліга</a:t>
            </a:r>
            <a:endParaRPr lang="ru-RU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214290"/>
            <a:ext cx="81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Національно-визвольний рух після Першої світової війни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664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pic>
        <p:nvPicPr>
          <p:cNvPr id="6" name="Содержимое 5" descr="541swg7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80" y="214290"/>
            <a:ext cx="3571900" cy="2714644"/>
          </a:xfrm>
          <a:prstGeom prst="flowChartAlternateProcess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3071810"/>
            <a:ext cx="81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Індійська армія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 descr="460px-Війська_на_вулицях_індійського_міста_(1930_р.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14290"/>
            <a:ext cx="3571900" cy="2714644"/>
          </a:xfrm>
          <a:prstGeom prst="flowChartAlternateProcess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00100" y="4214818"/>
            <a:ext cx="8143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sz="1400" dirty="0" smtClean="0"/>
              <a:t>    Ще на початку 20 ст. британська колоніальна адміністрація об</a:t>
            </a:r>
            <a:r>
              <a:rPr lang="en-US" sz="1400" dirty="0" smtClean="0"/>
              <a:t>’</a:t>
            </a:r>
            <a:r>
              <a:rPr lang="uk-UA" sz="1400" dirty="0" smtClean="0"/>
              <a:t>єднала три армії, розташовані в Бомбеї, </a:t>
            </a:r>
            <a:r>
              <a:rPr lang="uk-UA" sz="1400" dirty="0" err="1" smtClean="0"/>
              <a:t>Мадрасі</a:t>
            </a:r>
            <a:r>
              <a:rPr lang="uk-UA" sz="1400" dirty="0" smtClean="0"/>
              <a:t> й Бенгалії, в Індійську армію. Нею опікувалась Королівська комісія Британії, призначала офіцерів із англійців</a:t>
            </a:r>
            <a:r>
              <a:rPr lang="en-US" sz="1400" dirty="0" smtClean="0"/>
              <a:t>;</a:t>
            </a:r>
            <a:r>
              <a:rPr lang="uk-UA" sz="1400" dirty="0" smtClean="0"/>
              <a:t> індійські офіцери призначалися Комісією віце-короля(</a:t>
            </a:r>
            <a:r>
              <a:rPr lang="uk-UA" sz="1400" dirty="0" err="1" smtClean="0"/>
              <a:t>британськогогубернатора</a:t>
            </a:r>
            <a:r>
              <a:rPr lang="uk-UA" sz="1400" dirty="0" smtClean="0"/>
              <a:t>) </a:t>
            </a:r>
            <a:r>
              <a:rPr lang="uk-UA" sz="1400" dirty="0"/>
              <a:t>І</a:t>
            </a:r>
            <a:r>
              <a:rPr lang="uk-UA" sz="1400" dirty="0" smtClean="0"/>
              <a:t>ндії , який, у свою чергу, затверджувався британським парламентом.</a:t>
            </a:r>
          </a:p>
          <a:p>
            <a:pPr indent="457200"/>
            <a:r>
              <a:rPr lang="uk-UA" sz="1400" dirty="0"/>
              <a:t> </a:t>
            </a:r>
            <a:r>
              <a:rPr lang="uk-UA" sz="1400" dirty="0" smtClean="0"/>
              <a:t>   Напередодні війни Індійська армія зазнала змін, в ній з</a:t>
            </a:r>
            <a:r>
              <a:rPr lang="en-US" sz="1400" dirty="0" smtClean="0"/>
              <a:t>’</a:t>
            </a:r>
            <a:r>
              <a:rPr lang="uk-UA" sz="1400" dirty="0" smtClean="0"/>
              <a:t>явилося більше індійських офіцерів. Під час Першої світової війни  їхні полки брали участь у боях на Західному фронті, а також у Месопотамії, Палестині та Єгипті.</a:t>
            </a:r>
          </a:p>
          <a:p>
            <a:pPr indent="457200"/>
            <a:r>
              <a:rPr lang="uk-UA" sz="1400" dirty="0"/>
              <a:t> </a:t>
            </a:r>
            <a:r>
              <a:rPr lang="uk-UA" sz="1400" dirty="0" smtClean="0"/>
              <a:t>   По війні Велика Британія скоротила чисельність індійської кінноти, а саму Індійську армію перетворила у Допоміжні війська.</a:t>
            </a:r>
            <a:endParaRPr lang="ru-RU" sz="1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1664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814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Політика і політичні течії</a:t>
            </a:r>
            <a:endParaRPr lang="ru-RU" sz="4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928802"/>
            <a:ext cx="5643602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928802"/>
            <a:ext cx="5643602" cy="4286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928802"/>
            <a:ext cx="2786082" cy="50006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357430"/>
            <a:ext cx="2786082" cy="350046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357430"/>
            <a:ext cx="2857520" cy="350046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14546" y="1928802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Ліберальна течія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185736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Радикально-націоналістична</a:t>
            </a:r>
          </a:p>
          <a:p>
            <a:pPr algn="ctr"/>
            <a:r>
              <a:rPr lang="uk-UA" sz="1400" b="1" dirty="0" smtClean="0"/>
              <a:t>течія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2357430"/>
            <a:ext cx="2786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400" dirty="0" smtClean="0"/>
              <a:t> Безперечне повалення британської колоніальної влади в Індії й викорінення британської присутності в країні.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Включення Індії в загальносвітовий процес на основі збереження нею національних, релігійних ї культурних традицій.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Створення в Індії гармонійного суспільства загальної рівності й справедливості, що базувалося б на традиційних цінностях давньої індійської філософії: терпимості, самодостатності людини, її гармонії з природою.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0628" y="2357430"/>
            <a:ext cx="285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400" dirty="0" smtClean="0"/>
              <a:t> Здобуття Індією незалежності через політичний діалог з британською владою.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Утвердження в індійському суспільстві демократичних свобод англійського зразка.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Подолання економічної відсталості Індії, усунення середньовічних пережитків і переведення господарства на ринкові засади.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Збереження політичних, економічних і культурних </a:t>
            </a:r>
            <a:r>
              <a:rPr lang="uk-UA" sz="1400" dirty="0" err="1" smtClean="0"/>
              <a:t>зв</a:t>
            </a:r>
            <a:r>
              <a:rPr lang="en-US" sz="1400" dirty="0" smtClean="0"/>
              <a:t>’</a:t>
            </a:r>
            <a:r>
              <a:rPr lang="uk-UA" sz="1400" dirty="0" err="1" smtClean="0"/>
              <a:t>язків</a:t>
            </a:r>
            <a:r>
              <a:rPr lang="uk-UA" sz="1400" dirty="0" smtClean="0"/>
              <a:t> з Англією, вигідних для Індії.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714356"/>
            <a:ext cx="81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У повоєнні роки в індійському національному русі продовжували співіснувати традиційні для Індії дві головні політичні течії: ліберальна та радикально-націоналістична.</a:t>
            </a:r>
            <a:endParaRPr lang="ru-RU" sz="2000" dirty="0">
              <a:ln w="317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71538" y="1000108"/>
            <a:ext cx="8072462" cy="250033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1664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Британський парламентський акт</a:t>
            </a:r>
            <a:endParaRPr lang="ru-RU" sz="40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642918"/>
            <a:ext cx="800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4143380"/>
            <a:ext cx="81439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 err="1" smtClean="0"/>
              <a:t>Зміна</a:t>
            </a:r>
            <a:r>
              <a:rPr lang="ru-RU" sz="1600" dirty="0" smtClean="0"/>
              <a:t> </a:t>
            </a:r>
            <a:r>
              <a:rPr lang="ru-RU" sz="1600" dirty="0" err="1"/>
              <a:t>настроїв</a:t>
            </a:r>
            <a:r>
              <a:rPr lang="ru-RU" sz="1600" dirty="0"/>
              <a:t> у </a:t>
            </a:r>
            <a:r>
              <a:rPr lang="ru-RU" sz="1600" dirty="0" err="1"/>
              <a:t>Індії</a:t>
            </a:r>
            <a:r>
              <a:rPr lang="ru-RU" sz="1600" dirty="0"/>
              <a:t> не </a:t>
            </a:r>
            <a:r>
              <a:rPr lang="ru-RU" sz="1600" dirty="0" err="1"/>
              <a:t>залишилась</a:t>
            </a:r>
            <a:r>
              <a:rPr lang="ru-RU" sz="1600" dirty="0"/>
              <a:t> </a:t>
            </a:r>
            <a:r>
              <a:rPr lang="ru-RU" sz="1600" dirty="0" err="1"/>
              <a:t>непоміченою</a:t>
            </a:r>
            <a:r>
              <a:rPr lang="ru-RU" sz="1600" dirty="0"/>
              <a:t> в </a:t>
            </a:r>
            <a:r>
              <a:rPr lang="ru-RU" sz="1600" dirty="0" err="1"/>
              <a:t>Британії</a:t>
            </a:r>
            <a:r>
              <a:rPr lang="ru-RU" sz="1600" dirty="0"/>
              <a:t>. Вона, яка в </a:t>
            </a:r>
            <a:r>
              <a:rPr lang="ru-RU" sz="1600" dirty="0" err="1"/>
              <a:t>усі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 </a:t>
            </a:r>
            <a:r>
              <a:rPr lang="ru-RU" sz="1600" dirty="0" err="1"/>
              <a:t>славилася</a:t>
            </a:r>
            <a:r>
              <a:rPr lang="ru-RU" sz="1600" dirty="0"/>
              <a:t> </a:t>
            </a:r>
            <a:r>
              <a:rPr lang="ru-RU" sz="1600" dirty="0" err="1"/>
              <a:t>вмінням</a:t>
            </a:r>
            <a:r>
              <a:rPr lang="ru-RU" sz="1600" dirty="0"/>
              <a:t> «</a:t>
            </a:r>
            <a:r>
              <a:rPr lang="ru-RU" sz="1600" dirty="0" err="1"/>
              <a:t>випускати</a:t>
            </a:r>
            <a:r>
              <a:rPr lang="ru-RU" sz="1600" dirty="0"/>
              <a:t> пар» </a:t>
            </a:r>
            <a:r>
              <a:rPr lang="ru-RU" sz="1600" dirty="0" err="1"/>
              <a:t>напруги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не </a:t>
            </a:r>
            <a:r>
              <a:rPr lang="ru-RU" sz="1600" dirty="0" err="1"/>
              <a:t>доводити</a:t>
            </a:r>
            <a:r>
              <a:rPr lang="ru-RU" sz="1600" dirty="0"/>
              <a:t> справу до 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hlinkClick r:id="rId3" tooltip="Конспект до теми Які основні цінності створюють ситуації, в яких цінності конфліктують"/>
              </a:rPr>
              <a:t>конфлікту</a:t>
            </a:r>
            <a:r>
              <a:rPr lang="ru-RU" sz="1600" dirty="0"/>
              <a:t> 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будь-якою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колоній</a:t>
            </a:r>
            <a:r>
              <a:rPr lang="ru-RU" sz="1600" dirty="0"/>
              <a:t>,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вкрай</a:t>
            </a:r>
            <a:r>
              <a:rPr lang="ru-RU" sz="1600" dirty="0"/>
              <a:t> </a:t>
            </a:r>
            <a:r>
              <a:rPr lang="ru-RU" sz="1600" dirty="0" err="1"/>
              <a:t>стурбована</a:t>
            </a:r>
            <a:r>
              <a:rPr lang="ru-RU" sz="1600" dirty="0"/>
              <a:t> </a:t>
            </a:r>
            <a:r>
              <a:rPr lang="ru-RU" sz="1600" dirty="0" err="1"/>
              <a:t>наростанням</a:t>
            </a:r>
            <a:r>
              <a:rPr lang="ru-RU" sz="1600" dirty="0"/>
              <a:t>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в </a:t>
            </a:r>
            <a:r>
              <a:rPr lang="ru-RU" sz="1600" dirty="0" err="1"/>
              <a:t>Індії</a:t>
            </a:r>
            <a:r>
              <a:rPr lang="ru-RU" sz="1600" dirty="0"/>
              <a:t>. </a:t>
            </a:r>
            <a:r>
              <a:rPr lang="ru-RU" sz="1600" dirty="0" err="1"/>
              <a:t>Компромісом</a:t>
            </a:r>
            <a:r>
              <a:rPr lang="ru-RU" sz="1600" dirty="0"/>
              <a:t> </a:t>
            </a:r>
            <a:r>
              <a:rPr lang="ru-RU" sz="1600" dirty="0" err="1"/>
              <a:t>убачався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Лондона </a:t>
            </a:r>
            <a:r>
              <a:rPr lang="ru-RU" sz="1600" dirty="0" err="1"/>
              <a:t>парламентський</a:t>
            </a:r>
            <a:r>
              <a:rPr lang="ru-RU" sz="1600" dirty="0"/>
              <a:t> акт 1919 р., </a:t>
            </a:r>
            <a:r>
              <a:rPr lang="ru-RU" sz="1600" dirty="0" err="1"/>
              <a:t>прийнятий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метою </a:t>
            </a:r>
            <a:r>
              <a:rPr lang="ru-RU" sz="1600" dirty="0" err="1"/>
              <a:t>умиротворення</a:t>
            </a:r>
            <a:r>
              <a:rPr lang="ru-RU" sz="1600" dirty="0"/>
              <a:t> </a:t>
            </a:r>
            <a:r>
              <a:rPr lang="ru-RU" sz="1600" dirty="0" err="1"/>
              <a:t>індійського</a:t>
            </a:r>
            <a:r>
              <a:rPr lang="ru-RU" sz="1600" dirty="0"/>
              <a:t> </a:t>
            </a:r>
            <a:r>
              <a:rPr lang="ru-RU" sz="1600" dirty="0" err="1"/>
              <a:t>націоналізму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упередження</a:t>
            </a:r>
            <a:r>
              <a:rPr lang="ru-RU" sz="1600" dirty="0"/>
              <a:t> </a:t>
            </a:r>
            <a:r>
              <a:rPr lang="ru-RU" sz="1600" dirty="0" err="1"/>
              <a:t>вірогідності</a:t>
            </a:r>
            <a:r>
              <a:rPr lang="ru-RU" sz="1600" dirty="0"/>
              <a:t>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Індією</a:t>
            </a:r>
            <a:r>
              <a:rPr lang="ru-RU" sz="1600" dirty="0"/>
              <a:t> </a:t>
            </a:r>
            <a:r>
              <a:rPr lang="ru-RU" sz="1600" dirty="0" err="1"/>
              <a:t>незалежності</a:t>
            </a:r>
            <a:r>
              <a:rPr lang="ru-RU" sz="16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00" y="1142984"/>
            <a:ext cx="81439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sz="1600" dirty="0" err="1"/>
              <a:t>Індійська</a:t>
            </a:r>
            <a:r>
              <a:rPr lang="ru-RU" sz="1600" dirty="0"/>
              <a:t> </a:t>
            </a:r>
            <a:r>
              <a:rPr lang="ru-RU" sz="1600" dirty="0" err="1"/>
              <a:t>буржуазія</a:t>
            </a:r>
            <a:r>
              <a:rPr lang="ru-RU" sz="1600" dirty="0"/>
              <a:t> в роки </a:t>
            </a:r>
            <a:r>
              <a:rPr lang="ru-RU" sz="1600" dirty="0" err="1"/>
              <a:t>війни</a:t>
            </a:r>
            <a:r>
              <a:rPr lang="ru-RU" sz="1600" dirty="0"/>
              <a:t> </a:t>
            </a:r>
            <a:r>
              <a:rPr lang="ru-RU" sz="1600" dirty="0" err="1"/>
              <a:t>отримала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швидкого</a:t>
            </a:r>
            <a:r>
              <a:rPr lang="ru-RU" sz="1600" dirty="0"/>
              <a:t> </a:t>
            </a:r>
            <a:r>
              <a:rPr lang="ru-RU" sz="1600" dirty="0" err="1"/>
              <a:t>збагачення</a:t>
            </a:r>
            <a:r>
              <a:rPr lang="ru-RU" sz="1600" dirty="0"/>
              <a:t>. </a:t>
            </a:r>
            <a:r>
              <a:rPr lang="ru-RU" sz="1600" dirty="0" err="1"/>
              <a:t>Зросли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, </a:t>
            </a:r>
            <a:r>
              <a:rPr lang="ru-RU" sz="1600" dirty="0" err="1"/>
              <a:t>прибутки</a:t>
            </a:r>
            <a:r>
              <a:rPr lang="ru-RU" sz="1600" dirty="0"/>
              <a:t> в </a:t>
            </a:r>
            <a:r>
              <a:rPr lang="ru-RU" sz="1600" dirty="0" err="1"/>
              <a:t>галузі</a:t>
            </a:r>
            <a:r>
              <a:rPr lang="ru-RU" sz="1600" dirty="0"/>
              <a:t> </a:t>
            </a:r>
            <a:r>
              <a:rPr lang="ru-RU" sz="1600" dirty="0" err="1"/>
              <a:t>бавовняної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, </a:t>
            </a:r>
            <a:r>
              <a:rPr lang="ru-RU" sz="1600" dirty="0" err="1"/>
              <a:t>чому</a:t>
            </a:r>
            <a:r>
              <a:rPr lang="ru-RU" sz="1600" dirty="0"/>
              <a:t> </a:t>
            </a:r>
            <a:r>
              <a:rPr lang="ru-RU" sz="1600" dirty="0" err="1"/>
              <a:t>сприяли</a:t>
            </a:r>
            <a:r>
              <a:rPr lang="ru-RU" sz="1600" dirty="0"/>
              <a:t> </a:t>
            </a:r>
            <a:r>
              <a:rPr lang="ru-RU" sz="1600" dirty="0" err="1"/>
              <a:t>військові</a:t>
            </a:r>
            <a:r>
              <a:rPr lang="ru-RU" sz="1600" dirty="0"/>
              <a:t> </a:t>
            </a:r>
            <a:r>
              <a:rPr lang="ru-RU" sz="1600" dirty="0" err="1"/>
              <a:t>замовлення</a:t>
            </a:r>
            <a:r>
              <a:rPr lang="ru-RU" sz="1600" dirty="0"/>
              <a:t> та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імпорту</a:t>
            </a:r>
            <a:r>
              <a:rPr lang="ru-RU" sz="1600" dirty="0"/>
              <a:t> </a:t>
            </a:r>
            <a:r>
              <a:rPr lang="ru-RU" sz="1600" dirty="0" err="1"/>
              <a:t>англійських</a:t>
            </a:r>
            <a:r>
              <a:rPr lang="ru-RU" sz="1600" dirty="0"/>
              <a:t> тканин. </a:t>
            </a:r>
            <a:r>
              <a:rPr lang="ru-RU" sz="1600" dirty="0" err="1"/>
              <a:t>Розширювався</a:t>
            </a:r>
            <a:r>
              <a:rPr lang="ru-RU" sz="1600" dirty="0"/>
              <a:t> </a:t>
            </a:r>
            <a:r>
              <a:rPr lang="ru-RU" sz="1600" dirty="0" err="1"/>
              <a:t>металургійний</a:t>
            </a:r>
            <a:r>
              <a:rPr lang="ru-RU" sz="1600" dirty="0"/>
              <a:t> завод Тата, </a:t>
            </a:r>
            <a:r>
              <a:rPr lang="ru-RU" sz="1600" dirty="0" err="1"/>
              <a:t>що</a:t>
            </a:r>
            <a:r>
              <a:rPr lang="ru-RU" sz="1600" dirty="0"/>
              <a:t> одержав </a:t>
            </a:r>
            <a:r>
              <a:rPr lang="ru-RU" sz="1600" dirty="0" err="1"/>
              <a:t>значні</a:t>
            </a:r>
            <a:r>
              <a:rPr lang="ru-RU" sz="1600" dirty="0"/>
              <a:t> </a:t>
            </a:r>
            <a:r>
              <a:rPr lang="ru-RU" sz="1600" dirty="0" err="1"/>
              <a:t>замовлення</a:t>
            </a:r>
            <a:r>
              <a:rPr lang="ru-RU" sz="1600" dirty="0"/>
              <a:t> для </a:t>
            </a:r>
            <a:r>
              <a:rPr lang="ru-RU" sz="1600" dirty="0" err="1"/>
              <a:t>армії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Індійські</a:t>
            </a:r>
            <a:r>
              <a:rPr lang="ru-RU" sz="1600" dirty="0"/>
              <a:t> </a:t>
            </a:r>
            <a:r>
              <a:rPr lang="ru-RU" sz="1600" dirty="0" err="1"/>
              <a:t>промисловці</a:t>
            </a:r>
            <a:r>
              <a:rPr lang="ru-RU" sz="1600" dirty="0"/>
              <a:t> в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 </a:t>
            </a:r>
            <a:r>
              <a:rPr lang="ru-RU" sz="1600" dirty="0" err="1"/>
              <a:t>вкладали</a:t>
            </a:r>
            <a:r>
              <a:rPr lang="ru-RU" sz="1600" dirty="0"/>
              <a:t> </a:t>
            </a:r>
            <a:r>
              <a:rPr lang="ru-RU" sz="1600" dirty="0" err="1"/>
              <a:t>їхні</a:t>
            </a:r>
            <a:r>
              <a:rPr lang="ru-RU" sz="1600" dirty="0"/>
              <a:t> </a:t>
            </a:r>
            <a:r>
              <a:rPr lang="ru-RU" sz="1600" dirty="0" err="1"/>
              <a:t>капітали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подальше </a:t>
            </a:r>
            <a:r>
              <a:rPr lang="ru-RU" sz="1600" dirty="0" err="1"/>
              <a:t>виробництво</a:t>
            </a:r>
            <a:r>
              <a:rPr lang="ru-RU" sz="1600" dirty="0"/>
              <a:t>. </a:t>
            </a:r>
            <a:r>
              <a:rPr lang="ru-RU" sz="1600" dirty="0" err="1"/>
              <a:t>Відчутною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залежність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постачання</a:t>
            </a:r>
            <a:r>
              <a:rPr lang="ru-RU" sz="1600" dirty="0"/>
              <a:t> </a:t>
            </a:r>
            <a:r>
              <a:rPr lang="ru-RU" sz="1600" dirty="0" err="1"/>
              <a:t>устаткування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Англії</a:t>
            </a:r>
            <a:r>
              <a:rPr lang="ru-RU" sz="1600" dirty="0"/>
              <a:t>. </a:t>
            </a:r>
            <a:r>
              <a:rPr lang="ru-RU" sz="1600" dirty="0" err="1"/>
              <a:t>Імперська</a:t>
            </a:r>
            <a:r>
              <a:rPr lang="ru-RU" sz="1600" dirty="0"/>
              <a:t> </a:t>
            </a:r>
            <a:r>
              <a:rPr lang="ru-RU" sz="1600" dirty="0" err="1"/>
              <a:t>політика</a:t>
            </a:r>
            <a:r>
              <a:rPr lang="ru-RU" sz="1600" dirty="0"/>
              <a:t> </a:t>
            </a:r>
            <a:r>
              <a:rPr lang="ru-RU" sz="1600" dirty="0" err="1"/>
              <a:t>гальмування</a:t>
            </a:r>
            <a:r>
              <a:rPr lang="ru-RU" sz="1600" dirty="0"/>
              <a:t> </a:t>
            </a:r>
            <a:r>
              <a:rPr lang="ru-RU" sz="1600" dirty="0" err="1"/>
              <a:t>промислового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Індії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збільшенню</a:t>
            </a:r>
            <a:r>
              <a:rPr lang="ru-RU" sz="1600" dirty="0"/>
              <a:t> </a:t>
            </a:r>
            <a:r>
              <a:rPr lang="ru-RU" sz="1600" dirty="0" err="1"/>
              <a:t>цін</a:t>
            </a:r>
            <a:r>
              <a:rPr lang="ru-RU" sz="1600" dirty="0"/>
              <a:t> на </a:t>
            </a:r>
            <a:r>
              <a:rPr lang="ru-RU" sz="1600" dirty="0" err="1"/>
              <a:t>устаткування</a:t>
            </a:r>
            <a:r>
              <a:rPr lang="ru-RU" sz="1600" dirty="0"/>
              <a:t> </a:t>
            </a:r>
            <a:r>
              <a:rPr lang="ru-RU" sz="1600" dirty="0" err="1"/>
              <a:t>обмежувала</a:t>
            </a:r>
            <a:r>
              <a:rPr lang="ru-RU" sz="1600" dirty="0"/>
              <a:t> </a:t>
            </a:r>
            <a:r>
              <a:rPr lang="ru-RU" sz="1600" dirty="0" err="1"/>
              <a:t>підприємницьку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зростали</a:t>
            </a:r>
            <a:r>
              <a:rPr lang="ru-RU" sz="1600" dirty="0"/>
              <a:t> </a:t>
            </a:r>
            <a:r>
              <a:rPr lang="ru-RU" sz="1600" dirty="0" err="1"/>
              <a:t>протиріччя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індійською</a:t>
            </a:r>
            <a:r>
              <a:rPr lang="ru-RU" sz="1600" dirty="0"/>
              <a:t> </a:t>
            </a:r>
            <a:r>
              <a:rPr lang="ru-RU" sz="1600" dirty="0" err="1"/>
              <a:t>національною</a:t>
            </a:r>
            <a:r>
              <a:rPr lang="ru-RU" sz="1600" dirty="0"/>
              <a:t> </a:t>
            </a:r>
            <a:r>
              <a:rPr lang="ru-RU" sz="1600" dirty="0" err="1"/>
              <a:t>буржуазією</a:t>
            </a:r>
            <a:r>
              <a:rPr lang="ru-RU" sz="1600" dirty="0"/>
              <a:t> та </a:t>
            </a:r>
            <a:r>
              <a:rPr lang="ru-RU" sz="1600" dirty="0" err="1"/>
              <a:t>англійськими</a:t>
            </a:r>
            <a:r>
              <a:rPr lang="ru-RU" sz="1600" dirty="0"/>
              <a:t> </a:t>
            </a:r>
            <a:r>
              <a:rPr lang="ru-RU" sz="1600" dirty="0" err="1"/>
              <a:t>колонізаторами</a:t>
            </a:r>
            <a:r>
              <a:rPr lang="ru-RU" sz="1600" dirty="0"/>
              <a:t> у </a:t>
            </a:r>
            <a:r>
              <a:rPr lang="ru-RU" sz="1600" dirty="0" err="1"/>
              <a:t>сфері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1664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857356" y="1214422"/>
            <a:ext cx="6500858" cy="3071834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1285860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dirty="0" smtClean="0"/>
              <a:t> Передбачав двопалатний законодавчий парламент для всієї </a:t>
            </a:r>
          </a:p>
          <a:p>
            <a:r>
              <a:rPr lang="uk-UA" sz="1600" dirty="0" smtClean="0"/>
              <a:t>   Британської Індії</a:t>
            </a:r>
            <a:r>
              <a:rPr lang="en-US" sz="1600" dirty="0"/>
              <a:t>;</a:t>
            </a:r>
            <a:endParaRPr lang="uk-UA" sz="1600" dirty="0" smtClean="0"/>
          </a:p>
          <a:p>
            <a:pPr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uk-UA" sz="1600" dirty="0" smtClean="0"/>
              <a:t>У провінціях передбачав підготовку індійців до запровадження </a:t>
            </a:r>
            <a:r>
              <a:rPr lang="en-US" sz="1600" dirty="0" smtClean="0"/>
              <a:t>“</a:t>
            </a:r>
            <a:r>
              <a:rPr lang="uk-UA" sz="1600" dirty="0" smtClean="0"/>
              <a:t>відповідального уряду</a:t>
            </a:r>
            <a:r>
              <a:rPr lang="en-US" sz="1600" dirty="0" smtClean="0"/>
              <a:t>”</a:t>
            </a:r>
            <a:r>
              <a:rPr lang="uk-UA" sz="1600" dirty="0" smtClean="0"/>
              <a:t> через систему </a:t>
            </a:r>
            <a:r>
              <a:rPr lang="uk-UA" sz="1600" dirty="0" err="1" smtClean="0"/>
              <a:t>діархії</a:t>
            </a:r>
            <a:r>
              <a:rPr lang="uk-UA" sz="1600" dirty="0" smtClean="0"/>
              <a:t>, згідно з якою в індійських провінціях розмежовувалися владні повноваження між індійськими органами самоуправління і колоніальною владою :</a:t>
            </a:r>
          </a:p>
          <a:p>
            <a:r>
              <a:rPr lang="uk-UA" sz="1600" dirty="0"/>
              <a:t> </a:t>
            </a:r>
            <a:r>
              <a:rPr lang="uk-UA" sz="1600" dirty="0" smtClean="0"/>
              <a:t>       1) сфера фінансів, поліції і суди – під контролем віце-короля</a:t>
            </a:r>
            <a:r>
              <a:rPr lang="en-US" sz="1600" dirty="0"/>
              <a:t>;</a:t>
            </a:r>
            <a:endParaRPr lang="uk-UA" sz="1600" dirty="0" smtClean="0"/>
          </a:p>
          <a:p>
            <a:r>
              <a:rPr lang="uk-UA" sz="1600" dirty="0"/>
              <a:t> </a:t>
            </a:r>
            <a:r>
              <a:rPr lang="uk-UA" sz="1600" dirty="0" smtClean="0"/>
              <a:t>       2) сфера освіти й охорони здоров</a:t>
            </a:r>
            <a:r>
              <a:rPr lang="en-US" sz="1600" dirty="0" smtClean="0"/>
              <a:t>’</a:t>
            </a:r>
            <a:r>
              <a:rPr lang="uk-UA" sz="1600" dirty="0" smtClean="0"/>
              <a:t>я – передавалась індійським      міністрам, призначених органами самоврядування під контролем Законодавчої  ради.</a:t>
            </a:r>
          </a:p>
          <a:p>
            <a:r>
              <a:rPr lang="uk-UA" sz="1600" dirty="0"/>
              <a:t> </a:t>
            </a:r>
            <a:endParaRPr lang="en-US" sz="1600" dirty="0" smtClean="0"/>
          </a:p>
          <a:p>
            <a:r>
              <a:rPr lang="uk-UA" sz="1600" dirty="0" smtClean="0"/>
              <a:t>Покладена в основу акта 1919 р., система проіснувала до 1935 р.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0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Британський парламентський акт</a:t>
            </a:r>
            <a:endParaRPr lang="ru-RU" sz="40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открытая кни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6337014" cy="1857364"/>
          </a:xfrm>
          <a:prstGeom prst="rect">
            <a:avLst/>
          </a:prstGeom>
        </p:spPr>
      </p:pic>
      <p:pic>
        <p:nvPicPr>
          <p:cNvPr id="8" name="Содержимое 6" descr="чернильница с перо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69" y="4500570"/>
            <a:ext cx="2286017" cy="235743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664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Масові протести та їх наслідки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785794"/>
            <a:ext cx="45005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Проте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урядовий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акт,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мав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меті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гарантувати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громадський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спокій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розглядався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важливий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крок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правильному шляху до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індійської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незалежності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призвів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масових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виступів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протесту по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всій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країні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Більше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того - у м.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Амрітсарі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провінція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Пенджаб) -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історичному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центрі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сикхів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де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розташований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Золотий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храм,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пролилася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кров. У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середині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квітня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1919 р. у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ході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акції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протесту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сикхських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націоналістів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проти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парламентського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акта ними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вбито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п'ятьох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англійців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У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англійські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війська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вдалися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зброї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Наслідки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каральної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акції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вразили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всю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Індію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- 379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індійців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вбито, 1200 - поранено.</a:t>
            </a:r>
          </a:p>
          <a:p>
            <a:pPr indent="457200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 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Відтак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зруйновано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лише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хиткі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сподівання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поступальність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переходу через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діархію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індійського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самоврядування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дано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могутній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поштовх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небаченому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раніше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піднесенню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націоналістичного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руху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Індуси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мусульмани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відклавши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потім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з'ясування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протиріч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собою,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єдиним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фронтом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виступили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боротьбі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цілковиту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державну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незалежність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Великої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Британії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600" dirty="0"/>
              <a:t> </a:t>
            </a:r>
          </a:p>
        </p:txBody>
      </p:sp>
      <p:pic>
        <p:nvPicPr>
          <p:cNvPr id="9" name="Рисунок 8" descr="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857628"/>
            <a:ext cx="3286148" cy="256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0(5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928670"/>
            <a:ext cx="3286148" cy="25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ckground-gradi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4" y="0"/>
            <a:ext cx="7858212" cy="1285860"/>
          </a:xfrm>
          <a:prstGeom prst="roundRect">
            <a:avLst/>
          </a:prstGeo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Махатма</a:t>
            </a:r>
            <a:r>
              <a:rPr lang="uk-UA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Ґанді</a:t>
            </a:r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Кампанія</a:t>
            </a:r>
            <a:r>
              <a:rPr lang="ru-RU" sz="4800" b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громадянської</a:t>
            </a:r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непокори</a:t>
            </a:r>
            <a:endParaRPr lang="ru-RU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428736"/>
            <a:ext cx="2214578" cy="2975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428736"/>
            <a:ext cx="221457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gandhi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714884"/>
            <a:ext cx="2214578" cy="197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62676_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714884"/>
            <a:ext cx="2214578" cy="199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28992" y="1428736"/>
            <a:ext cx="32861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sz="1400" dirty="0" smtClean="0"/>
              <a:t>Національний і духовний лідер Індії. Народився  у дуже знатній і релігійній родині, що належала до касти торговців бакалійними товарами. Вивчав право у Лондоні. Повернувшись до Бомбея, працював з адвокатом. У 1893 р. поїхав до провінції </a:t>
            </a:r>
            <a:r>
              <a:rPr lang="uk-UA" sz="1400" dirty="0" err="1" smtClean="0"/>
              <a:t>Наталь</a:t>
            </a:r>
            <a:r>
              <a:rPr lang="uk-UA" sz="1400" dirty="0" smtClean="0"/>
              <a:t>, надаючи юридичні консультації індійським торговельним фірмам. Брав активну участь у боротьбі проти утисків громадянських прав азійської іммігрантської спільноти.</a:t>
            </a:r>
          </a:p>
          <a:p>
            <a:pPr indent="457200"/>
            <a:r>
              <a:rPr lang="uk-UA" sz="1400" dirty="0" smtClean="0"/>
              <a:t>Повернувшись до Індії, активно цікавився політикою</a:t>
            </a:r>
            <a:r>
              <a:rPr lang="en-US" sz="1400" dirty="0" smtClean="0"/>
              <a:t>; </a:t>
            </a:r>
            <a:r>
              <a:rPr lang="uk-UA" sz="1400" dirty="0" smtClean="0"/>
              <a:t>симпатизував ІНК. У роки війни залишався лояльним до Британії, розраховуючи, що вона надасть його батьківщині незалежність. Член ІНК з 1919 р. Неодноразово потрапляв до в</a:t>
            </a:r>
            <a:r>
              <a:rPr lang="en-US" sz="1400" dirty="0" smtClean="0"/>
              <a:t>’</a:t>
            </a:r>
            <a:r>
              <a:rPr lang="uk-UA" sz="1400" dirty="0" err="1" smtClean="0"/>
              <a:t>язниці</a:t>
            </a:r>
            <a:r>
              <a:rPr lang="uk-UA" sz="1400" dirty="0" smtClean="0"/>
              <a:t> за боротьбу проти британського колоніалізму.</a:t>
            </a:r>
          </a:p>
          <a:p>
            <a:pPr indent="457200"/>
            <a:r>
              <a:rPr lang="uk-UA" sz="1400" dirty="0" smtClean="0"/>
              <a:t>Убитий індуїстським терористом.</a:t>
            </a:r>
          </a:p>
          <a:p>
            <a:pPr indent="457200"/>
            <a:r>
              <a:rPr lang="uk-UA" sz="1400" dirty="0" smtClean="0"/>
              <a:t> </a:t>
            </a:r>
            <a:endParaRPr lang="uk-UA" sz="1400" dirty="0"/>
          </a:p>
          <a:p>
            <a:r>
              <a:rPr lang="uk-UA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ackground-gradi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0"/>
            <a:ext cx="8143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  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перебуваючи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Південній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Африці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Ґанді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дійшов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висновку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здобуде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незалежність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через сатьяграху -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ненасильницький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опір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колоніальній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владі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Власне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невиконання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розпоряджень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британської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колоніальної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адміністрації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ухиляння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сплати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hlinkClick r:id="rId3" tooltip="Презентація 3 тему: Податки. Види податків"/>
              </a:rPr>
              <a:t>податків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мирні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демонстрації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інше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Індії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чимось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новим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Проте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М.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Ґанді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звів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ненасильницькі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принципи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в ранг головного та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єдиного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засобу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досягнення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омріяної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народом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свободи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indent="457200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   Цей, за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висловом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У.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Черчілля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«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бунтівний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факір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настільки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органічно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споріднений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народом, як,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можливо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жодний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політичних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лідерів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XX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ст. У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часи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коли слова «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політика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злочин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багатьма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сприймалися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синоніми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М.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Ґанді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поставив перед собою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нацією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надмету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поєднати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політику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моральність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зробити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вільними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щасливими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себе, не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зробивши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цьому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рабами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знедоленими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 </a:t>
            </a: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785918" y="3143248"/>
            <a:ext cx="3286148" cy="335758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1785918" y="3143248"/>
            <a:ext cx="6500858" cy="3357586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4929190" y="3143248"/>
            <a:ext cx="3357586" cy="3357586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714752"/>
            <a:ext cx="6500858" cy="2786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3714752"/>
            <a:ext cx="3143272" cy="2786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5984" y="314324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Соціальний ідеал М. Ганді</a:t>
            </a:r>
          </a:p>
          <a:p>
            <a:pPr algn="ctr"/>
            <a:r>
              <a:rPr lang="uk-UA" sz="1600" b="1" i="1" dirty="0" err="1" smtClean="0"/>
              <a:t>Сарводайя</a:t>
            </a:r>
            <a:endParaRPr lang="ru-RU" sz="16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314324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Шлях досягнення ідеалу</a:t>
            </a:r>
          </a:p>
          <a:p>
            <a:pPr algn="ctr"/>
            <a:r>
              <a:rPr lang="uk-UA" sz="1600" b="1" i="1" dirty="0" err="1" smtClean="0"/>
              <a:t>Сатьяграха</a:t>
            </a:r>
            <a:endParaRPr lang="ru-RU" sz="16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5918" y="3714752"/>
            <a:ext cx="314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/>
              <a:t> 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Повернення</a:t>
            </a:r>
            <a:r>
              <a:rPr lang="ru-RU" sz="1400" dirty="0" smtClean="0"/>
              <a:t> </a:t>
            </a:r>
            <a:r>
              <a:rPr lang="ru-RU" sz="1400" dirty="0" err="1"/>
              <a:t>індійців</a:t>
            </a:r>
            <a:r>
              <a:rPr lang="ru-RU" sz="1400" dirty="0"/>
              <a:t> до «золотого </a:t>
            </a:r>
            <a:r>
              <a:rPr lang="ru-RU" sz="1400" dirty="0" err="1"/>
              <a:t>віку</a:t>
            </a:r>
            <a:r>
              <a:rPr lang="ru-RU" sz="1400" dirty="0"/>
              <a:t>», коли вони жили в </a:t>
            </a:r>
            <a:r>
              <a:rPr lang="ru-RU" sz="1400" dirty="0" err="1"/>
              <a:t>гармонії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природою, коли </a:t>
            </a:r>
            <a:r>
              <a:rPr lang="ru-RU" sz="1400" dirty="0" err="1"/>
              <a:t>панувала</a:t>
            </a:r>
            <a:r>
              <a:rPr lang="ru-RU" sz="1400" dirty="0"/>
              <a:t> </a:t>
            </a:r>
            <a:r>
              <a:rPr lang="ru-RU" sz="1400" dirty="0" err="1"/>
              <a:t>селянська</a:t>
            </a:r>
            <a:r>
              <a:rPr lang="ru-RU" sz="1400" dirty="0"/>
              <a:t> </a:t>
            </a:r>
            <a:r>
              <a:rPr lang="ru-RU" sz="1400" dirty="0" err="1"/>
              <a:t>общинна</a:t>
            </a:r>
            <a:r>
              <a:rPr lang="ru-RU" sz="1400" dirty="0"/>
              <a:t> </a:t>
            </a:r>
            <a:r>
              <a:rPr lang="ru-RU" sz="1400" dirty="0" err="1"/>
              <a:t>взаємодопомога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  </a:t>
            </a:r>
            <a:r>
              <a:rPr lang="ru-RU" sz="1400" dirty="0" err="1" smtClean="0"/>
              <a:t>Захист</a:t>
            </a:r>
            <a:r>
              <a:rPr lang="ru-RU" sz="1400" dirty="0" smtClean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як </a:t>
            </a:r>
            <a:r>
              <a:rPr lang="ru-RU" sz="1400" dirty="0" err="1"/>
              <a:t>частини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руйнівного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 </a:t>
            </a:r>
            <a:r>
              <a:rPr lang="ru-RU" sz="1400" dirty="0" err="1"/>
              <a:t>індустріальної</a:t>
            </a:r>
            <a:r>
              <a:rPr lang="ru-RU" sz="1400" dirty="0"/>
              <a:t> </a:t>
            </a:r>
            <a:r>
              <a:rPr lang="ru-RU" sz="1400" dirty="0" err="1"/>
              <a:t>цивілізації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  </a:t>
            </a:r>
            <a:r>
              <a:rPr lang="ru-RU" sz="1400" dirty="0" err="1" smtClean="0"/>
              <a:t>Національне</a:t>
            </a:r>
            <a:r>
              <a:rPr lang="ru-RU" sz="1400" dirty="0" smtClean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духовне</a:t>
            </a:r>
            <a:r>
              <a:rPr lang="ru-RU" sz="1400" dirty="0"/>
              <a:t> </a:t>
            </a:r>
            <a:r>
              <a:rPr lang="ru-RU" sz="1400" dirty="0" err="1"/>
              <a:t>визволення</a:t>
            </a:r>
            <a:r>
              <a:rPr lang="ru-RU" sz="1400" dirty="0"/>
              <a:t> </a:t>
            </a:r>
            <a:r>
              <a:rPr lang="ru-RU" sz="1400" dirty="0" err="1"/>
              <a:t>індійського</a:t>
            </a:r>
            <a:r>
              <a:rPr lang="ru-RU" sz="1400" dirty="0"/>
              <a:t> народу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чужоземного</a:t>
            </a:r>
            <a:r>
              <a:rPr lang="ru-RU" sz="1400" dirty="0"/>
              <a:t> </a:t>
            </a:r>
            <a:r>
              <a:rPr lang="ru-RU" sz="1400" dirty="0" err="1"/>
              <a:t>колоніалізму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  </a:t>
            </a:r>
            <a:r>
              <a:rPr lang="ru-RU" sz="1400" dirty="0" err="1" smtClean="0"/>
              <a:t>Соціальна</a:t>
            </a:r>
            <a:r>
              <a:rPr lang="ru-RU" sz="1400" dirty="0" smtClean="0"/>
              <a:t> </a:t>
            </a:r>
            <a:r>
              <a:rPr lang="ru-RU" sz="1400" dirty="0" err="1"/>
              <a:t>рівність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соціальна</a:t>
            </a:r>
            <a:r>
              <a:rPr lang="ru-RU" sz="1400" dirty="0"/>
              <a:t> </a:t>
            </a:r>
            <a:r>
              <a:rPr lang="ru-RU" sz="1400" dirty="0" err="1"/>
              <a:t>справедливість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3714752"/>
            <a:ext cx="33575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Відданість</a:t>
            </a:r>
            <a:r>
              <a:rPr lang="ru-RU" sz="1400" dirty="0" smtClean="0"/>
              <a:t> </a:t>
            </a:r>
            <a:r>
              <a:rPr lang="ru-RU" sz="1400" dirty="0" err="1"/>
              <a:t>релігійним</a:t>
            </a:r>
            <a:r>
              <a:rPr lang="ru-RU" sz="1400" dirty="0"/>
              <a:t>, </a:t>
            </a:r>
            <a:r>
              <a:rPr lang="ru-RU" sz="1400" dirty="0" err="1"/>
              <a:t>філософським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культурним</a:t>
            </a:r>
            <a:r>
              <a:rPr lang="ru-RU" sz="1400" dirty="0"/>
              <a:t> </a:t>
            </a:r>
            <a:r>
              <a:rPr lang="ru-RU" sz="1400" dirty="0" err="1"/>
              <a:t>національним</a:t>
            </a:r>
            <a:r>
              <a:rPr lang="ru-RU" sz="1400" dirty="0"/>
              <a:t> </a:t>
            </a:r>
            <a:r>
              <a:rPr lang="ru-RU" sz="1400" dirty="0" err="1"/>
              <a:t>традиціям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  </a:t>
            </a:r>
            <a:r>
              <a:rPr lang="ru-RU" sz="1400" dirty="0" err="1" smtClean="0"/>
              <a:t>Духовний</a:t>
            </a:r>
            <a:r>
              <a:rPr lang="ru-RU" sz="1400" dirty="0"/>
              <a:t>, </a:t>
            </a:r>
            <a:r>
              <a:rPr lang="ru-RU" sz="1400" dirty="0" err="1"/>
              <a:t>культурний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економічний</a:t>
            </a:r>
            <a:r>
              <a:rPr lang="ru-RU" sz="1400" dirty="0"/>
              <a:t> </a:t>
            </a:r>
            <a:r>
              <a:rPr lang="ru-RU" sz="1400" dirty="0">
                <a:hlinkClick r:id="rId4" tooltip="Протест Остапа і Соломії проти кріпосницької наруги, будь-якого насильства над людиною"/>
              </a:rPr>
              <a:t>протест</a:t>
            </a:r>
            <a:r>
              <a:rPr lang="ru-RU" sz="1400" dirty="0"/>
              <a:t> </a:t>
            </a:r>
            <a:r>
              <a:rPr lang="ru-RU" sz="1400" dirty="0" err="1"/>
              <a:t>проти</a:t>
            </a:r>
            <a:r>
              <a:rPr lang="ru-RU" sz="1400" dirty="0"/>
              <a:t> </a:t>
            </a:r>
            <a:r>
              <a:rPr lang="ru-RU" sz="1400" dirty="0" err="1"/>
              <a:t>колоніального</a:t>
            </a:r>
            <a:r>
              <a:rPr lang="ru-RU" sz="1400" dirty="0"/>
              <a:t> статусу </a:t>
            </a:r>
            <a:r>
              <a:rPr lang="ru-RU" sz="1400" dirty="0" err="1"/>
              <a:t>Індії</a:t>
            </a:r>
            <a:r>
              <a:rPr lang="ru-RU" sz="1400" dirty="0"/>
              <a:t> у </a:t>
            </a:r>
            <a:r>
              <a:rPr lang="ru-RU" sz="1400" dirty="0" err="1"/>
              <a:t>поєднанні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терпінням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терпимістю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  </a:t>
            </a:r>
            <a:r>
              <a:rPr lang="ru-RU" sz="1400" dirty="0" err="1" smtClean="0"/>
              <a:t>Ненасилля</a:t>
            </a:r>
            <a:r>
              <a:rPr lang="ru-RU" sz="1400" dirty="0" smtClean="0"/>
              <a:t> </a:t>
            </a:r>
            <a:r>
              <a:rPr lang="ru-RU" sz="1400" dirty="0"/>
              <a:t>(«</a:t>
            </a:r>
            <a:r>
              <a:rPr lang="ru-RU" sz="1400" dirty="0" err="1"/>
              <a:t>ахімса</a:t>
            </a:r>
            <a:r>
              <a:rPr lang="ru-RU" sz="1400" dirty="0"/>
              <a:t>») - </a:t>
            </a:r>
            <a:r>
              <a:rPr lang="ru-RU" sz="1400" dirty="0" err="1"/>
              <a:t>єдиний</a:t>
            </a:r>
            <a:r>
              <a:rPr lang="ru-RU" sz="1400" dirty="0"/>
              <a:t> шлях до </a:t>
            </a:r>
            <a:r>
              <a:rPr lang="ru-RU" sz="1400" dirty="0" err="1"/>
              <a:t>незалежності</a:t>
            </a:r>
            <a:r>
              <a:rPr lang="ru-RU" sz="1400" dirty="0"/>
              <a:t>: </a:t>
            </a:r>
            <a:r>
              <a:rPr lang="ru-RU" sz="1400" dirty="0" err="1"/>
              <a:t>мітинги</a:t>
            </a:r>
            <a:r>
              <a:rPr lang="ru-RU" sz="1400" dirty="0"/>
              <a:t>, </a:t>
            </a:r>
            <a:r>
              <a:rPr lang="ru-RU" sz="1400" dirty="0" err="1"/>
              <a:t>демонстрації</a:t>
            </a:r>
            <a:r>
              <a:rPr lang="ru-RU" sz="1400" dirty="0"/>
              <a:t>, </a:t>
            </a:r>
            <a:r>
              <a:rPr lang="ru-RU" sz="1400" dirty="0" err="1"/>
              <a:t>відмова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посад в </a:t>
            </a:r>
            <a:r>
              <a:rPr lang="ru-RU" sz="1400" dirty="0" err="1"/>
              <a:t>колоніальних</a:t>
            </a:r>
            <a:r>
              <a:rPr lang="ru-RU" sz="1400" dirty="0"/>
              <a:t> органах </a:t>
            </a:r>
            <a:r>
              <a:rPr lang="ru-RU" sz="1400" dirty="0" err="1"/>
              <a:t>влади</a:t>
            </a:r>
            <a:r>
              <a:rPr lang="ru-RU" sz="1400" dirty="0"/>
              <a:t>, бойкот </a:t>
            </a:r>
            <a:r>
              <a:rPr lang="ru-RU" sz="1400" dirty="0" err="1"/>
              <a:t>англійських</a:t>
            </a:r>
            <a:r>
              <a:rPr lang="ru-RU" sz="1400" dirty="0"/>
              <a:t> </a:t>
            </a:r>
            <a:r>
              <a:rPr lang="ru-RU" sz="1400" dirty="0" err="1"/>
              <a:t>товарів</a:t>
            </a:r>
            <a:r>
              <a:rPr lang="ru-RU" sz="1400" dirty="0"/>
              <a:t>, </a:t>
            </a:r>
            <a:r>
              <a:rPr lang="ru-RU" sz="1400" dirty="0" err="1"/>
              <a:t>неучасть</a:t>
            </a:r>
            <a:r>
              <a:rPr lang="ru-RU" sz="1400" dirty="0"/>
              <a:t> у </a:t>
            </a:r>
            <a:r>
              <a:rPr lang="ru-RU" sz="1400" dirty="0" err="1"/>
              <a:t>виборах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1002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Індія</vt:lpstr>
      <vt:lpstr>Слайд 2</vt:lpstr>
      <vt:lpstr>Слайд 3</vt:lpstr>
      <vt:lpstr>Слайд 4</vt:lpstr>
      <vt:lpstr>Слайд 5</vt:lpstr>
      <vt:lpstr>Слайд 6</vt:lpstr>
      <vt:lpstr>Слайд 7</vt:lpstr>
      <vt:lpstr>Махатма Ґанді. Кампанія громадянської непокори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</dc:title>
  <dc:creator>User</dc:creator>
  <cp:lastModifiedBy>User</cp:lastModifiedBy>
  <cp:revision>38</cp:revision>
  <dcterms:created xsi:type="dcterms:W3CDTF">2013-04-03T13:35:35Z</dcterms:created>
  <dcterms:modified xsi:type="dcterms:W3CDTF">2013-04-03T18:24:00Z</dcterms:modified>
</cp:coreProperties>
</file>