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3606" y="2204864"/>
            <a:ext cx="7772400" cy="1470025"/>
          </a:xfrm>
        </p:spPr>
        <p:txBody>
          <a:bodyPr/>
          <a:lstStyle/>
          <a:p>
            <a:r>
              <a:rPr lang="ru-RU" sz="5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Аргентина</a:t>
            </a:r>
            <a:endParaRPr lang="ru-RU" sz="5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" y="5013176"/>
            <a:ext cx="9144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1806" cy="1864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49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0"/>
            <a:ext cx="8282880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sz="2800" dirty="0" err="1"/>
              <a:t>Загальні</a:t>
            </a:r>
            <a:r>
              <a:rPr lang="ru-RU" sz="2800" dirty="0"/>
              <a:t> </a:t>
            </a:r>
            <a:r>
              <a:rPr lang="ru-RU" sz="2800" dirty="0" err="1" smtClean="0"/>
              <a:t>відомості</a:t>
            </a:r>
            <a:r>
              <a:rPr lang="ru-RU" sz="2800" dirty="0" smtClean="0"/>
              <a:t>:</a:t>
            </a:r>
          </a:p>
          <a:p>
            <a:pPr marL="0" indent="0">
              <a:buNone/>
            </a:pPr>
            <a:r>
              <a:rPr lang="ru-RU" u="sng" dirty="0" smtClean="0"/>
              <a:t> </a:t>
            </a:r>
            <a:r>
              <a:rPr lang="ru-RU" u="sng" dirty="0" err="1"/>
              <a:t>Столиця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 smtClean="0"/>
              <a:t>Буенос</a:t>
            </a:r>
            <a:r>
              <a:rPr lang="ru-RU" dirty="0" smtClean="0"/>
              <a:t>-Айрес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err="1"/>
              <a:t>Державний</a:t>
            </a:r>
            <a:r>
              <a:rPr lang="ru-RU" u="sng" dirty="0"/>
              <a:t> </a:t>
            </a:r>
            <a:r>
              <a:rPr lang="ru-RU" u="sng" dirty="0" err="1"/>
              <a:t>устрій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Федеративна</a:t>
            </a:r>
            <a:r>
              <a:rPr lang="ru-RU" dirty="0"/>
              <a:t> </a:t>
            </a:r>
            <a:r>
              <a:rPr lang="ru-RU" dirty="0" err="1"/>
              <a:t>республіка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u="sng" dirty="0" smtClean="0"/>
              <a:t>Президен</a:t>
            </a:r>
            <a:r>
              <a:rPr lang="ru-RU" dirty="0" smtClean="0"/>
              <a:t>т </a:t>
            </a:r>
            <a:r>
              <a:rPr lang="ru-RU" dirty="0"/>
              <a:t>- </a:t>
            </a:r>
            <a:r>
              <a:rPr lang="ru-RU" dirty="0" err="1"/>
              <a:t>Крістіна</a:t>
            </a:r>
            <a:r>
              <a:rPr lang="ru-RU" dirty="0"/>
              <a:t> </a:t>
            </a:r>
            <a:r>
              <a:rPr lang="ru-RU" dirty="0" err="1"/>
              <a:t>Фернандес</a:t>
            </a:r>
            <a:r>
              <a:rPr lang="ru-RU" dirty="0"/>
              <a:t> де </a:t>
            </a:r>
            <a:r>
              <a:rPr lang="ru-RU" dirty="0" err="1"/>
              <a:t>Кіршнер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err="1" smtClean="0"/>
              <a:t>Віце</a:t>
            </a:r>
            <a:r>
              <a:rPr lang="ru-RU" u="sng" dirty="0" smtClean="0"/>
              <a:t>-президен</a:t>
            </a:r>
            <a:r>
              <a:rPr lang="ru-RU" dirty="0" smtClean="0"/>
              <a:t>т </a:t>
            </a:r>
            <a:r>
              <a:rPr lang="ru-RU" dirty="0"/>
              <a:t>- </a:t>
            </a:r>
            <a:r>
              <a:rPr lang="ru-RU" dirty="0" err="1"/>
              <a:t>Хуліо</a:t>
            </a:r>
            <a:r>
              <a:rPr lang="ru-RU" dirty="0"/>
              <a:t> </a:t>
            </a:r>
            <a:r>
              <a:rPr lang="ru-RU" dirty="0" err="1" smtClean="0"/>
              <a:t>Кобос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err="1"/>
              <a:t>Офіційні</a:t>
            </a:r>
            <a:r>
              <a:rPr lang="ru-RU" u="sng" dirty="0"/>
              <a:t> </a:t>
            </a:r>
            <a:r>
              <a:rPr lang="ru-RU" u="sng" dirty="0" err="1"/>
              <a:t>мови</a:t>
            </a:r>
            <a:r>
              <a:rPr lang="ru-RU" u="sng" dirty="0"/>
              <a:t> </a:t>
            </a:r>
            <a:r>
              <a:rPr lang="ru-RU" dirty="0"/>
              <a:t>- </a:t>
            </a:r>
            <a:r>
              <a:rPr lang="ru-RU" dirty="0" err="1"/>
              <a:t>іспанська</a:t>
            </a:r>
            <a:r>
              <a:rPr lang="ru-RU" dirty="0"/>
              <a:t> </a:t>
            </a:r>
            <a:r>
              <a:rPr lang="ru-RU" dirty="0" err="1" smtClean="0"/>
              <a:t>мова</a:t>
            </a:r>
            <a:endParaRPr lang="ru-RU" dirty="0" smtClean="0"/>
          </a:p>
          <a:p>
            <a:pPr marL="0" indent="0">
              <a:buNone/>
            </a:pPr>
            <a:r>
              <a:rPr lang="ru-RU" u="sng" dirty="0"/>
              <a:t> </a:t>
            </a:r>
            <a:r>
              <a:rPr lang="ru-RU" u="sng" dirty="0" err="1" smtClean="0"/>
              <a:t>Незалежність</a:t>
            </a:r>
            <a:r>
              <a:rPr lang="ru-RU" u="sng" dirty="0" smtClean="0"/>
              <a:t> </a:t>
            </a:r>
            <a:r>
              <a:rPr lang="ru-RU" dirty="0"/>
              <a:t>-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Іспанії</a:t>
            </a:r>
            <a:r>
              <a:rPr lang="ru-RU" dirty="0"/>
              <a:t> 25 </a:t>
            </a:r>
            <a:r>
              <a:rPr lang="ru-RU" dirty="0" err="1"/>
              <a:t>травня</a:t>
            </a:r>
            <a:r>
              <a:rPr lang="ru-RU" dirty="0"/>
              <a:t> 1810  - </a:t>
            </a:r>
            <a:r>
              <a:rPr lang="ru-RU" dirty="0" err="1"/>
              <a:t>Визнана</a:t>
            </a:r>
            <a:r>
              <a:rPr lang="ru-RU" dirty="0"/>
              <a:t> </a:t>
            </a:r>
            <a:r>
              <a:rPr lang="ru-RU" dirty="0" err="1"/>
              <a:t>Іспанією</a:t>
            </a:r>
            <a:r>
              <a:rPr lang="ru-RU" dirty="0"/>
              <a:t> </a:t>
            </a:r>
            <a:r>
              <a:rPr lang="ru-RU" dirty="0" smtClean="0"/>
              <a:t>1821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err="1"/>
              <a:t>Площа</a:t>
            </a:r>
            <a:r>
              <a:rPr lang="ru-RU" dirty="0"/>
              <a:t> - </a:t>
            </a:r>
            <a:r>
              <a:rPr lang="ru-RU" dirty="0" err="1"/>
              <a:t>Загалом</a:t>
            </a:r>
            <a:r>
              <a:rPr lang="ru-RU" dirty="0"/>
              <a:t> 2 766 890 км²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err="1" smtClean="0"/>
              <a:t>Населенн</a:t>
            </a:r>
            <a:r>
              <a:rPr lang="ru-RU" dirty="0" err="1" smtClean="0"/>
              <a:t>я</a:t>
            </a:r>
            <a:r>
              <a:rPr lang="ru-RU" dirty="0" smtClean="0"/>
              <a:t> </a:t>
            </a:r>
            <a:r>
              <a:rPr lang="ru-RU" dirty="0"/>
              <a:t>- </a:t>
            </a:r>
            <a:r>
              <a:rPr lang="ru-RU" dirty="0" err="1"/>
              <a:t>оцінка</a:t>
            </a:r>
            <a:r>
              <a:rPr lang="ru-RU" dirty="0"/>
              <a:t> 2010 р. 40,519 млн 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 Густота </a:t>
            </a:r>
            <a:r>
              <a:rPr lang="ru-RU" u="sng" dirty="0" err="1"/>
              <a:t>населення</a:t>
            </a:r>
            <a:r>
              <a:rPr lang="ru-RU" u="sng" dirty="0"/>
              <a:t> </a:t>
            </a:r>
            <a:r>
              <a:rPr lang="ru-RU" dirty="0"/>
              <a:t>-14/км² 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 Валюта </a:t>
            </a:r>
            <a:r>
              <a:rPr lang="ru-RU" dirty="0" smtClean="0"/>
              <a:t>– песо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u="sng" dirty="0" err="1"/>
              <a:t>Релігія</a:t>
            </a:r>
            <a:r>
              <a:rPr lang="ru-RU" dirty="0"/>
              <a:t> -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– католики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але при </a:t>
            </a:r>
            <a:r>
              <a:rPr lang="ru-RU" dirty="0" err="1"/>
              <a:t>цьому</a:t>
            </a:r>
            <a:r>
              <a:rPr lang="ru-RU" dirty="0"/>
              <a:t>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проголошена</a:t>
            </a:r>
            <a:r>
              <a:rPr lang="ru-RU" dirty="0"/>
              <a:t> </a:t>
            </a:r>
            <a:r>
              <a:rPr lang="ru-RU" dirty="0" err="1"/>
              <a:t>повна</a:t>
            </a:r>
            <a:r>
              <a:rPr lang="ru-RU" dirty="0"/>
              <a:t> свобода </a:t>
            </a:r>
            <a:r>
              <a:rPr lang="ru-RU" dirty="0" smtClean="0"/>
              <a:t>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err="1" smtClean="0"/>
              <a:t>віросповідання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u="sng" dirty="0" smtClean="0"/>
              <a:t> </a:t>
            </a:r>
            <a:r>
              <a:rPr lang="ru-RU" u="sng" dirty="0" err="1"/>
              <a:t>Національне</a:t>
            </a:r>
            <a:r>
              <a:rPr lang="ru-RU" u="sng" dirty="0"/>
              <a:t> свято </a:t>
            </a:r>
            <a:r>
              <a:rPr lang="ru-RU" dirty="0"/>
              <a:t>- 25 </a:t>
            </a:r>
            <a:r>
              <a:rPr lang="ru-RU" dirty="0" err="1"/>
              <a:t>травня</a:t>
            </a:r>
            <a:r>
              <a:rPr lang="ru-RU" dirty="0"/>
              <a:t> - </a:t>
            </a:r>
            <a:r>
              <a:rPr lang="ru-RU" dirty="0" err="1"/>
              <a:t>річниця</a:t>
            </a:r>
            <a:r>
              <a:rPr lang="ru-RU" dirty="0"/>
              <a:t> </a:t>
            </a:r>
            <a:r>
              <a:rPr lang="ru-RU" dirty="0" err="1"/>
              <a:t>Травневої</a:t>
            </a:r>
            <a:r>
              <a:rPr lang="ru-RU" dirty="0"/>
              <a:t> </a:t>
            </a:r>
            <a:r>
              <a:rPr lang="ru-RU" dirty="0" err="1"/>
              <a:t>Революції</a:t>
            </a:r>
            <a:r>
              <a:rPr lang="ru-RU" dirty="0"/>
              <a:t> ( 1810).</a:t>
            </a:r>
            <a:endParaRPr lang="ru-RU" dirty="0"/>
          </a:p>
        </p:txBody>
      </p:sp>
      <p:pic>
        <p:nvPicPr>
          <p:cNvPr id="2050" name="Picture 2" descr="Розташування Аргент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3956">
            <a:off x="6161310" y="139849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209.imageshack.us/img209/1581/moneyofchileso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220">
            <a:off x="5775720" y="3158057"/>
            <a:ext cx="3111599" cy="219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4074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1892"/>
            <a:ext cx="3890392" cy="1143000"/>
          </a:xfrm>
        </p:spPr>
        <p:txBody>
          <a:bodyPr/>
          <a:lstStyle/>
          <a:p>
            <a:r>
              <a:rPr lang="uk-UA" dirty="0" err="1" smtClean="0"/>
              <a:t>НаселеНня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623796"/>
            <a:ext cx="3674368" cy="35569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ru-RU" dirty="0"/>
              <a:t>На 2010 </a:t>
            </a:r>
            <a:r>
              <a:rPr lang="ru-RU" dirty="0" err="1"/>
              <a:t>рік</a:t>
            </a:r>
            <a:r>
              <a:rPr lang="ru-RU" dirty="0"/>
              <a:t> Аргентина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40 091 359 </a:t>
            </a:r>
            <a:r>
              <a:rPr lang="ru-RU" dirty="0" err="1" smtClean="0"/>
              <a:t>жителів</a:t>
            </a:r>
            <a:r>
              <a:rPr lang="ru-RU" dirty="0" smtClean="0"/>
              <a:t>. </a:t>
            </a:r>
            <a:r>
              <a:rPr lang="ru-RU" dirty="0"/>
              <a:t>Аргентина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низьку</a:t>
            </a:r>
            <a:r>
              <a:rPr lang="ru-RU" dirty="0"/>
              <a:t> густоту </a:t>
            </a:r>
            <a:r>
              <a:rPr lang="ru-RU" dirty="0" err="1"/>
              <a:t>населення</a:t>
            </a:r>
            <a:r>
              <a:rPr lang="ru-RU" dirty="0"/>
              <a:t> (14 </a:t>
            </a:r>
            <a:r>
              <a:rPr lang="ru-RU" dirty="0" err="1"/>
              <a:t>осіб</a:t>
            </a:r>
            <a:r>
              <a:rPr lang="ru-RU" dirty="0"/>
              <a:t>/км²), яке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сконцентроване</a:t>
            </a:r>
            <a:r>
              <a:rPr lang="ru-RU" dirty="0"/>
              <a:t> у </a:t>
            </a:r>
            <a:r>
              <a:rPr lang="ru-RU" dirty="0" err="1"/>
              <a:t>агломерації</a:t>
            </a:r>
            <a:r>
              <a:rPr lang="ru-RU" dirty="0"/>
              <a:t> Великий </a:t>
            </a:r>
            <a:r>
              <a:rPr lang="ru-RU" dirty="0" err="1"/>
              <a:t>Буенос</a:t>
            </a:r>
            <a:r>
              <a:rPr lang="ru-RU" dirty="0"/>
              <a:t>-Айрес (33%). У </a:t>
            </a:r>
            <a:r>
              <a:rPr lang="ru-RU" dirty="0" err="1"/>
              <a:t>країні</a:t>
            </a:r>
            <a:r>
              <a:rPr lang="ru-RU" dirty="0"/>
              <a:t> </a:t>
            </a:r>
            <a:r>
              <a:rPr lang="ru-RU" dirty="0" err="1"/>
              <a:t>переважає</a:t>
            </a:r>
            <a:r>
              <a:rPr lang="ru-RU" dirty="0"/>
              <a:t> </a:t>
            </a:r>
            <a:r>
              <a:rPr lang="ru-RU" dirty="0" err="1"/>
              <a:t>міське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(89%). З </a:t>
            </a:r>
            <a:r>
              <a:rPr lang="ru-RU" dirty="0" err="1"/>
              <a:t>начна</a:t>
            </a:r>
            <a:r>
              <a:rPr lang="ru-RU" dirty="0"/>
              <a:t> </a:t>
            </a:r>
            <a:r>
              <a:rPr lang="ru-RU" dirty="0" err="1"/>
              <a:t>частка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старше 60 </a:t>
            </a:r>
            <a:r>
              <a:rPr lang="ru-RU" dirty="0" err="1"/>
              <a:t>років</a:t>
            </a:r>
            <a:r>
              <a:rPr lang="ru-RU" dirty="0"/>
              <a:t> (14,1%). </a:t>
            </a:r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75,2 роки.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грамотності</a:t>
            </a:r>
            <a:r>
              <a:rPr lang="ru-RU" dirty="0"/>
              <a:t> 97,4%. </a:t>
            </a:r>
            <a:r>
              <a:rPr lang="ru-RU" dirty="0" err="1"/>
              <a:t>Сучасне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Аргентини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велику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іммігрантів</a:t>
            </a:r>
            <a:r>
              <a:rPr lang="ru-RU" dirty="0"/>
              <a:t> 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найбільшими</a:t>
            </a:r>
            <a:r>
              <a:rPr lang="ru-RU" dirty="0"/>
              <a:t> є </a:t>
            </a:r>
            <a:r>
              <a:rPr lang="ru-RU" dirty="0" err="1"/>
              <a:t>общини</a:t>
            </a:r>
            <a:r>
              <a:rPr lang="ru-RU" dirty="0"/>
              <a:t> </a:t>
            </a:r>
            <a:r>
              <a:rPr lang="ru-RU" dirty="0" err="1"/>
              <a:t>італійців</a:t>
            </a:r>
            <a:r>
              <a:rPr lang="ru-RU" dirty="0"/>
              <a:t> , </a:t>
            </a:r>
            <a:r>
              <a:rPr lang="ru-RU" dirty="0" err="1"/>
              <a:t>іспанців</a:t>
            </a:r>
            <a:r>
              <a:rPr lang="ru-RU" dirty="0"/>
              <a:t> , </a:t>
            </a:r>
            <a:r>
              <a:rPr lang="ru-RU" dirty="0" err="1"/>
              <a:t>німців</a:t>
            </a:r>
            <a:r>
              <a:rPr lang="ru-RU" dirty="0"/>
              <a:t> та </a:t>
            </a:r>
            <a:r>
              <a:rPr lang="ru-RU" dirty="0" err="1"/>
              <a:t>поляків</a:t>
            </a:r>
            <a:r>
              <a:rPr lang="ru-RU" dirty="0"/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716016" y="188640"/>
            <a:ext cx="3744416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 smtClean="0"/>
              <a:t>Промисловість: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46004" y="1556792"/>
            <a:ext cx="46844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 smtClean="0"/>
              <a:t> </a:t>
            </a:r>
            <a:r>
              <a:rPr lang="ru-RU" dirty="0"/>
              <a:t>На </a:t>
            </a:r>
            <a:r>
              <a:rPr lang="ru-RU" dirty="0" err="1"/>
              <a:t>промислове</a:t>
            </a:r>
            <a:r>
              <a:rPr lang="ru-RU" dirty="0"/>
              <a:t>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17,5% ВВП </a:t>
            </a:r>
            <a:r>
              <a:rPr lang="ru-RU" dirty="0" err="1"/>
              <a:t>Аргентини</a:t>
            </a:r>
            <a:r>
              <a:rPr lang="ru-RU" dirty="0"/>
              <a:t> і 13%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(2007). </a:t>
            </a:r>
            <a:r>
              <a:rPr lang="ru-RU" dirty="0" err="1"/>
              <a:t>Найбільшу</a:t>
            </a:r>
            <a:r>
              <a:rPr lang="ru-RU" dirty="0"/>
              <a:t> вагу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обробкою</a:t>
            </a:r>
            <a:r>
              <a:rPr lang="ru-RU" dirty="0"/>
              <a:t> </a:t>
            </a:r>
            <a:r>
              <a:rPr lang="ru-RU" dirty="0" err="1"/>
              <a:t>продукції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 — </a:t>
            </a: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олії</a:t>
            </a:r>
            <a:r>
              <a:rPr lang="ru-RU" dirty="0"/>
              <a:t>, </a:t>
            </a:r>
            <a:r>
              <a:rPr lang="ru-RU" dirty="0" err="1"/>
              <a:t>м'яса</a:t>
            </a:r>
            <a:r>
              <a:rPr lang="ru-RU" dirty="0"/>
              <a:t>, молока, </a:t>
            </a:r>
            <a:r>
              <a:rPr lang="ru-RU" dirty="0" err="1"/>
              <a:t>кави</a:t>
            </a:r>
            <a:r>
              <a:rPr lang="ru-RU" dirty="0"/>
              <a:t>, шоколаду, вина.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важливими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 є </a:t>
            </a:r>
            <a:r>
              <a:rPr lang="ru-RU" dirty="0" err="1"/>
              <a:t>машинобудування</a:t>
            </a:r>
            <a:r>
              <a:rPr lang="ru-RU" dirty="0"/>
              <a:t>, </a:t>
            </a:r>
            <a:r>
              <a:rPr lang="ru-RU" dirty="0" err="1"/>
              <a:t>хімічна</a:t>
            </a:r>
            <a:r>
              <a:rPr lang="ru-RU" dirty="0"/>
              <a:t> і </a:t>
            </a:r>
            <a:r>
              <a:rPr lang="ru-RU" dirty="0" err="1"/>
              <a:t>металургійна</a:t>
            </a:r>
            <a:r>
              <a:rPr lang="ru-RU" dirty="0"/>
              <a:t> </a:t>
            </a:r>
            <a:r>
              <a:rPr lang="ru-RU" dirty="0" err="1"/>
              <a:t>промисловість</a:t>
            </a:r>
            <a:r>
              <a:rPr lang="ru-RU" dirty="0"/>
              <a:t>. Зараз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(</a:t>
            </a:r>
            <a:r>
              <a:rPr lang="ru-RU" dirty="0" err="1"/>
              <a:t>автомобілі</a:t>
            </a:r>
            <a:r>
              <a:rPr lang="ru-RU" dirty="0"/>
              <a:t>, </a:t>
            </a:r>
            <a:r>
              <a:rPr lang="ru-RU" dirty="0" err="1"/>
              <a:t>рухомий</a:t>
            </a:r>
            <a:r>
              <a:rPr lang="ru-RU" dirty="0"/>
              <a:t> склад </a:t>
            </a:r>
            <a:r>
              <a:rPr lang="ru-RU" dirty="0" err="1"/>
              <a:t>залізниць</a:t>
            </a:r>
            <a:r>
              <a:rPr lang="ru-RU" dirty="0"/>
              <a:t>), </a:t>
            </a:r>
            <a:r>
              <a:rPr lang="ru-RU" dirty="0" err="1"/>
              <a:t>сільськогосподарські</a:t>
            </a:r>
            <a:r>
              <a:rPr lang="ru-RU" dirty="0"/>
              <a:t> </a:t>
            </a:r>
            <a:r>
              <a:rPr lang="ru-RU" dirty="0" err="1"/>
              <a:t>машини</a:t>
            </a:r>
            <a:r>
              <a:rPr lang="ru-RU" dirty="0"/>
              <a:t> і </a:t>
            </a:r>
            <a:r>
              <a:rPr lang="ru-RU" dirty="0" err="1"/>
              <a:t>обладнання</a:t>
            </a:r>
            <a:r>
              <a:rPr lang="ru-RU" dirty="0"/>
              <a:t> для </a:t>
            </a:r>
            <a:r>
              <a:rPr lang="ru-RU" dirty="0" err="1"/>
              <a:t>харчової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електротехніку</a:t>
            </a:r>
            <a:r>
              <a:rPr lang="ru-RU" dirty="0"/>
              <a:t>, </a:t>
            </a:r>
            <a:r>
              <a:rPr lang="ru-RU" dirty="0" err="1"/>
              <a:t>нафтопродукти</a:t>
            </a:r>
            <a:r>
              <a:rPr lang="ru-RU" dirty="0"/>
              <a:t>, </a:t>
            </a:r>
            <a:r>
              <a:rPr lang="ru-RU" dirty="0" err="1"/>
              <a:t>хімікати</a:t>
            </a:r>
            <a:r>
              <a:rPr lang="ru-RU" dirty="0"/>
              <a:t>, </a:t>
            </a:r>
            <a:r>
              <a:rPr lang="ru-RU" dirty="0" err="1"/>
              <a:t>металеві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текстиль. </a:t>
            </a:r>
            <a:r>
              <a:rPr lang="ru-RU" dirty="0" err="1"/>
              <a:t>Промисловість</a:t>
            </a:r>
            <a:r>
              <a:rPr lang="ru-RU" dirty="0"/>
              <a:t> </a:t>
            </a:r>
            <a:r>
              <a:rPr lang="ru-RU" dirty="0" err="1"/>
              <a:t>зосереджена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в </a:t>
            </a:r>
            <a:r>
              <a:rPr lang="ru-RU" dirty="0" err="1"/>
              <a:t>Буенос-Айресі</a:t>
            </a:r>
            <a:r>
              <a:rPr lang="ru-RU" dirty="0"/>
              <a:t>. </a:t>
            </a:r>
            <a:r>
              <a:rPr lang="ru-RU" dirty="0" err="1"/>
              <a:t>Енергетичний</a:t>
            </a:r>
            <a:r>
              <a:rPr lang="ru-RU" dirty="0"/>
              <a:t> баланс є </a:t>
            </a:r>
            <a:r>
              <a:rPr lang="ru-RU" dirty="0" err="1"/>
              <a:t>напруженим</a:t>
            </a:r>
            <a:r>
              <a:rPr lang="ru-RU" dirty="0"/>
              <a:t>. </a:t>
            </a:r>
            <a:r>
              <a:rPr lang="ru-RU" dirty="0" err="1"/>
              <a:t>Найважливіший</a:t>
            </a:r>
            <a:r>
              <a:rPr lang="ru-RU" dirty="0"/>
              <a:t> ресурс — </a:t>
            </a:r>
            <a:r>
              <a:rPr lang="ru-RU" dirty="0" err="1"/>
              <a:t>гідроенергія</a:t>
            </a:r>
            <a:r>
              <a:rPr lang="ru-RU" dirty="0"/>
              <a:t>.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поклади</a:t>
            </a:r>
            <a:r>
              <a:rPr lang="ru-RU" dirty="0"/>
              <a:t> </a:t>
            </a:r>
            <a:r>
              <a:rPr lang="ru-RU" dirty="0" err="1"/>
              <a:t>нафти</a:t>
            </a:r>
            <a:r>
              <a:rPr lang="ru-RU" dirty="0"/>
              <a:t>, природного газу і </a:t>
            </a:r>
            <a:r>
              <a:rPr lang="ru-RU" dirty="0" err="1"/>
              <a:t>вугілля</a:t>
            </a:r>
            <a:r>
              <a:rPr lang="ru-RU" dirty="0"/>
              <a:t>. </a:t>
            </a:r>
            <a:r>
              <a:rPr lang="ru-RU" dirty="0" err="1"/>
              <a:t>Діють</a:t>
            </a:r>
            <a:r>
              <a:rPr lang="ru-RU" dirty="0"/>
              <a:t> </a:t>
            </a:r>
            <a:r>
              <a:rPr lang="ru-RU" dirty="0" err="1"/>
              <a:t>дві</a:t>
            </a:r>
            <a:r>
              <a:rPr lang="ru-RU" dirty="0"/>
              <a:t> АЕС. </a:t>
            </a:r>
            <a:r>
              <a:rPr lang="ru-RU" dirty="0" err="1"/>
              <a:t>Експорт</a:t>
            </a:r>
            <a:r>
              <a:rPr lang="ru-RU" dirty="0"/>
              <a:t> </a:t>
            </a:r>
            <a:r>
              <a:rPr lang="ru-RU" dirty="0" err="1"/>
              <a:t>Аргентини</a:t>
            </a:r>
            <a:r>
              <a:rPr lang="ru-RU" dirty="0"/>
              <a:t> на 9/10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товарів</a:t>
            </a:r>
            <a:r>
              <a:rPr lang="ru-RU" dirty="0"/>
              <a:t> </a:t>
            </a:r>
            <a:r>
              <a:rPr lang="ru-RU" dirty="0" err="1"/>
              <a:t>сільськогосподарського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. </a:t>
            </a:r>
            <a:r>
              <a:rPr lang="ru-RU" dirty="0" err="1"/>
              <a:t>Ввозять</a:t>
            </a:r>
            <a:r>
              <a:rPr lang="ru-RU" dirty="0"/>
              <a:t> метал, </a:t>
            </a:r>
            <a:r>
              <a:rPr lang="ru-RU" dirty="0" err="1"/>
              <a:t>хімікати</a:t>
            </a:r>
            <a:r>
              <a:rPr lang="ru-RU" dirty="0"/>
              <a:t>, </a:t>
            </a:r>
            <a:r>
              <a:rPr lang="ru-RU" dirty="0" err="1"/>
              <a:t>машинне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556792"/>
            <a:ext cx="8678924" cy="432048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620688"/>
            <a:ext cx="8678924" cy="936104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3923928" y="620688"/>
            <a:ext cx="0" cy="5256584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56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82880" cy="1143000"/>
          </a:xfrm>
        </p:spPr>
        <p:txBody>
          <a:bodyPr/>
          <a:lstStyle/>
          <a:p>
            <a:r>
              <a:rPr lang="ru-RU" dirty="0" err="1"/>
              <a:t>Економіко-екологічне</a:t>
            </a:r>
            <a:r>
              <a:rPr lang="ru-RU" dirty="0"/>
              <a:t> становище в </a:t>
            </a:r>
            <a:r>
              <a:rPr lang="ru-RU" dirty="0" err="1" smtClean="0"/>
              <a:t>Аргентині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5400600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Аргентина </a:t>
            </a:r>
            <a:r>
              <a:rPr lang="ru-RU" dirty="0" err="1"/>
              <a:t>довгий</a:t>
            </a:r>
            <a:r>
              <a:rPr lang="ru-RU" dirty="0"/>
              <a:t> час </a:t>
            </a:r>
            <a:r>
              <a:rPr lang="ru-RU" dirty="0" err="1"/>
              <a:t>ігнорувала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обставини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і </a:t>
            </a:r>
            <a:r>
              <a:rPr lang="ru-RU" dirty="0" err="1"/>
              <a:t>тільки</a:t>
            </a:r>
            <a:r>
              <a:rPr lang="ru-RU" dirty="0"/>
              <a:t> зараз </a:t>
            </a:r>
            <a:r>
              <a:rPr lang="ru-RU" dirty="0" err="1"/>
              <a:t>починає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smtClean="0"/>
              <a:t>норм </a:t>
            </a:r>
            <a:r>
              <a:rPr lang="ru-RU" dirty="0" err="1" smtClean="0"/>
              <a:t>екологічної</a:t>
            </a:r>
            <a:r>
              <a:rPr lang="ru-RU" dirty="0" smtClean="0"/>
              <a:t> </a:t>
            </a:r>
            <a:r>
              <a:rPr lang="ru-RU" dirty="0" err="1"/>
              <a:t>поведінки</a:t>
            </a:r>
            <a:r>
              <a:rPr lang="ru-RU" dirty="0"/>
              <a:t> у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 smtClean="0"/>
              <a:t>планиУ</a:t>
            </a:r>
            <a:r>
              <a:rPr lang="ru-RU" dirty="0" smtClean="0"/>
              <a:t> </a:t>
            </a:r>
            <a:r>
              <a:rPr lang="ru-RU" dirty="0" err="1"/>
              <a:t>листопаді</a:t>
            </a:r>
            <a:r>
              <a:rPr lang="ru-RU" dirty="0"/>
              <a:t> 1998 року Аргентина </a:t>
            </a:r>
            <a:r>
              <a:rPr lang="ru-RU" dirty="0" err="1"/>
              <a:t>прийняла</a:t>
            </a:r>
            <a:r>
              <a:rPr lang="ru-RU" dirty="0"/>
              <a:t> у себе </a:t>
            </a:r>
            <a:r>
              <a:rPr lang="ru-RU" dirty="0" err="1"/>
              <a:t>четверту</a:t>
            </a:r>
            <a:r>
              <a:rPr lang="ru-RU" dirty="0"/>
              <a:t> </a:t>
            </a:r>
            <a:r>
              <a:rPr lang="ru-RU" dirty="0" err="1"/>
              <a:t>Конференцію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Партій</a:t>
            </a:r>
            <a:r>
              <a:rPr lang="ru-RU" dirty="0"/>
              <a:t>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на </a:t>
            </a:r>
            <a:r>
              <a:rPr lang="ru-RU" dirty="0" err="1"/>
              <a:t>плані</a:t>
            </a:r>
            <a:r>
              <a:rPr lang="ru-RU" dirty="0"/>
              <a:t> в </a:t>
            </a:r>
            <a:r>
              <a:rPr lang="ru-RU" dirty="0" err="1"/>
              <a:t>столиці</a:t>
            </a:r>
            <a:r>
              <a:rPr lang="ru-RU" dirty="0"/>
              <a:t> </a:t>
            </a:r>
            <a:r>
              <a:rPr lang="ru-RU" dirty="0" err="1"/>
              <a:t>Буенос-Айресі</a:t>
            </a:r>
            <a:r>
              <a:rPr lang="ru-RU" dirty="0"/>
              <a:t>. </a:t>
            </a:r>
            <a:r>
              <a:rPr lang="ru-RU" dirty="0" smtClean="0"/>
              <a:t>В </a:t>
            </a:r>
            <a:r>
              <a:rPr lang="ru-RU" dirty="0" err="1" smtClean="0"/>
              <a:t>протягом</a:t>
            </a:r>
            <a:r>
              <a:rPr lang="ru-RU" dirty="0" smtClean="0"/>
              <a:t> </a:t>
            </a:r>
            <a:r>
              <a:rPr lang="ru-RU" dirty="0" err="1"/>
              <a:t>конференції</a:t>
            </a:r>
            <a:r>
              <a:rPr lang="ru-RU" dirty="0"/>
              <a:t> Аргентина </a:t>
            </a:r>
            <a:r>
              <a:rPr lang="ru-RU" dirty="0" err="1"/>
              <a:t>зробила</a:t>
            </a:r>
            <a:r>
              <a:rPr lang="ru-RU" dirty="0"/>
              <a:t> </a:t>
            </a:r>
            <a:r>
              <a:rPr lang="ru-RU" dirty="0" err="1"/>
              <a:t>несподіваний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 і в рамках </a:t>
            </a:r>
            <a:r>
              <a:rPr lang="ru-RU" dirty="0" err="1" smtClean="0"/>
              <a:t>конвенції</a:t>
            </a:r>
            <a:r>
              <a:rPr lang="ru-RU" dirty="0" smtClean="0"/>
              <a:t> ООН </a:t>
            </a:r>
            <a:r>
              <a:rPr lang="ru-RU" dirty="0"/>
              <a:t>з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зміну</a:t>
            </a:r>
            <a:r>
              <a:rPr lang="ru-RU" dirty="0"/>
              <a:t> </a:t>
            </a:r>
            <a:r>
              <a:rPr lang="ru-RU" dirty="0" err="1"/>
              <a:t>клімату</a:t>
            </a:r>
            <a:r>
              <a:rPr lang="ru-RU" dirty="0"/>
              <a:t> </a:t>
            </a:r>
            <a:r>
              <a:rPr lang="ru-RU" dirty="0" err="1"/>
              <a:t>оголосила</a:t>
            </a:r>
            <a:r>
              <a:rPr lang="ru-RU" dirty="0"/>
              <a:t> про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встановлює</a:t>
            </a:r>
            <a:r>
              <a:rPr lang="ru-RU" dirty="0" smtClean="0"/>
              <a:t> </a:t>
            </a:r>
            <a:r>
              <a:rPr lang="ru-RU" dirty="0" err="1"/>
              <a:t>с</a:t>
            </a:r>
            <a:r>
              <a:rPr lang="ru-RU" dirty="0" err="1" smtClean="0"/>
              <a:t>пеціальні</a:t>
            </a:r>
            <a:r>
              <a:rPr lang="ru-RU" dirty="0" smtClean="0"/>
              <a:t> </a:t>
            </a:r>
            <a:r>
              <a:rPr lang="ru-RU" dirty="0" err="1"/>
              <a:t>обмеження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сприяти</a:t>
            </a:r>
            <a:r>
              <a:rPr lang="ru-RU" dirty="0"/>
              <a:t> </a:t>
            </a:r>
            <a:r>
              <a:rPr lang="ru-RU" dirty="0" err="1"/>
              <a:t>зниженню</a:t>
            </a:r>
            <a:r>
              <a:rPr lang="ru-RU" dirty="0"/>
              <a:t> </a:t>
            </a:r>
            <a:r>
              <a:rPr lang="ru-RU" dirty="0" err="1" smtClean="0"/>
              <a:t>викидів</a:t>
            </a:r>
            <a:r>
              <a:rPr lang="ru-RU" dirty="0"/>
              <a:t> </a:t>
            </a:r>
            <a:r>
              <a:rPr lang="ru-RU" dirty="0" err="1" smtClean="0"/>
              <a:t>парникових</a:t>
            </a:r>
            <a:r>
              <a:rPr lang="ru-RU" dirty="0" smtClean="0"/>
              <a:t> </a:t>
            </a:r>
            <a:r>
              <a:rPr lang="ru-RU" dirty="0" err="1"/>
              <a:t>газів</a:t>
            </a:r>
            <a:r>
              <a:rPr lang="ru-RU" dirty="0"/>
              <a:t>. </a:t>
            </a:r>
            <a:r>
              <a:rPr lang="ru-RU" dirty="0" err="1"/>
              <a:t>Однак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позитивний</a:t>
            </a:r>
            <a:r>
              <a:rPr lang="ru-RU" dirty="0"/>
              <a:t> </a:t>
            </a:r>
            <a:r>
              <a:rPr lang="ru-RU" dirty="0" err="1"/>
              <a:t>крок</a:t>
            </a:r>
            <a:r>
              <a:rPr lang="ru-RU" dirty="0"/>
              <a:t> у </a:t>
            </a:r>
            <a:r>
              <a:rPr lang="ru-RU" dirty="0" err="1" smtClean="0"/>
              <a:t>напрямку</a:t>
            </a:r>
            <a:r>
              <a:rPr lang="ru-RU" dirty="0" smtClean="0"/>
              <a:t>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обстановки, Аргентина </a:t>
            </a: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вирішила</a:t>
            </a:r>
            <a:r>
              <a:rPr lang="ru-RU" dirty="0"/>
              <a:t> </a:t>
            </a:r>
            <a:r>
              <a:rPr lang="ru-RU" dirty="0" err="1" smtClean="0"/>
              <a:t>своїх</a:t>
            </a:r>
            <a:r>
              <a:rPr lang="ru-RU" dirty="0" smtClean="0"/>
              <a:t> </a:t>
            </a:r>
            <a:r>
              <a:rPr lang="ru-RU" dirty="0" err="1" smtClean="0"/>
              <a:t>внутрішніх</a:t>
            </a:r>
            <a:r>
              <a:rPr lang="ru-RU" dirty="0" smtClean="0"/>
              <a:t> </a:t>
            </a:r>
            <a:r>
              <a:rPr lang="ru-RU" dirty="0"/>
              <a:t>проблем у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. </a:t>
            </a:r>
            <a:r>
              <a:rPr lang="ru-RU" dirty="0" err="1"/>
              <a:t>Міське</a:t>
            </a:r>
            <a:r>
              <a:rPr lang="ru-RU" dirty="0"/>
              <a:t> і </a:t>
            </a:r>
            <a:r>
              <a:rPr lang="ru-RU" dirty="0" err="1"/>
              <a:t>водне</a:t>
            </a:r>
            <a:r>
              <a:rPr lang="ru-RU" dirty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,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/>
              <a:t>лісів</a:t>
            </a:r>
            <a:r>
              <a:rPr lang="ru-RU" dirty="0"/>
              <a:t>, </a:t>
            </a:r>
            <a:r>
              <a:rPr lang="ru-RU" dirty="0" err="1"/>
              <a:t>погане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сільськогосподарськими</a:t>
            </a:r>
            <a:r>
              <a:rPr lang="ru-RU" dirty="0"/>
              <a:t> </a:t>
            </a:r>
            <a:r>
              <a:rPr lang="ru-RU" dirty="0" err="1"/>
              <a:t>угіддями</a:t>
            </a:r>
            <a:r>
              <a:rPr lang="ru-RU" dirty="0"/>
              <a:t> </a:t>
            </a:r>
            <a:r>
              <a:rPr lang="ru-RU" dirty="0" smtClean="0"/>
              <a:t>і </a:t>
            </a:r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/>
              <a:t>погіршення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 - ось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://www.kazreligiya.kz/wp-content/uploads/2013/02/Trub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042">
            <a:off x="5614930" y="836712"/>
            <a:ext cx="345638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ywarez.ru/uploads/posts/2009-10/1256812024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867" y="3667132"/>
            <a:ext cx="360040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721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87424"/>
            <a:ext cx="7924800" cy="1143000"/>
          </a:xfrm>
        </p:spPr>
        <p:txBody>
          <a:bodyPr/>
          <a:lstStyle/>
          <a:p>
            <a:r>
              <a:rPr lang="uk-UA" dirty="0" smtClean="0"/>
              <a:t>Освіта в Аргентині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8964488" cy="5112568"/>
          </a:xfrm>
        </p:spPr>
        <p:txBody>
          <a:bodyPr>
            <a:normAutofit/>
          </a:bodyPr>
          <a:lstStyle/>
          <a:p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переписом</a:t>
            </a:r>
            <a:r>
              <a:rPr lang="ru-RU" dirty="0"/>
              <a:t> 2001 року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грамотності</a:t>
            </a:r>
            <a:r>
              <a:rPr lang="ru-RU" dirty="0"/>
              <a:t> в </a:t>
            </a:r>
            <a:r>
              <a:rPr lang="ru-RU" dirty="0" err="1"/>
              <a:t>Аргентині</a:t>
            </a:r>
            <a:r>
              <a:rPr lang="ru-RU" dirty="0"/>
              <a:t> </a:t>
            </a:r>
            <a:r>
              <a:rPr lang="ru-RU" dirty="0" err="1"/>
              <a:t>найвищий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Південної</a:t>
            </a:r>
            <a:r>
              <a:rPr lang="ru-RU" dirty="0"/>
              <a:t> Америки — 97,4</a:t>
            </a:r>
            <a:r>
              <a:rPr lang="ru-RU" dirty="0" smtClean="0"/>
              <a:t>%. </a:t>
            </a:r>
            <a:r>
              <a:rPr lang="ru-RU" dirty="0"/>
              <a:t>За законом № 26.075 на </a:t>
            </a:r>
            <a:r>
              <a:rPr lang="ru-RU" dirty="0" err="1"/>
              <a:t>фінансування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Аргентині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виділятися</a:t>
            </a:r>
            <a:r>
              <a:rPr lang="ru-RU" dirty="0"/>
              <a:t> не </a:t>
            </a:r>
            <a:r>
              <a:rPr lang="ru-RU" dirty="0" err="1"/>
              <a:t>менше</a:t>
            </a:r>
            <a:r>
              <a:rPr lang="ru-RU" dirty="0"/>
              <a:t> 6% 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ВВП</a:t>
            </a:r>
            <a:r>
              <a:rPr lang="ru-RU" dirty="0"/>
              <a:t> </a:t>
            </a:r>
            <a:r>
              <a:rPr lang="ru-RU" dirty="0" err="1"/>
              <a:t>країни</a:t>
            </a:r>
            <a:r>
              <a:rPr lang="ru-RU" baseline="30000" dirty="0" smtClean="0"/>
              <a:t>[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Система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4 </a:t>
            </a:r>
            <a:r>
              <a:rPr lang="ru-RU" dirty="0" err="1"/>
              <a:t>рівні</a:t>
            </a:r>
            <a:r>
              <a:rPr lang="ru-RU" dirty="0"/>
              <a:t>:</a:t>
            </a:r>
          </a:p>
          <a:p>
            <a:r>
              <a:rPr lang="ru-RU" dirty="0" err="1"/>
              <a:t>дошкільна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45 </a:t>
            </a:r>
            <a:r>
              <a:rPr lang="ru-RU" dirty="0" err="1"/>
              <a:t>днів</a:t>
            </a:r>
            <a:r>
              <a:rPr lang="ru-RU" dirty="0"/>
              <a:t> до 5 </a:t>
            </a:r>
            <a:r>
              <a:rPr lang="ru-RU" dirty="0" err="1"/>
              <a:t>років</a:t>
            </a:r>
            <a:r>
              <a:rPr lang="ru-RU" dirty="0"/>
              <a:t>:</a:t>
            </a:r>
          </a:p>
          <a:p>
            <a:pPr lvl="1"/>
            <a:r>
              <a:rPr lang="ru-RU" dirty="0" err="1"/>
              <a:t>ясла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45 </a:t>
            </a:r>
            <a:r>
              <a:rPr lang="ru-RU" dirty="0" err="1"/>
              <a:t>днів</a:t>
            </a:r>
            <a:r>
              <a:rPr lang="ru-RU" dirty="0"/>
              <a:t> до 2 </a:t>
            </a:r>
            <a:r>
              <a:rPr lang="ru-RU" dirty="0" err="1"/>
              <a:t>років</a:t>
            </a:r>
            <a:endParaRPr lang="ru-RU" dirty="0"/>
          </a:p>
          <a:p>
            <a:pPr lvl="1"/>
            <a:r>
              <a:rPr lang="ru-RU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Дитячі</a:t>
            </a: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садки</a:t>
            </a:r>
            <a:r>
              <a:rPr lang="en-US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3-5 </a:t>
            </a:r>
            <a:r>
              <a:rPr lang="ru-RU" dirty="0" err="1"/>
              <a:t>років</a:t>
            </a:r>
            <a:endParaRPr lang="ru-RU" dirty="0"/>
          </a:p>
          <a:p>
            <a:r>
              <a:rPr lang="ru-RU" dirty="0"/>
              <a:t>початкова </a:t>
            </a:r>
            <a:r>
              <a:rPr lang="en-US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віком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6-12 </a:t>
            </a:r>
            <a:r>
              <a:rPr lang="ru-RU" dirty="0" err="1"/>
              <a:t>років</a:t>
            </a:r>
            <a:endParaRPr lang="ru-RU" dirty="0"/>
          </a:p>
          <a:p>
            <a:r>
              <a:rPr lang="ru-RU" dirty="0" err="1"/>
              <a:t>середня</a:t>
            </a:r>
            <a:r>
              <a:rPr lang="ru-RU" dirty="0"/>
              <a:t> </a:t>
            </a:r>
            <a:r>
              <a:rPr lang="en-US" dirty="0" smtClean="0"/>
              <a:t> </a:t>
            </a:r>
            <a:r>
              <a:rPr lang="ru-RU" dirty="0"/>
              <a:t>для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закінчили</a:t>
            </a:r>
            <a:r>
              <a:rPr lang="ru-RU" dirty="0"/>
              <a:t> курс </a:t>
            </a:r>
            <a:r>
              <a:rPr lang="ru-RU" dirty="0" err="1"/>
              <a:t>початкової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триває</a:t>
            </a:r>
            <a:r>
              <a:rPr lang="ru-RU" dirty="0"/>
              <a:t> 6 </a:t>
            </a:r>
            <a:r>
              <a:rPr lang="ru-RU" dirty="0" err="1"/>
              <a:t>років</a:t>
            </a:r>
            <a:r>
              <a:rPr lang="ru-RU" dirty="0"/>
              <a:t>:</a:t>
            </a:r>
          </a:p>
          <a:p>
            <a:pPr lvl="1"/>
            <a:r>
              <a:rPr lang="ru-RU" dirty="0" err="1"/>
              <a:t>базова</a:t>
            </a:r>
            <a:r>
              <a:rPr lang="ru-RU" dirty="0"/>
              <a:t> (3 роки)</a:t>
            </a:r>
          </a:p>
          <a:p>
            <a:pPr lvl="1"/>
            <a:r>
              <a:rPr lang="ru-RU" dirty="0" err="1"/>
              <a:t>орієнтована</a:t>
            </a:r>
            <a:r>
              <a:rPr lang="ru-RU" dirty="0"/>
              <a:t> (3 роки)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/>
              <a:t>учень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 smtClean="0"/>
              <a:t>обиративища</a:t>
            </a:r>
            <a:r>
              <a:rPr lang="en-US" dirty="0" smtClean="0"/>
              <a:t>):</a:t>
            </a:r>
            <a:endParaRPr lang="en-US" dirty="0"/>
          </a:p>
          <a:p>
            <a:pPr lvl="1"/>
            <a:r>
              <a:rPr lang="ru-RU" dirty="0" err="1"/>
              <a:t>університетська</a:t>
            </a:r>
            <a:endParaRPr lang="ru-RU" dirty="0"/>
          </a:p>
          <a:p>
            <a:pPr lvl="1"/>
            <a:r>
              <a:rPr lang="ru-RU" dirty="0" err="1"/>
              <a:t>вищі</a:t>
            </a:r>
            <a:r>
              <a:rPr lang="ru-RU" dirty="0"/>
              <a:t> </a:t>
            </a:r>
            <a:r>
              <a:rPr lang="ru-RU" dirty="0" err="1"/>
              <a:t>професійно-технічні</a:t>
            </a:r>
            <a:r>
              <a:rPr lang="ru-RU" dirty="0"/>
              <a:t> і </a:t>
            </a:r>
            <a:r>
              <a:rPr lang="ru-RU" dirty="0" err="1"/>
              <a:t>педагогічні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http://upload.wikimedia.org/wikipedia/commons/thumb/8/89/Palacio_Pizzurno.jpg/250px-Palacio_Pizzu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644" y="1628800"/>
            <a:ext cx="33693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2861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2018184" cy="1081897"/>
          </a:xfrm>
        </p:spPr>
        <p:txBody>
          <a:bodyPr/>
          <a:lstStyle/>
          <a:p>
            <a:r>
              <a:rPr lang="uk-UA" dirty="0" smtClean="0"/>
              <a:t>Факти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24744"/>
            <a:ext cx="3816424" cy="158417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dirty="0"/>
              <a:t>Футбол є </a:t>
            </a:r>
            <a:r>
              <a:rPr lang="ru-RU" dirty="0" err="1"/>
              <a:t>національною</a:t>
            </a:r>
            <a:r>
              <a:rPr lang="ru-RU" dirty="0"/>
              <a:t> </a:t>
            </a:r>
            <a:r>
              <a:rPr lang="ru-RU" dirty="0" err="1"/>
              <a:t>пристрастю</a:t>
            </a:r>
            <a:r>
              <a:rPr lang="ru-RU" dirty="0"/>
              <a:t>, а не просто </a:t>
            </a:r>
            <a:r>
              <a:rPr lang="ru-RU" dirty="0" err="1"/>
              <a:t>грою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світових</a:t>
            </a:r>
            <a:r>
              <a:rPr lang="ru-RU" dirty="0"/>
              <a:t> і </a:t>
            </a:r>
            <a:r>
              <a:rPr lang="ru-RU" dirty="0" err="1"/>
              <a:t>відповідальних</a:t>
            </a:r>
            <a:r>
              <a:rPr lang="ru-RU" dirty="0"/>
              <a:t> </a:t>
            </a:r>
            <a:r>
              <a:rPr lang="ru-RU" dirty="0" err="1"/>
              <a:t>чемпіонатів</a:t>
            </a:r>
            <a:r>
              <a:rPr lang="ru-RU" dirty="0"/>
              <a:t> у </a:t>
            </a:r>
            <a:r>
              <a:rPr lang="ru-RU" dirty="0" err="1"/>
              <a:t>навчальних</a:t>
            </a:r>
            <a:r>
              <a:rPr lang="ru-RU" dirty="0"/>
              <a:t> закладах та школах </a:t>
            </a:r>
            <a:r>
              <a:rPr lang="ru-RU" dirty="0" err="1"/>
              <a:t>учні</a:t>
            </a:r>
            <a:r>
              <a:rPr lang="ru-RU" dirty="0"/>
              <a:t> і </a:t>
            </a:r>
            <a:r>
              <a:rPr lang="ru-RU" dirty="0" err="1"/>
              <a:t>студенти</a:t>
            </a:r>
            <a:r>
              <a:rPr lang="ru-RU" dirty="0"/>
              <a:t> не </a:t>
            </a:r>
            <a:r>
              <a:rPr lang="ru-RU" dirty="0" err="1"/>
              <a:t>вчаться</a:t>
            </a:r>
            <a:r>
              <a:rPr lang="ru-RU" dirty="0"/>
              <a:t>, а </a:t>
            </a:r>
            <a:r>
              <a:rPr lang="ru-RU" dirty="0" err="1"/>
              <a:t>дивляться</a:t>
            </a:r>
            <a:r>
              <a:rPr lang="ru-RU" dirty="0"/>
              <a:t> футбол. </a:t>
            </a:r>
            <a:r>
              <a:rPr lang="ru-RU" dirty="0" err="1"/>
              <a:t>Дієго</a:t>
            </a:r>
            <a:r>
              <a:rPr lang="ru-RU" dirty="0"/>
              <a:t> Марадона – жива </a:t>
            </a:r>
            <a:r>
              <a:rPr lang="ru-RU" dirty="0" err="1"/>
              <a:t>ікона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. </a:t>
            </a:r>
            <a:r>
              <a:rPr lang="ru-RU" dirty="0" err="1"/>
              <a:t>Протистояння</a:t>
            </a:r>
            <a:r>
              <a:rPr lang="ru-RU" dirty="0"/>
              <a:t> </a:t>
            </a:r>
            <a:r>
              <a:rPr lang="ru-RU" dirty="0" err="1"/>
              <a:t>футбольних</a:t>
            </a:r>
            <a:r>
              <a:rPr lang="ru-RU" dirty="0"/>
              <a:t> </a:t>
            </a:r>
            <a:r>
              <a:rPr lang="ru-RU" dirty="0" err="1"/>
              <a:t>клубів</a:t>
            </a:r>
            <a:r>
              <a:rPr lang="ru-RU" dirty="0"/>
              <a:t> «</a:t>
            </a:r>
            <a:r>
              <a:rPr lang="ru-RU" dirty="0" err="1"/>
              <a:t>Рівер</a:t>
            </a:r>
            <a:r>
              <a:rPr lang="ru-RU" dirty="0"/>
              <a:t>» і «Бока </a:t>
            </a:r>
            <a:r>
              <a:rPr lang="ru-RU" dirty="0" err="1"/>
              <a:t>Хуніорс</a:t>
            </a:r>
            <a:r>
              <a:rPr lang="ru-RU" dirty="0"/>
              <a:t>» </a:t>
            </a:r>
            <a:r>
              <a:rPr lang="ru-RU" dirty="0" err="1"/>
              <a:t>носять</a:t>
            </a:r>
            <a:r>
              <a:rPr lang="ru-RU" dirty="0"/>
              <a:t> </a:t>
            </a:r>
            <a:r>
              <a:rPr lang="ru-RU" dirty="0" err="1"/>
              <a:t>непримиренний</a:t>
            </a:r>
            <a:r>
              <a:rPr lang="ru-RU" dirty="0"/>
              <a:t> характер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5122" name="Picture 2" descr="http://seaside.ae/files/images/106a7f563cee62ef65d8cb5cb01d9357.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6394">
            <a:off x="4041567" y="1120815"/>
            <a:ext cx="1436455" cy="207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08568" y="2884680"/>
            <a:ext cx="3687368" cy="17803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 err="1"/>
              <a:t>Лютий</a:t>
            </a:r>
            <a:r>
              <a:rPr lang="ru-RU" dirty="0"/>
              <a:t> – </a:t>
            </a:r>
            <a:r>
              <a:rPr lang="ru-RU" dirty="0" err="1"/>
              <a:t>місяць</a:t>
            </a:r>
            <a:r>
              <a:rPr lang="ru-RU" dirty="0"/>
              <a:t> </a:t>
            </a:r>
            <a:r>
              <a:rPr lang="ru-RU" dirty="0" err="1"/>
              <a:t>карнавалів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Аргентині</a:t>
            </a:r>
            <a:r>
              <a:rPr lang="ru-RU" dirty="0"/>
              <a:t>. </a:t>
            </a:r>
            <a:r>
              <a:rPr lang="ru-RU" dirty="0" err="1"/>
              <a:t>Головний</a:t>
            </a:r>
            <a:r>
              <a:rPr lang="ru-RU" dirty="0"/>
              <a:t> карнавал </a:t>
            </a:r>
            <a:r>
              <a:rPr lang="ru-RU" dirty="0" err="1"/>
              <a:t>щорічно</a:t>
            </a:r>
            <a:r>
              <a:rPr lang="ru-RU" dirty="0"/>
              <a:t> проходить в </a:t>
            </a:r>
            <a:r>
              <a:rPr lang="ru-RU" dirty="0" err="1"/>
              <a:t>місті</a:t>
            </a:r>
            <a:r>
              <a:rPr lang="ru-RU" dirty="0"/>
              <a:t> </a:t>
            </a:r>
            <a:r>
              <a:rPr lang="ru-RU" dirty="0" err="1"/>
              <a:t>Гуалегуайчу</a:t>
            </a:r>
            <a:r>
              <a:rPr lang="ru-RU" dirty="0"/>
              <a:t> в </a:t>
            </a:r>
            <a:r>
              <a:rPr lang="ru-RU" dirty="0" err="1"/>
              <a:t>провінції</a:t>
            </a:r>
            <a:r>
              <a:rPr lang="ru-RU" dirty="0"/>
              <a:t> </a:t>
            </a:r>
            <a:r>
              <a:rPr lang="ru-RU" dirty="0" err="1"/>
              <a:t>Ентре-Ріос</a:t>
            </a:r>
            <a:r>
              <a:rPr lang="ru-RU" dirty="0"/>
              <a:t>, в 200 </a:t>
            </a:r>
            <a:r>
              <a:rPr lang="ru-RU" dirty="0" err="1"/>
              <a:t>кілометрах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Буенос-Айреса</a:t>
            </a:r>
            <a:r>
              <a:rPr lang="ru-RU" dirty="0"/>
              <a:t>. Карнавал проводиться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30 </a:t>
            </a:r>
            <a:r>
              <a:rPr lang="ru-RU" dirty="0" err="1"/>
              <a:t>років</a:t>
            </a:r>
            <a:r>
              <a:rPr lang="ru-RU" dirty="0"/>
              <a:t> і </a:t>
            </a:r>
            <a:r>
              <a:rPr lang="ru-RU" dirty="0" err="1"/>
              <a:t>користується</a:t>
            </a:r>
            <a:r>
              <a:rPr lang="ru-RU" dirty="0"/>
              <a:t> особливою </a:t>
            </a:r>
            <a:r>
              <a:rPr lang="ru-RU" dirty="0" err="1"/>
              <a:t>популярністю</a:t>
            </a:r>
            <a:r>
              <a:rPr lang="ru-RU" dirty="0"/>
              <a:t> у </a:t>
            </a:r>
            <a:r>
              <a:rPr lang="ru-RU" dirty="0" err="1"/>
              <a:t>туристів</a:t>
            </a:r>
            <a:r>
              <a:rPr lang="ru-RU" dirty="0"/>
              <a:t>. Карнавал в </a:t>
            </a:r>
            <a:r>
              <a:rPr lang="ru-RU" dirty="0" err="1"/>
              <a:t>Аргентині</a:t>
            </a:r>
            <a:r>
              <a:rPr lang="ru-RU" dirty="0"/>
              <a:t> </a:t>
            </a:r>
            <a:r>
              <a:rPr lang="ru-RU" dirty="0" err="1"/>
              <a:t>акцентується</a:t>
            </a:r>
            <a:r>
              <a:rPr lang="ru-RU" dirty="0"/>
              <a:t> на </a:t>
            </a:r>
            <a:r>
              <a:rPr lang="ru-RU" dirty="0" err="1"/>
              <a:t>танці</a:t>
            </a:r>
            <a:r>
              <a:rPr lang="ru-RU" dirty="0"/>
              <a:t> і </a:t>
            </a:r>
            <a:r>
              <a:rPr lang="ru-RU" dirty="0" err="1"/>
              <a:t>акторській</a:t>
            </a:r>
            <a:r>
              <a:rPr lang="ru-RU" dirty="0"/>
              <a:t> </a:t>
            </a:r>
            <a:r>
              <a:rPr lang="ru-RU" dirty="0" err="1"/>
              <a:t>грі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коріння</a:t>
            </a:r>
            <a:r>
              <a:rPr lang="ru-RU" dirty="0"/>
              <a:t> </a:t>
            </a:r>
            <a:r>
              <a:rPr lang="ru-RU" dirty="0" err="1"/>
              <a:t>бере</a:t>
            </a:r>
            <a:r>
              <a:rPr lang="ru-RU" dirty="0"/>
              <a:t> початок у </a:t>
            </a:r>
            <a:r>
              <a:rPr lang="ru-RU" dirty="0" err="1"/>
              <a:t>середньовічних</a:t>
            </a:r>
            <a:r>
              <a:rPr lang="ru-RU" dirty="0"/>
              <a:t> </a:t>
            </a:r>
            <a:r>
              <a:rPr lang="ru-RU" dirty="0" err="1"/>
              <a:t>італійських</a:t>
            </a:r>
            <a:r>
              <a:rPr lang="ru-RU" dirty="0"/>
              <a:t> </a:t>
            </a:r>
            <a:r>
              <a:rPr lang="ru-RU" dirty="0" err="1"/>
              <a:t>традиціях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105045" y="2688492"/>
            <a:ext cx="2759646" cy="1976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</a:t>
            </a:r>
            <a:r>
              <a:rPr lang="ru-RU" dirty="0" err="1"/>
              <a:t>Аргентинці</a:t>
            </a:r>
            <a:r>
              <a:rPr lang="ru-RU" dirty="0"/>
              <a:t> – </a:t>
            </a:r>
            <a:r>
              <a:rPr lang="ru-RU" dirty="0" err="1"/>
              <a:t>справжні</a:t>
            </a:r>
            <a:r>
              <a:rPr lang="ru-RU" dirty="0"/>
              <a:t> </a:t>
            </a:r>
            <a:r>
              <a:rPr lang="ru-RU" dirty="0" err="1"/>
              <a:t>патріоти</a:t>
            </a:r>
            <a:r>
              <a:rPr lang="ru-RU" dirty="0"/>
              <a:t>, </a:t>
            </a:r>
            <a:r>
              <a:rPr lang="ru-RU" dirty="0" err="1"/>
              <a:t>обожнюють</a:t>
            </a:r>
            <a:r>
              <a:rPr lang="ru-RU" dirty="0"/>
              <a:t> свою </a:t>
            </a:r>
            <a:r>
              <a:rPr lang="ru-RU" dirty="0" err="1"/>
              <a:t>країну</a:t>
            </a:r>
            <a:r>
              <a:rPr lang="ru-RU" dirty="0"/>
              <a:t>. </a:t>
            </a:r>
            <a:r>
              <a:rPr lang="ru-RU" dirty="0" err="1"/>
              <a:t>Аргентинський</a:t>
            </a:r>
            <a:r>
              <a:rPr lang="ru-RU" dirty="0"/>
              <a:t> прапор є в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родині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вивішується</a:t>
            </a:r>
            <a:r>
              <a:rPr lang="ru-RU" dirty="0"/>
              <a:t> до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свят з </a:t>
            </a:r>
            <a:r>
              <a:rPr lang="ru-RU" dirty="0" err="1"/>
              <a:t>вікон</a:t>
            </a:r>
            <a:r>
              <a:rPr lang="ru-RU" dirty="0"/>
              <a:t> і </a:t>
            </a:r>
            <a:r>
              <a:rPr lang="ru-RU" dirty="0" err="1"/>
              <a:t>балконів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628901" y="248524"/>
            <a:ext cx="3263579" cy="23438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старих</a:t>
            </a:r>
            <a:r>
              <a:rPr lang="ru-RU" dirty="0"/>
              <a:t> </a:t>
            </a:r>
            <a:r>
              <a:rPr lang="ru-RU" dirty="0" err="1"/>
              <a:t>житлових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 </a:t>
            </a:r>
            <a:r>
              <a:rPr lang="ru-RU" dirty="0" err="1"/>
              <a:t>всередині</a:t>
            </a:r>
            <a:r>
              <a:rPr lang="ru-RU" dirty="0"/>
              <a:t> </a:t>
            </a:r>
            <a:r>
              <a:rPr lang="ru-RU" dirty="0" err="1"/>
              <a:t>підтримуються</a:t>
            </a:r>
            <a:r>
              <a:rPr lang="ru-RU" dirty="0"/>
              <a:t> в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хорошому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, </a:t>
            </a:r>
            <a:r>
              <a:rPr lang="ru-RU" dirty="0" err="1"/>
              <a:t>під’їзди</a:t>
            </a:r>
            <a:r>
              <a:rPr lang="ru-RU" dirty="0"/>
              <a:t> </a:t>
            </a:r>
            <a:r>
              <a:rPr lang="ru-RU" dirty="0" err="1"/>
              <a:t>чисті</a:t>
            </a:r>
            <a:r>
              <a:rPr lang="ru-RU" dirty="0"/>
              <a:t> і красиво </a:t>
            </a:r>
            <a:r>
              <a:rPr lang="ru-RU" dirty="0" err="1"/>
              <a:t>оформлені</a:t>
            </a:r>
            <a:r>
              <a:rPr lang="ru-RU" dirty="0"/>
              <a:t> – </a:t>
            </a:r>
            <a:r>
              <a:rPr lang="ru-RU" dirty="0" err="1"/>
              <a:t>квітами</a:t>
            </a:r>
            <a:r>
              <a:rPr lang="ru-RU" dirty="0"/>
              <a:t>, </a:t>
            </a:r>
            <a:r>
              <a:rPr lang="ru-RU" dirty="0" err="1"/>
              <a:t>репродукціями</a:t>
            </a:r>
            <a:r>
              <a:rPr lang="ru-RU" dirty="0"/>
              <a:t>, </a:t>
            </a:r>
            <a:r>
              <a:rPr lang="ru-RU" dirty="0" err="1"/>
              <a:t>меблями</a:t>
            </a:r>
            <a:r>
              <a:rPr lang="ru-RU" dirty="0"/>
              <a:t> (столики, </a:t>
            </a:r>
            <a:r>
              <a:rPr lang="ru-RU" dirty="0" err="1"/>
              <a:t>стільці</a:t>
            </a:r>
            <a:r>
              <a:rPr lang="ru-RU" dirty="0"/>
              <a:t>, диванчики). На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в </a:t>
            </a:r>
            <a:r>
              <a:rPr lang="ru-RU" dirty="0" err="1"/>
              <a:t>холах</a:t>
            </a:r>
            <a:r>
              <a:rPr lang="ru-RU" dirty="0"/>
              <a:t> </a:t>
            </a:r>
            <a:r>
              <a:rPr lang="ru-RU" dirty="0" err="1"/>
              <a:t>ставлять</a:t>
            </a:r>
            <a:r>
              <a:rPr lang="ru-RU" dirty="0"/>
              <a:t> </a:t>
            </a:r>
            <a:r>
              <a:rPr lang="ru-RU" dirty="0" err="1"/>
              <a:t>прикрашені</a:t>
            </a:r>
            <a:r>
              <a:rPr lang="ru-RU" dirty="0"/>
              <a:t> </a:t>
            </a:r>
            <a:r>
              <a:rPr lang="ru-RU" dirty="0" err="1"/>
              <a:t>ялинки</a:t>
            </a:r>
            <a:r>
              <a:rPr lang="ru-RU" dirty="0"/>
              <a:t>. </a:t>
            </a:r>
            <a:r>
              <a:rPr lang="ru-RU" dirty="0" err="1"/>
              <a:t>Двері</a:t>
            </a:r>
            <a:r>
              <a:rPr lang="ru-RU" dirty="0"/>
              <a:t> в </a:t>
            </a:r>
            <a:r>
              <a:rPr lang="ru-RU" dirty="0" err="1"/>
              <a:t>під’їздах</a:t>
            </a:r>
            <a:r>
              <a:rPr lang="ru-RU" dirty="0"/>
              <a:t> в основному </a:t>
            </a:r>
            <a:r>
              <a:rPr lang="ru-RU" dirty="0" err="1"/>
              <a:t>скляні</a:t>
            </a:r>
            <a:r>
              <a:rPr lang="ru-RU" dirty="0"/>
              <a:t>, </a:t>
            </a:r>
            <a:r>
              <a:rPr lang="ru-RU" dirty="0" err="1"/>
              <a:t>проглядається</a:t>
            </a:r>
            <a:r>
              <a:rPr lang="ru-RU" dirty="0"/>
              <a:t> весь </a:t>
            </a:r>
            <a:r>
              <a:rPr lang="ru-RU" dirty="0" err="1"/>
              <a:t>хол</a:t>
            </a:r>
            <a:r>
              <a:rPr lang="ru-RU" dirty="0"/>
              <a:t> </a:t>
            </a:r>
            <a:r>
              <a:rPr lang="ru-RU" dirty="0" err="1"/>
              <a:t>під’їзду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5124" name="Picture 4" descr="http://blog.thefoundationstone.org/wp-content/uploads/2010/10/argentina-flag-2009-01-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64" y="4665044"/>
            <a:ext cx="2622208" cy="178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rsm.haber365.com/N/1295019745_22_carnival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7293">
            <a:off x="2805629" y="4341832"/>
            <a:ext cx="2823272" cy="211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798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http://flagi.co.ua/flagcity/arg/bair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0"/>
            <a:ext cx="529208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-39757"/>
            <a:ext cx="3098304" cy="724942"/>
          </a:xfrm>
        </p:spPr>
        <p:txBody>
          <a:bodyPr/>
          <a:lstStyle/>
          <a:p>
            <a:r>
              <a:rPr lang="uk-UA" dirty="0" smtClean="0">
                <a:solidFill>
                  <a:schemeClr val="accent3">
                    <a:lumMod val="75000"/>
                  </a:schemeClr>
                </a:solidFill>
              </a:rPr>
              <a:t>Буенос-Айрес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146" name="Picture 2" descr="http://img1.liveinternet.ru/images/attach/c/4/82/741/82741175_Buenos_Aires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" y="0"/>
            <a:ext cx="3848066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egend.az/uploads/posts/2011-06/1307680054_72510054_1300956821_argent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85" y="3501008"/>
            <a:ext cx="6096000" cy="376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imageup.ru/img162/9d23a818b3e44662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080" y="3501008"/>
            <a:ext cx="340384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5556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Другая 3">
      <a:dk1>
        <a:srgbClr val="7B1D00"/>
      </a:dk1>
      <a:lt1>
        <a:srgbClr val="FFFFFF"/>
      </a:lt1>
      <a:dk2>
        <a:srgbClr val="1F2123"/>
      </a:dk2>
      <a:lt2>
        <a:srgbClr val="AA6736"/>
      </a:lt2>
      <a:accent1>
        <a:srgbClr val="7E97AD"/>
      </a:accent1>
      <a:accent2>
        <a:srgbClr val="CC8E60"/>
      </a:accent2>
      <a:accent3>
        <a:srgbClr val="A4270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273</TotalTime>
  <Words>340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Горизонт</vt:lpstr>
      <vt:lpstr>Аргентина</vt:lpstr>
      <vt:lpstr>Презентация PowerPoint</vt:lpstr>
      <vt:lpstr>НаселеНня:</vt:lpstr>
      <vt:lpstr>Економіко-екологічне становище в Аргентині</vt:lpstr>
      <vt:lpstr>Освіта в Аргентині</vt:lpstr>
      <vt:lpstr>Факти</vt:lpstr>
      <vt:lpstr>Буенос-Айрес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Аргентина</dc:title>
  <dc:creator>дом</dc:creator>
  <cp:lastModifiedBy>дом</cp:lastModifiedBy>
  <cp:revision>10</cp:revision>
  <dcterms:created xsi:type="dcterms:W3CDTF">2013-05-21T13:48:46Z</dcterms:created>
  <dcterms:modified xsi:type="dcterms:W3CDTF">2013-05-21T18:36:39Z</dcterms:modified>
</cp:coreProperties>
</file>