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103" d="100"/>
          <a:sy n="103" d="100"/>
        </p:scale>
        <p:origin x="-20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6C84E0-2CCB-4295-9CF2-D3EBC2F3FBE0}" type="datetimeFigureOut">
              <a:rPr lang="ru-RU" smtClean="0"/>
              <a:pPr/>
              <a:t>07.05.2013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2D6E58-2C1E-417F-8F2D-AC6BB6ECCD4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07.05.2013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07.05.2013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07.05.2013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4%D0%B0%D0%B9%D0%BB:Flag_of_the_United_Kingdom.svg" TargetMode="External"/><Relationship Id="rId2" Type="http://schemas.openxmlformats.org/officeDocument/2006/relationships/hyperlink" Target="http://uk.wikipedia.org/wiki/%D0%9D%D0%B0%D1%86%D1%96%D0%BE%D0%BD%D0%B0%D0%BB%D1%8C%D0%BD%D0%B8%D0%B9_%D0%B3%D1%96%D0%BC%D0%BD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://uk.wikipedia.org/wiki/%D0%A4%D0%B0%D0%B9%D0%BB:Royal_Coat_of_Arms_of_the_United_Kingdom.svg" TargetMode="Externa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uk.wikipedia.org/wiki/%D0%A4%D0%B0%D0%B9%D0%BB:EU-United_Kingdom.sv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Велика Британія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786578" y="6143644"/>
            <a:ext cx="2357422" cy="714356"/>
          </a:xfrm>
        </p:spPr>
        <p:txBody>
          <a:bodyPr>
            <a:normAutofit/>
          </a:bodyPr>
          <a:lstStyle/>
          <a:p>
            <a:r>
              <a:rPr lang="uk-UA" dirty="0" smtClean="0"/>
              <a:t>Учень 11 класу </a:t>
            </a:r>
          </a:p>
          <a:p>
            <a:r>
              <a:rPr lang="uk-UA" dirty="0" err="1" smtClean="0"/>
              <a:t>Видрак</a:t>
            </a:r>
            <a:r>
              <a:rPr lang="uk-UA" dirty="0" smtClean="0"/>
              <a:t> Михайло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7467600" cy="1143000"/>
          </a:xfrm>
        </p:spPr>
        <p:txBody>
          <a:bodyPr/>
          <a:lstStyle/>
          <a:p>
            <a:r>
              <a:rPr lang="uk-UA" dirty="0" smtClean="0">
                <a:solidFill>
                  <a:srgbClr val="FFFF00"/>
                </a:solidFill>
              </a:rPr>
              <a:t>Сільське господарство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1500" dirty="0" smtClean="0">
                <a:solidFill>
                  <a:srgbClr val="00B0F0"/>
                </a:solidFill>
              </a:rPr>
              <a:t>              Сполучене Королівство відрізняється, навіть серед країн західної Європи, малою долею населення (близько 2%), зайнятого в сільському господарстві. Британське сільське господарство інтенсивне та комерційне, з високим рівнем механізації. Його підтримка спочатку національною політикою, а згодом і Єдиною сільськогосподарською політикою (ЄСП) ЄС, призвела до того, що продуктивність виробництва деякої сільськогосподарської продукції перевищила попит. Зайнятість в сільському господарстві поступово знизилася, а, із запровадження політики скорочення надлишків, ця тенденція, ймовірно, продовжуватиметься. Британський уряд вживає заходи, щоб створити можливості альтернативного працевлаштування в сільських областях, особливо в тих, що віддалені від міст. Площі сільськогосподарських угідь (близько три чверті загальної площі країни) також зменшилися, і частина орної землі пішла під пасовища.</a:t>
            </a:r>
            <a:endParaRPr lang="ru-RU" sz="1500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uk-UA" sz="1500" dirty="0" smtClean="0">
                <a:solidFill>
                  <a:srgbClr val="00B0F0"/>
                </a:solidFill>
              </a:rPr>
              <a:t>              Офіційна сільськогосподарська політика узгоджується з ЄСП і покликана поліпшити продуктивність, гарантувати стійкість ринку та забезпечити виробникам сприятливий рівень життя, а також, щоб гарантувати постачання товарів споживачам за прийнятну ціну. Щоб досягти цих цілей, ЄСП надає систему мінімальних цін для місцевих товарів і оподаткувань на імпорт, щоб підтримати внутрішні ціни. Експорту сприяють субсидії, які оплачують різницю між світовою ринковою ціною і ціною Європейського Союзу. Для деяких товарів, в особливості для яловичини і баранини, є додаткові платежі, які виплачуються безпосередньо виробникам. Сучасніші політики включають квоти на молоко, сухопутні державні резерви і опору на ціновий механізм як регулятор.</a:t>
            </a:r>
            <a:endParaRPr lang="ru-RU" sz="1500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uk-UA" sz="1500" dirty="0" smtClean="0">
                <a:solidFill>
                  <a:srgbClr val="00B0F0"/>
                </a:solidFill>
              </a:rPr>
              <a:t>              Найголовніші сільськогосподарські культури — пшениця, ячмінь, овес, цукрові буряки, картопля і рапс. Тоді як істотний відсоток пшениці, ячменю і рапсу ідуть на корм тваринам, багато із залишку обробляється для людського споживання. Сполучене Королівство досягло високого рівня самостійності у виробництві основної сільськогосподарської продукції за винятком цукру і сиру.</a:t>
            </a:r>
            <a:endParaRPr lang="ru-RU" sz="1500" dirty="0" smtClean="0">
              <a:solidFill>
                <a:srgbClr val="00B0F0"/>
              </a:solidFill>
            </a:endParaRPr>
          </a:p>
          <a:p>
            <a:endParaRPr lang="ru-RU" sz="15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Лісництво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8715404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1600" dirty="0" smtClean="0">
                <a:solidFill>
                  <a:srgbClr val="00B0F0"/>
                </a:solidFill>
              </a:rPr>
              <a:t>          Майже одна-десята частина сухопутної території Сполученого Королівства віддана </a:t>
            </a:r>
            <a:r>
              <a:rPr lang="uk-UA" sz="1600" dirty="0" err="1" smtClean="0">
                <a:solidFill>
                  <a:srgbClr val="00B0F0"/>
                </a:solidFill>
              </a:rPr>
              <a:t>лісоводству</a:t>
            </a:r>
            <a:r>
              <a:rPr lang="uk-UA" sz="1600" dirty="0" smtClean="0">
                <a:solidFill>
                  <a:srgbClr val="00B0F0"/>
                </a:solidFill>
              </a:rPr>
              <a:t>. Комісія </a:t>
            </a:r>
            <a:r>
              <a:rPr lang="uk-UA" sz="1600" dirty="0" err="1" smtClean="0">
                <a:solidFill>
                  <a:srgbClr val="00B0F0"/>
                </a:solidFill>
              </a:rPr>
              <a:t>Лісоводства</a:t>
            </a:r>
            <a:r>
              <a:rPr lang="uk-UA" sz="1600" dirty="0" smtClean="0">
                <a:solidFill>
                  <a:srgbClr val="00B0F0"/>
                </a:solidFill>
              </a:rPr>
              <a:t> підтримується урядом і керує майже половиною всіх лісів, а решта — в основному в приватних руках. Місцеве виробництво лісоматеріалу забезпечує менш ніж одну-п'яту частину попиту Сполученого Королівства. Більшість нових насаджень — хвойні ліси в нагірних областях, але комісія заохочує посадку широколистих дерев.</a:t>
            </a:r>
            <a:endParaRPr lang="ru-RU" sz="1600" dirty="0" smtClean="0">
              <a:solidFill>
                <a:srgbClr val="00B0F0"/>
              </a:solidFill>
            </a:endParaRPr>
          </a:p>
          <a:p>
            <a:endParaRPr lang="ru-RU" sz="1600" dirty="0">
              <a:solidFill>
                <a:srgbClr val="00B0F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58" y="3357562"/>
            <a:ext cx="3058530" cy="10002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100" dirty="0" smtClean="0">
                <a:solidFill>
                  <a:srgbClr val="FFFF00"/>
                </a:solidFill>
              </a:rPr>
              <a:t>Рибальство</a:t>
            </a:r>
            <a:endParaRPr lang="ru-RU" sz="4100" dirty="0" smtClean="0">
              <a:solidFill>
                <a:srgbClr val="FFFF00"/>
              </a:solidFill>
            </a:endParaRP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85786" y="4272677"/>
            <a:ext cx="835821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>
                <a:solidFill>
                  <a:srgbClr val="00B0F0"/>
                </a:solidFill>
              </a:rPr>
              <a:t>Хоча Сполучене Королівство — одна із провідних держав Європи за виловом риби, риболовна промисловість була в тривалому занепаді. Рибальські межі були розширені до 200 морських миль (370 км) від берега в середині 1970-х. Рибна промисловість Британії зараз забезпечує тільки половину повного попиту країни. Найголовніша для вилову риба — тріска, пікша, макрель, мерлан і камбала, також молюски, зокрема норвезькі омари, </a:t>
            </a:r>
            <a:r>
              <a:rPr lang="uk-UA" sz="1600" dirty="0" err="1" smtClean="0">
                <a:solidFill>
                  <a:srgbClr val="00B0F0"/>
                </a:solidFill>
              </a:rPr>
              <a:t>омари</a:t>
            </a:r>
            <a:r>
              <a:rPr lang="uk-UA" sz="1600" dirty="0" smtClean="0">
                <a:solidFill>
                  <a:srgbClr val="00B0F0"/>
                </a:solidFill>
              </a:rPr>
              <a:t>, краби та устриці.</a:t>
            </a:r>
            <a:endParaRPr lang="ru-RU" sz="1600" dirty="0" smtClean="0">
              <a:solidFill>
                <a:srgbClr val="00B0F0"/>
              </a:solidFill>
            </a:endParaRPr>
          </a:p>
          <a:p>
            <a:endParaRPr lang="ru-RU" sz="16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Етнічні групи</a:t>
            </a:r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286908" cy="452596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uk-UA" dirty="0" smtClean="0">
                <a:solidFill>
                  <a:srgbClr val="00B0F0"/>
                </a:solidFill>
              </a:rPr>
              <a:t>            Протягом сторіч люди мігрували до Британських островів із багатьох частин світу, деякі, щоб уникнути політичного або релігійного переслідування, інші, щоб знайти краще життя або уникнути бідності. Переселенці з Європейського материка приєднувалися до місцевого населення Британії в часи Римської Імперії й протягом вторгнень </a:t>
            </a:r>
            <a:r>
              <a:rPr lang="uk-UA" dirty="0" err="1" smtClean="0">
                <a:solidFill>
                  <a:srgbClr val="00B0F0"/>
                </a:solidFill>
              </a:rPr>
              <a:t>англів</a:t>
            </a:r>
            <a:r>
              <a:rPr lang="uk-UA" dirty="0" smtClean="0">
                <a:solidFill>
                  <a:srgbClr val="00B0F0"/>
                </a:solidFill>
              </a:rPr>
              <a:t>, саксів, ютів, данців і норманів. Сюди прибувало багато ірландців. Багато євреїв прибули до Британії в кінці 19-го сторіччя і в 1930-х. Після 1945 року у Великій Британії поселилось багато інших біженців із різних європейських країн. Великі громади переселилися з Вест-Індії і південної Азії в 1950-60-х роках. Є також значні громади американців, австралійців і китайців, а також інших європейців, таких як, наприклад, греки, українці, поляки, серби, естонці, латиші, вірмени, італійці і іспанці,росіяни. На початку 1970-х у країну починають прибувати значні маси іммігрантів із Латинської Америки, Південно-Східної Азії і Шрі-Ланки. Люди з Індії, Пакистану і </a:t>
            </a:r>
            <a:r>
              <a:rPr lang="uk-UA" dirty="0" err="1" smtClean="0">
                <a:solidFill>
                  <a:srgbClr val="00B0F0"/>
                </a:solidFill>
              </a:rPr>
              <a:t>Бангладешу</a:t>
            </a:r>
            <a:r>
              <a:rPr lang="uk-UA" dirty="0" smtClean="0">
                <a:solidFill>
                  <a:srgbClr val="00B0F0"/>
                </a:solidFill>
              </a:rPr>
              <a:t> — це більш ніж половина від загальної етнічної чисельності некорінного населення, а люди Вест-Індійського походження — наступна найбільша група. Населення іноземного походження майже повністю сконцентроване в центрі країни, в особливості, у Лондоні.</a:t>
            </a:r>
            <a:endParaRPr lang="ru-RU" dirty="0" smtClean="0">
              <a:solidFill>
                <a:srgbClr val="00B0F0"/>
              </a:solidFill>
            </a:endParaRPr>
          </a:p>
          <a:p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Мови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1400" dirty="0" smtClean="0">
                <a:solidFill>
                  <a:srgbClr val="00B0F0"/>
                </a:solidFill>
              </a:rPr>
              <a:t>              Всі основні мови, якими розмовляють у Сполученому Королівстві належать до сім'ї індоєвропейських мов.</a:t>
            </a:r>
            <a:endParaRPr lang="ru-RU" sz="1400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uk-UA" sz="1400" dirty="0" smtClean="0">
                <a:solidFill>
                  <a:srgbClr val="00B0F0"/>
                </a:solidFill>
              </a:rPr>
              <a:t>             Із сучасних мов </a:t>
            </a:r>
            <a:r>
              <a:rPr lang="uk-UA" sz="1400" dirty="0" err="1" smtClean="0">
                <a:solidFill>
                  <a:srgbClr val="00B0F0"/>
                </a:solidFill>
              </a:rPr>
              <a:t>найранішими</a:t>
            </a:r>
            <a:r>
              <a:rPr lang="uk-UA" sz="1400" dirty="0" smtClean="0">
                <a:solidFill>
                  <a:srgbClr val="00B0F0"/>
                </a:solidFill>
              </a:rPr>
              <a:t> є дві форми кельтської мови: </a:t>
            </a:r>
            <a:r>
              <a:rPr lang="uk-UA" sz="1400" dirty="0" err="1" smtClean="0">
                <a:solidFill>
                  <a:srgbClr val="00B0F0"/>
                </a:solidFill>
              </a:rPr>
              <a:t>гельська</a:t>
            </a:r>
            <a:r>
              <a:rPr lang="uk-UA" sz="1400" dirty="0" smtClean="0">
                <a:solidFill>
                  <a:srgbClr val="00B0F0"/>
                </a:solidFill>
              </a:rPr>
              <a:t> мова (з якої походить ірландська, шотландська (</a:t>
            </a:r>
            <a:r>
              <a:rPr lang="uk-UA" sz="1400" dirty="0" err="1" smtClean="0">
                <a:solidFill>
                  <a:srgbClr val="00B0F0"/>
                </a:solidFill>
              </a:rPr>
              <a:t>гельська</a:t>
            </a:r>
            <a:r>
              <a:rPr lang="uk-UA" sz="1400" dirty="0" smtClean="0">
                <a:solidFill>
                  <a:srgbClr val="00B0F0"/>
                </a:solidFill>
              </a:rPr>
              <a:t>) та менська) і </a:t>
            </a:r>
            <a:r>
              <a:rPr lang="uk-UA" sz="1400" dirty="0" err="1" smtClean="0">
                <a:solidFill>
                  <a:srgbClr val="00B0F0"/>
                </a:solidFill>
              </a:rPr>
              <a:t>бритська</a:t>
            </a:r>
            <a:r>
              <a:rPr lang="uk-UA" sz="1400" dirty="0" smtClean="0">
                <a:solidFill>
                  <a:srgbClr val="00B0F0"/>
                </a:solidFill>
              </a:rPr>
              <a:t> мова (з якої походить відроджувана </a:t>
            </a:r>
            <a:r>
              <a:rPr lang="uk-UA" sz="1400" dirty="0" err="1" smtClean="0">
                <a:solidFill>
                  <a:srgbClr val="00B0F0"/>
                </a:solidFill>
              </a:rPr>
              <a:t>корнська</a:t>
            </a:r>
            <a:r>
              <a:rPr lang="uk-UA" sz="1400" dirty="0" smtClean="0">
                <a:solidFill>
                  <a:srgbClr val="00B0F0"/>
                </a:solidFill>
              </a:rPr>
              <a:t> та сучасна валлійська мови). Серед сучасних кельтських мов валлійська мова є найпоширенішою: приблизно одна п'ята частина від загальної чисельності населення Уельсу вважає її рідною, і вона є обов'язковим предметом у школах Уельсу. Більшість носіїв шотландської мови серед мешканців Зовнішніх Гебридських островів і </a:t>
            </a:r>
            <a:r>
              <a:rPr lang="uk-UA" sz="1400" dirty="0" err="1" smtClean="0">
                <a:solidFill>
                  <a:srgbClr val="00B0F0"/>
                </a:solidFill>
              </a:rPr>
              <a:t>Ская</a:t>
            </a:r>
            <a:r>
              <a:rPr lang="uk-UA" sz="1400" dirty="0" smtClean="0">
                <a:solidFill>
                  <a:srgbClr val="00B0F0"/>
                </a:solidFill>
              </a:rPr>
              <a:t>. Менше ніж 2 відсотки шотландців можуть говорити шотландською мовою, і вона ніколи не була загальнонаціональною мовою Шотландії. Навіть в північно-західних областях, де вона є мовою релігії, бізнесу і соціальної діяльності, шотландська мова відстає. Так само, менська мова більше не має носіїв, хоча в 1870, близько половини людей говорили нею. Останні носії </a:t>
            </a:r>
            <a:r>
              <a:rPr lang="uk-UA" sz="1400" dirty="0" err="1" smtClean="0">
                <a:solidFill>
                  <a:srgbClr val="00B0F0"/>
                </a:solidFill>
              </a:rPr>
              <a:t>корнської</a:t>
            </a:r>
            <a:r>
              <a:rPr lang="uk-UA" sz="1400" dirty="0" smtClean="0">
                <a:solidFill>
                  <a:srgbClr val="00B0F0"/>
                </a:solidFill>
              </a:rPr>
              <a:t> мови померли в 18-му сторіччі, але зараз ця мова відроджується зусиллями ентузіастів.</a:t>
            </a:r>
            <a:endParaRPr lang="ru-RU" sz="1400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uk-UA" sz="1400" dirty="0" smtClean="0">
                <a:solidFill>
                  <a:srgbClr val="00B0F0"/>
                </a:solidFill>
              </a:rPr>
              <a:t>              Істотно вплинули на англійську мову північна германська прамова і західна германська. Сучасна англійська мова походить переважно від германських діалектів, якими розмовляли </a:t>
            </a:r>
            <a:r>
              <a:rPr lang="uk-UA" sz="1400" dirty="0" err="1" smtClean="0">
                <a:solidFill>
                  <a:srgbClr val="00B0F0"/>
                </a:solidFill>
              </a:rPr>
              <a:t>англи</a:t>
            </a:r>
            <a:r>
              <a:rPr lang="uk-UA" sz="1400" dirty="0" smtClean="0">
                <a:solidFill>
                  <a:srgbClr val="00B0F0"/>
                </a:solidFill>
              </a:rPr>
              <a:t>, сакси і юти (які прибули до Британії в 5-му сторіччі нашої ери). Також на англійську сильно вплинула мова вікінгів, які почали здійснювати набіги на Британські острови близько 790 року і згодом </a:t>
            </a:r>
            <a:r>
              <a:rPr lang="uk-UA" sz="1400" dirty="0" err="1" smtClean="0">
                <a:solidFill>
                  <a:srgbClr val="00B0F0"/>
                </a:solidFill>
              </a:rPr>
              <a:t>колонізувли</a:t>
            </a:r>
            <a:r>
              <a:rPr lang="uk-UA" sz="1400" dirty="0" smtClean="0">
                <a:solidFill>
                  <a:srgbClr val="00B0F0"/>
                </a:solidFill>
              </a:rPr>
              <a:t> північні і східні частини Англії.</a:t>
            </a:r>
            <a:endParaRPr lang="ru-RU" sz="1400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uk-UA" sz="1400" dirty="0" smtClean="0">
                <a:solidFill>
                  <a:srgbClr val="00B0F0"/>
                </a:solidFill>
              </a:rPr>
              <a:t>             Під правлінням норманських та </a:t>
            </a:r>
            <a:r>
              <a:rPr lang="uk-UA" sz="1400" dirty="0" err="1" smtClean="0">
                <a:solidFill>
                  <a:srgbClr val="00B0F0"/>
                </a:solidFill>
              </a:rPr>
              <a:t>анжуйських</a:t>
            </a:r>
            <a:r>
              <a:rPr lang="uk-UA" sz="1400" dirty="0" smtClean="0">
                <a:solidFill>
                  <a:srgbClr val="00B0F0"/>
                </a:solidFill>
              </a:rPr>
              <a:t> королів Англія була частиною континентальної імперії, і тривалий зв'язок з Францією, який зберігали нові правителі і землевласники, дуже вплинув на англійську мову. Ця гібридна мова, що комбінувала англосаксонські і нормандські діалекти розвинулася і стала де-факто державною мовою, іноді вона навіть витісняла латинську мову в публічних документах. Так було до середини 14-го сторіччя, коли почала формуватися пізня середня англійська мова, яка згодом стала де-факто державною.</a:t>
            </a:r>
            <a:endParaRPr lang="ru-RU" sz="1400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uk-UA" sz="1400" dirty="0" smtClean="0">
                <a:solidFill>
                  <a:srgbClr val="00B0F0"/>
                </a:solidFill>
              </a:rPr>
              <a:t>              Діалекти англійської мови, якими розмовляє переважна більшість населення Шотландії, часто виділяють у окрему шотландську мову, яка фактично може розглядатися як національна мова Шотландії.</a:t>
            </a:r>
            <a:endParaRPr lang="ru-RU" sz="1400" dirty="0" smtClean="0">
              <a:solidFill>
                <a:srgbClr val="00B0F0"/>
              </a:solidFill>
            </a:endParaRPr>
          </a:p>
          <a:p>
            <a:endParaRPr lang="ru-RU" sz="14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Релігія</a:t>
            </a:r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60007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1600" dirty="0" smtClean="0">
                <a:solidFill>
                  <a:srgbClr val="00B0F0"/>
                </a:solidFill>
              </a:rPr>
              <a:t>          У Сполученому Королівстві з'явилися різні християнські напрямки через розкол церкви протягом століть. Найбільша з них з'явилася в Англії в 16-му сторіччі, коли Генріх VIII відхилив верховенство папи римського. Цей розрив із Римом полегшив ухвалення деяких протестантських доктрин та утворення англіканської церкви, яка стала державною церквою Англії, хоча римський католицизм зберіг прихильників. У Шотландії Реформація дала початок шотландській церкві, якою управляли органи місцевого самоуправління, які складались з міністрів і старійшин, а не єпископів, як було прийнято в Англії. Римський католицизм в Ірландії був майже не потривожений цими подіями, але на території, що пізніше стали називати Північною Ірландією, англіканські і шотландські (пресвітеріанські) церкви мали багато прихильників. У 17-му столітті подальші схизми розділили англіканську церкву, в особливості, пуританський рух, який дав початок так званим нонконформістським сектам, як, наприклад баптистській і </a:t>
            </a:r>
            <a:r>
              <a:rPr lang="uk-UA" sz="1600" dirty="0" err="1" smtClean="0">
                <a:solidFill>
                  <a:srgbClr val="00B0F0"/>
                </a:solidFill>
              </a:rPr>
              <a:t>конгреґаціоналістській</a:t>
            </a:r>
            <a:r>
              <a:rPr lang="uk-UA" sz="1600" dirty="0" smtClean="0">
                <a:solidFill>
                  <a:srgbClr val="00B0F0"/>
                </a:solidFill>
              </a:rPr>
              <a:t>. Релігійні відродження середини 18-го сторіччя дали Уельсу форму протестантства близько зв'язану з уельською мовою; Пресвітеріанська Церква Уельсу (або </a:t>
            </a:r>
            <a:r>
              <a:rPr lang="uk-UA" sz="1600" dirty="0" err="1" smtClean="0">
                <a:solidFill>
                  <a:srgbClr val="00B0F0"/>
                </a:solidFill>
              </a:rPr>
              <a:t>Кальвінійський</a:t>
            </a:r>
            <a:r>
              <a:rPr lang="uk-UA" sz="1600" dirty="0" smtClean="0">
                <a:solidFill>
                  <a:srgbClr val="00B0F0"/>
                </a:solidFill>
              </a:rPr>
              <a:t> Методизм) залишається найзначнішою релігійною організацією в князівстві. У </a:t>
            </a:r>
            <a:r>
              <a:rPr lang="uk-UA" sz="1600" dirty="0" err="1" smtClean="0">
                <a:solidFill>
                  <a:srgbClr val="00B0F0"/>
                </a:solidFill>
              </a:rPr>
              <a:t>Нортумберленді</a:t>
            </a:r>
            <a:r>
              <a:rPr lang="uk-UA" sz="1600" dirty="0" smtClean="0">
                <a:solidFill>
                  <a:srgbClr val="00B0F0"/>
                </a:solidFill>
              </a:rPr>
              <a:t>, </a:t>
            </a:r>
            <a:r>
              <a:rPr lang="uk-UA" sz="1600" dirty="0" err="1" smtClean="0">
                <a:solidFill>
                  <a:srgbClr val="00B0F0"/>
                </a:solidFill>
              </a:rPr>
              <a:t>Даремі</a:t>
            </a:r>
            <a:r>
              <a:rPr lang="uk-UA" sz="1600" dirty="0" smtClean="0">
                <a:solidFill>
                  <a:srgbClr val="00B0F0"/>
                </a:solidFill>
              </a:rPr>
              <a:t> і Йоркширі в північно-східній Англії і </a:t>
            </a:r>
            <a:r>
              <a:rPr lang="uk-UA" sz="1600" dirty="0" err="1" smtClean="0">
                <a:solidFill>
                  <a:srgbClr val="00B0F0"/>
                </a:solidFill>
              </a:rPr>
              <a:t>Корнуолі</a:t>
            </a:r>
            <a:r>
              <a:rPr lang="uk-UA" sz="1600" dirty="0" smtClean="0">
                <a:solidFill>
                  <a:srgbClr val="00B0F0"/>
                </a:solidFill>
              </a:rPr>
              <a:t> на південно-західному півострові все ще нараховується багато методистів. Секти зі Сполучених Штатів також отримали прихильників і було відмічене збільшення в практиці </a:t>
            </a:r>
            <a:r>
              <a:rPr lang="uk-UA" sz="1600" dirty="0" err="1" smtClean="0">
                <a:solidFill>
                  <a:srgbClr val="00B0F0"/>
                </a:solidFill>
              </a:rPr>
              <a:t>юдаїстів</a:t>
            </a:r>
            <a:r>
              <a:rPr lang="uk-UA" sz="1600" dirty="0" smtClean="0">
                <a:solidFill>
                  <a:srgbClr val="00B0F0"/>
                </a:solidFill>
              </a:rPr>
              <a:t> у Британії.</a:t>
            </a:r>
            <a:endParaRPr lang="ru-RU" sz="1600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uk-UA" sz="1600" dirty="0" smtClean="0">
                <a:solidFill>
                  <a:srgbClr val="00B0F0"/>
                </a:solidFill>
              </a:rPr>
              <a:t>         У 1290 більшість євреїв були вигнані із Британії, це було відображенням середньовічного антисемітизму. Перша єврейська громада повернулася в Британію в 17-му сторіччі і в 19-му ст. євреї вже поселилися в багатьох великих провінційних містах. Більш ніж половина всіх британських євреїв живе в Лондоні. Британія зараз займає друге місце в Європі за кількістю єврейських громад.</a:t>
            </a:r>
            <a:endParaRPr lang="ru-RU" sz="1600" dirty="0" smtClean="0">
              <a:solidFill>
                <a:srgbClr val="00B0F0"/>
              </a:solidFill>
            </a:endParaRPr>
          </a:p>
          <a:p>
            <a:pPr>
              <a:buNone/>
            </a:pPr>
            <a:endParaRPr lang="ru-RU" sz="16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Культура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24003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1600" dirty="0" smtClean="0">
                <a:solidFill>
                  <a:srgbClr val="00B0F0"/>
                </a:solidFill>
              </a:rPr>
              <a:t>         Культура Сполученого Королівства багата і різноманітна. Вона в значній мірі впливає на культуру в світовому масштабі. Велика Британія має сильні культурні зв'язки зі своїми колишніми колоніями, особливо з тими державами, де англійська мова є державною. Значний внесок в британську культуру за останні півстоліття внесли іммігранти з Південної Азії та з країн Карибського басейну. У процесі формування Сполученого Королівства до його складу увійшли колишні незалежні держави, які відрізняються культурами і які слід розглядати окремо.</a:t>
            </a:r>
            <a:endParaRPr lang="ru-RU" sz="1600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uk-UA" sz="1600" dirty="0" smtClean="0">
                <a:solidFill>
                  <a:srgbClr val="00B0F0"/>
                </a:solidFill>
              </a:rPr>
              <a:t> </a:t>
            </a:r>
            <a:endParaRPr lang="ru-RU" sz="1600" dirty="0" smtClean="0">
              <a:solidFill>
                <a:srgbClr val="00B0F0"/>
              </a:solidFill>
            </a:endParaRPr>
          </a:p>
          <a:p>
            <a:endParaRPr lang="ru-RU" sz="1600" dirty="0">
              <a:solidFill>
                <a:srgbClr val="00B0F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282" y="2786058"/>
            <a:ext cx="4750403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100" dirty="0" smtClean="0">
                <a:solidFill>
                  <a:srgbClr val="FFFF00"/>
                </a:solidFill>
              </a:rPr>
              <a:t>Ресурси та енергія</a:t>
            </a:r>
            <a:endParaRPr lang="ru-RU" sz="4100" dirty="0" smtClean="0">
              <a:solidFill>
                <a:srgbClr val="FFFF00"/>
              </a:solidFill>
            </a:endParaRPr>
          </a:p>
          <a:p>
            <a:endParaRPr lang="ru-RU" sz="4100" dirty="0">
              <a:solidFill>
                <a:srgbClr val="FFFF00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28596" y="3441680"/>
            <a:ext cx="8715404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Сполучене Королівство має відносно обмежені запаси економічно цінних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мінеральних ресурсів. Тут видобувають деякі важливі метали, в особливості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олово, яке забезпечує місцевий попит наполовину, і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цинк. Є достатні постачання неметалічних мінералів, зокрема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піску,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гравію,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вапняку,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доломіту,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крейди,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сланцю,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бариту,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тальку,глини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глинистого сланцю.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Британія має більше важливих енергетичних ресурсів, ніж більшість інших країн Європейського Союзу, в особливості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нафту,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природний газ, і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вугілля. Вугілля, колись важливий ресурс для британської економіки, зараз стало зменшуватися у важливості. Порівняно з піковим 1913 роком, коли понад один мільйон працівників видобув понад 300 мільйонів тонн вугілля, поточний видобуток впав на більше, ніж на чотири-п'ятих, з навіть більшим скороченням робочої сили. Електростанції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—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головні споживачі вугілля, але із зростанням використання інших видів палива видобуток вугілля зменшився.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5286380" cy="357187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    </a:t>
            </a:r>
            <a:r>
              <a:rPr lang="uk-UA" sz="1600" b="1" dirty="0" err="1" smtClean="0">
                <a:solidFill>
                  <a:srgbClr val="00B0F0"/>
                </a:solidFill>
              </a:rPr>
              <a:t>Вели́ка</a:t>
            </a:r>
            <a:r>
              <a:rPr lang="uk-UA" sz="1600" b="1" dirty="0" smtClean="0">
                <a:solidFill>
                  <a:srgbClr val="00B0F0"/>
                </a:solidFill>
              </a:rPr>
              <a:t> </a:t>
            </a:r>
            <a:r>
              <a:rPr lang="uk-UA" sz="1600" b="1" dirty="0" err="1" smtClean="0">
                <a:solidFill>
                  <a:srgbClr val="00B0F0"/>
                </a:solidFill>
              </a:rPr>
              <a:t>Брита́нія</a:t>
            </a:r>
            <a:r>
              <a:rPr lang="uk-UA" sz="1600" dirty="0" smtClean="0">
                <a:solidFill>
                  <a:srgbClr val="00B0F0"/>
                </a:solidFill>
              </a:rPr>
              <a:t>  — суверенна держава, розташована біля північно-західного узбережжя континентальної Європи. Територія Сполученого Королівства включає  острів Великобританію, частину острова Ірландія та численні невеликі острови. Північна Ірландія  — єдина частина Сполученого Королівства, що має суходільний кордон з іншою суверенною країною — Республікою Ірландією. Всі інші кордони є водними: Сполучене Королівство оточене </a:t>
            </a:r>
            <a:r>
              <a:rPr lang="uk-UA" sz="1600" dirty="0" err="1" smtClean="0">
                <a:solidFill>
                  <a:srgbClr val="00B0F0"/>
                </a:solidFill>
              </a:rPr>
              <a:t>Антлантичним</a:t>
            </a:r>
            <a:r>
              <a:rPr lang="uk-UA" sz="1600" dirty="0" smtClean="0">
                <a:solidFill>
                  <a:srgbClr val="00B0F0"/>
                </a:solidFill>
              </a:rPr>
              <a:t> океаном, Північним морем, протокою  Ла-Манш  та  Ірландським морем. </a:t>
            </a:r>
            <a:endParaRPr lang="ru-RU" sz="1600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uk-UA" sz="1600" dirty="0" smtClean="0">
                <a:solidFill>
                  <a:srgbClr val="00B0F0"/>
                </a:solidFill>
              </a:rPr>
              <a:t>         </a:t>
            </a:r>
          </a:p>
          <a:p>
            <a:pPr>
              <a:buNone/>
            </a:pPr>
            <a:endParaRPr lang="uk-UA" sz="1600" dirty="0" smtClean="0"/>
          </a:p>
          <a:p>
            <a:pPr>
              <a:buNone/>
            </a:pP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 smtClean="0"/>
          </a:p>
          <a:p>
            <a:pPr>
              <a:buNone/>
            </a:pPr>
            <a:endParaRPr lang="ru-RU" sz="1600" b="1" dirty="0" smtClean="0">
              <a:hlinkClick r:id="rId2" tooltip="Національний гімн"/>
            </a:endParaRPr>
          </a:p>
          <a:p>
            <a:pPr>
              <a:buNone/>
            </a:pPr>
            <a:endParaRPr lang="ru-RU" sz="1600" dirty="0"/>
          </a:p>
        </p:txBody>
      </p:sp>
      <p:pic>
        <p:nvPicPr>
          <p:cNvPr id="8" name="Рисунок 7" descr="Прапор Великої Британії">
            <a:hlinkClick r:id="rId3" tooltip="&quot;Прапор Великої Британії&quot;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29322" y="1428736"/>
            <a:ext cx="1714512" cy="957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3929058" y="3564791"/>
            <a:ext cx="521494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uk-UA" sz="1600" dirty="0" smtClean="0">
                <a:solidFill>
                  <a:srgbClr val="00B0F0"/>
                </a:solidFill>
              </a:rPr>
              <a:t>    Сполучене Королівство унітарна держава, конституційна монархія з парламентською  системою управління. Столиця Королівства — місто Лондон. Королівство об'єднує чотири країни: Англію, Північну Ірландію, Шотландію, та Уельс. Три з цих країн мають національні уряди з різним ступенем повноважень, розташовані у Белфасті, Единбурзі, та </a:t>
            </a:r>
            <a:r>
              <a:rPr lang="uk-UA" sz="1600" dirty="0" err="1" smtClean="0">
                <a:solidFill>
                  <a:srgbClr val="00B0F0"/>
                </a:solidFill>
              </a:rPr>
              <a:t>Кардіффівідповідно</a:t>
            </a:r>
            <a:r>
              <a:rPr lang="uk-UA" sz="1600" dirty="0" smtClean="0">
                <a:solidFill>
                  <a:srgbClr val="00B0F0"/>
                </a:solidFill>
              </a:rPr>
              <a:t>. Зі Сполученим Королівством асоційовані Коронні володіння, хоча вони й не є його частиною конституційно. Сполучене Королівство має 14 Заморських територій. </a:t>
            </a:r>
            <a:endParaRPr lang="ru-RU" sz="1600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uk-UA" sz="1600" dirty="0" smtClean="0">
                <a:solidFill>
                  <a:srgbClr val="00B0F0"/>
                </a:solidFill>
              </a:rPr>
              <a:t>         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357950" y="2357430"/>
            <a:ext cx="989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Прапор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14" name="Рисунок 13" descr="Герб Великої Британії">
            <a:hlinkClick r:id="rId5" tooltip="&quot;Герб Великої Британії&quot;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43042" y="4286256"/>
            <a:ext cx="1000132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1785918" y="5214950"/>
            <a:ext cx="682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Герб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1500" dirty="0" smtClean="0">
                <a:solidFill>
                  <a:srgbClr val="00B0F0"/>
                </a:solidFill>
              </a:rPr>
              <a:t>             </a:t>
            </a:r>
            <a:endParaRPr lang="uk-UA" sz="1500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uk-UA" sz="1500" dirty="0" smtClean="0">
                <a:solidFill>
                  <a:srgbClr val="00B0F0"/>
                </a:solidFill>
              </a:rPr>
              <a:t> </a:t>
            </a:r>
            <a:r>
              <a:rPr lang="uk-UA" sz="1500" dirty="0" smtClean="0">
                <a:solidFill>
                  <a:srgbClr val="00B0F0"/>
                </a:solidFill>
              </a:rPr>
              <a:t>            </a:t>
            </a:r>
            <a:r>
              <a:rPr lang="uk-UA" sz="1500" dirty="0" smtClean="0">
                <a:solidFill>
                  <a:srgbClr val="00B0F0"/>
                </a:solidFill>
              </a:rPr>
              <a:t>Сполучене </a:t>
            </a:r>
            <a:r>
              <a:rPr lang="uk-UA" sz="1500" dirty="0" smtClean="0">
                <a:solidFill>
                  <a:srgbClr val="00B0F0"/>
                </a:solidFill>
              </a:rPr>
              <a:t>королівство розвинена країна, шоста у світі за номінальним ВВП і сьома за ВВП з врахуванням купівельної спроможності. У 19 ст. і в першій половині 20 ст. вона була найбільш економічно потужною країною у світі, і досі зберігає значний економічний, культурний, військовий, науковий та політичний вплив. Велика Британія — ядерна держава, третя у світі за військовими витратами. Сполучене Королівство є постійним членом Ради безпеки ООН з моменту її заснування. Воно також є членом Співдружності  націй, Ради Європи, Європейського Союзу, Великої сімки, Великої вісімки, Великої двадцятки, НАТО, Організації економічного співробітництва та розвитку, Світової організації торгівлі. </a:t>
            </a:r>
            <a:endParaRPr lang="ru-RU" sz="1500" dirty="0" smtClean="0">
              <a:solidFill>
                <a:srgbClr val="00B0F0"/>
              </a:solidFill>
            </a:endParaRPr>
          </a:p>
          <a:p>
            <a:endParaRPr lang="ru-RU" dirty="0"/>
          </a:p>
        </p:txBody>
      </p:sp>
      <p:pic>
        <p:nvPicPr>
          <p:cNvPr id="4" name="Рисунок 3" descr="Розташування Великої Британії">
            <a:hlinkClick r:id="rId2" tooltip="&quot;Розташування Великої Британії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2428868"/>
            <a:ext cx="3643338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786315" y="2786058"/>
            <a:ext cx="2357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Розташування Великої Британії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00034" y="4643446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Клімат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500034" y="5429264"/>
            <a:ext cx="8643966" cy="118588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uk-UA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Клімат Сполученого Королівства м'який, що пояснюється головним чином впливом </a:t>
            </a:r>
            <a:r>
              <a:rPr kumimoji="0" lang="uk-UA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Північно-Атлантичної</a:t>
            </a:r>
            <a:r>
              <a:rPr kumimoji="0" lang="uk-UA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течії (продовження Гольфстріму), що приносить теплі води до західного узбережжя Європи.</a:t>
            </a: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rgbClr val="FFFF00"/>
                </a:solidFill>
              </a:rPr>
              <a:t>Адміністративний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поділ</a:t>
            </a:r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71456"/>
            <a:ext cx="9144000" cy="62865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1200" dirty="0" smtClean="0"/>
              <a:t>         </a:t>
            </a:r>
          </a:p>
          <a:p>
            <a:pPr>
              <a:buNone/>
            </a:pPr>
            <a:r>
              <a:rPr lang="uk-UA" sz="1200" dirty="0" smtClean="0"/>
              <a:t>               </a:t>
            </a:r>
            <a:r>
              <a:rPr lang="uk-UA" sz="1200" dirty="0" smtClean="0">
                <a:solidFill>
                  <a:srgbClr val="FFFF00"/>
                </a:solidFill>
              </a:rPr>
              <a:t>Велика Британія складається з 4 головних адміністративно-політичних частин (історичні країни):</a:t>
            </a:r>
          </a:p>
          <a:p>
            <a:pPr lvl="0">
              <a:buFont typeface="Wingdings" pitchFamily="2" charset="2"/>
              <a:buChar char="v"/>
            </a:pPr>
            <a:r>
              <a:rPr lang="uk-UA" sz="1200" dirty="0" smtClean="0">
                <a:solidFill>
                  <a:srgbClr val="00B0F0"/>
                </a:solidFill>
              </a:rPr>
              <a:t>Англія (39 графств, 6 </a:t>
            </a:r>
            <a:r>
              <a:rPr lang="uk-UA" sz="1200" dirty="0" err="1" smtClean="0">
                <a:solidFill>
                  <a:srgbClr val="00B0F0"/>
                </a:solidFill>
              </a:rPr>
              <a:t>метрополітенських</a:t>
            </a:r>
            <a:r>
              <a:rPr lang="uk-UA" sz="1200" dirty="0" smtClean="0">
                <a:solidFill>
                  <a:srgbClr val="00B0F0"/>
                </a:solidFill>
              </a:rPr>
              <a:t> графств та Великий Лондон), адміністративний центр — Лондон;</a:t>
            </a:r>
            <a:endParaRPr lang="ru-RU" sz="1200" dirty="0" smtClean="0">
              <a:solidFill>
                <a:srgbClr val="00B0F0"/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uk-UA" sz="1200" dirty="0" smtClean="0">
                <a:solidFill>
                  <a:srgbClr val="00B0F0"/>
                </a:solidFill>
              </a:rPr>
              <a:t> Уельс (22 унітарні утворення: 9 графств, 3 міста й 10 міст-графств), адміністративний центр — </a:t>
            </a:r>
            <a:r>
              <a:rPr lang="uk-UA" sz="1200" dirty="0" err="1" smtClean="0">
                <a:solidFill>
                  <a:srgbClr val="00B0F0"/>
                </a:solidFill>
              </a:rPr>
              <a:t>Кардіфф</a:t>
            </a:r>
            <a:r>
              <a:rPr lang="uk-UA" sz="1200" dirty="0" smtClean="0">
                <a:solidFill>
                  <a:srgbClr val="00B0F0"/>
                </a:solidFill>
              </a:rPr>
              <a:t>;</a:t>
            </a:r>
            <a:endParaRPr lang="ru-RU" sz="1200" dirty="0" smtClean="0">
              <a:solidFill>
                <a:srgbClr val="00B0F0"/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uk-UA" sz="1200" dirty="0" smtClean="0">
                <a:solidFill>
                  <a:srgbClr val="00B0F0"/>
                </a:solidFill>
              </a:rPr>
              <a:t> Шотландія (12 областей: 9 округів і 3 загальні території), адміністративний центр — </a:t>
            </a:r>
            <a:r>
              <a:rPr lang="uk-UA" sz="1200" dirty="0" err="1" smtClean="0">
                <a:solidFill>
                  <a:srgbClr val="00B0F0"/>
                </a:solidFill>
              </a:rPr>
              <a:t>Едінбург</a:t>
            </a:r>
            <a:r>
              <a:rPr lang="uk-UA" sz="1200" dirty="0" smtClean="0">
                <a:solidFill>
                  <a:srgbClr val="00B0F0"/>
                </a:solidFill>
              </a:rPr>
              <a:t>,</a:t>
            </a:r>
            <a:endParaRPr lang="ru-RU" sz="1200" dirty="0" smtClean="0">
              <a:solidFill>
                <a:srgbClr val="00B0F0"/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uk-UA" sz="1200" dirty="0" smtClean="0">
                <a:solidFill>
                  <a:srgbClr val="00B0F0"/>
                </a:solidFill>
              </a:rPr>
              <a:t> Північна Ірландія (26 округів), адміністративний центр — Белфаст.</a:t>
            </a:r>
            <a:endParaRPr lang="ru-RU" sz="1200" dirty="0" smtClean="0">
              <a:solidFill>
                <a:srgbClr val="00B0F0"/>
              </a:solidFill>
            </a:endParaRPr>
          </a:p>
          <a:p>
            <a:pPr>
              <a:buFont typeface="Wingdings" pitchFamily="2" charset="2"/>
              <a:buChar char="v"/>
            </a:pPr>
            <a:endParaRPr lang="uk-UA" sz="1200" dirty="0" smtClean="0"/>
          </a:p>
          <a:p>
            <a:pPr>
              <a:buFont typeface="Wingdings" pitchFamily="2" charset="2"/>
              <a:buChar char="v"/>
            </a:pPr>
            <a:endParaRPr lang="uk-UA" sz="1200" dirty="0" smtClean="0"/>
          </a:p>
          <a:p>
            <a:pPr>
              <a:buFont typeface="Wingdings" pitchFamily="2" charset="2"/>
              <a:buChar char="v"/>
            </a:pPr>
            <a:r>
              <a:rPr lang="uk-UA" sz="1400" dirty="0" smtClean="0">
                <a:solidFill>
                  <a:srgbClr val="FFFF00"/>
                </a:solidFill>
              </a:rPr>
              <a:t>Залежні території (столиця):</a:t>
            </a:r>
            <a:endParaRPr lang="ru-RU" sz="1400" dirty="0" smtClean="0">
              <a:solidFill>
                <a:srgbClr val="FFFF0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uk-UA" sz="1200" dirty="0" smtClean="0">
                <a:solidFill>
                  <a:srgbClr val="FFFF00"/>
                </a:solidFill>
              </a:rPr>
              <a:t>Європа</a:t>
            </a:r>
            <a:endParaRPr lang="ru-RU" sz="1200" dirty="0" smtClean="0">
              <a:solidFill>
                <a:srgbClr val="FFFF00"/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uk-UA" sz="1200" dirty="0" smtClean="0"/>
              <a:t> </a:t>
            </a:r>
            <a:r>
              <a:rPr lang="uk-UA" sz="1200" dirty="0" err="1" smtClean="0">
                <a:solidFill>
                  <a:srgbClr val="00B0F0"/>
                </a:solidFill>
              </a:rPr>
              <a:t>Акротірі</a:t>
            </a:r>
            <a:r>
              <a:rPr lang="uk-UA" sz="1200" dirty="0" smtClean="0">
                <a:solidFill>
                  <a:srgbClr val="00B0F0"/>
                </a:solidFill>
              </a:rPr>
              <a:t> і </a:t>
            </a:r>
            <a:r>
              <a:rPr lang="uk-UA" sz="1200" dirty="0" err="1" smtClean="0">
                <a:solidFill>
                  <a:srgbClr val="00B0F0"/>
                </a:solidFill>
              </a:rPr>
              <a:t>Декелія</a:t>
            </a:r>
            <a:r>
              <a:rPr lang="uk-UA" sz="1200" dirty="0" smtClean="0">
                <a:solidFill>
                  <a:srgbClr val="00B0F0"/>
                </a:solidFill>
              </a:rPr>
              <a:t> (</a:t>
            </a:r>
            <a:r>
              <a:rPr lang="uk-UA" sz="1200" dirty="0" err="1" smtClean="0">
                <a:solidFill>
                  <a:srgbClr val="00B0F0"/>
                </a:solidFill>
              </a:rPr>
              <a:t>Епіскопі</a:t>
            </a:r>
            <a:r>
              <a:rPr lang="uk-UA" sz="1200" dirty="0" smtClean="0">
                <a:solidFill>
                  <a:srgbClr val="00B0F0"/>
                </a:solidFill>
              </a:rPr>
              <a:t>);</a:t>
            </a:r>
            <a:endParaRPr lang="ru-RU" sz="1200" dirty="0" smtClean="0">
              <a:solidFill>
                <a:srgbClr val="00B0F0"/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uk-UA" sz="1200" dirty="0" smtClean="0">
                <a:solidFill>
                  <a:srgbClr val="00B0F0"/>
                </a:solidFill>
              </a:rPr>
              <a:t> Гібралтар;</a:t>
            </a:r>
            <a:endParaRPr lang="ru-RU" sz="1200" dirty="0" smtClean="0">
              <a:solidFill>
                <a:srgbClr val="00B0F0"/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uk-UA" sz="1200" dirty="0" smtClean="0">
                <a:solidFill>
                  <a:srgbClr val="00B0F0"/>
                </a:solidFill>
              </a:rPr>
              <a:t> </a:t>
            </a:r>
            <a:r>
              <a:rPr lang="uk-UA" sz="1200" dirty="0" err="1" smtClean="0">
                <a:solidFill>
                  <a:srgbClr val="00B0F0"/>
                </a:solidFill>
              </a:rPr>
              <a:t>Мен</a:t>
            </a:r>
            <a:r>
              <a:rPr lang="uk-UA" sz="1200" dirty="0" smtClean="0">
                <a:solidFill>
                  <a:srgbClr val="00B0F0"/>
                </a:solidFill>
              </a:rPr>
              <a:t> (</a:t>
            </a:r>
            <a:r>
              <a:rPr lang="uk-UA" sz="1200" dirty="0" err="1" smtClean="0">
                <a:solidFill>
                  <a:srgbClr val="00B0F0"/>
                </a:solidFill>
              </a:rPr>
              <a:t>Дуґлас</a:t>
            </a:r>
            <a:r>
              <a:rPr lang="uk-UA" sz="1200" dirty="0" smtClean="0">
                <a:solidFill>
                  <a:srgbClr val="00B0F0"/>
                </a:solidFill>
              </a:rPr>
              <a:t>);</a:t>
            </a:r>
            <a:endParaRPr lang="ru-RU" sz="1200" dirty="0" smtClean="0">
              <a:solidFill>
                <a:srgbClr val="00B0F0"/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uk-UA" sz="1200" dirty="0" smtClean="0">
                <a:solidFill>
                  <a:srgbClr val="00B0F0"/>
                </a:solidFill>
              </a:rPr>
              <a:t>Нормандські острови:</a:t>
            </a:r>
            <a:endParaRPr lang="ru-RU" sz="1200" dirty="0" smtClean="0">
              <a:solidFill>
                <a:srgbClr val="00B0F0"/>
              </a:solidFill>
            </a:endParaRPr>
          </a:p>
          <a:p>
            <a:pPr lvl="1">
              <a:buFont typeface="Wingdings" pitchFamily="2" charset="2"/>
              <a:buChar char="v"/>
            </a:pPr>
            <a:r>
              <a:rPr lang="uk-UA" sz="1200" dirty="0" smtClean="0">
                <a:solidFill>
                  <a:srgbClr val="00B0F0"/>
                </a:solidFill>
              </a:rPr>
              <a:t> </a:t>
            </a:r>
            <a:r>
              <a:rPr lang="uk-UA" sz="1200" dirty="0" err="1" smtClean="0">
                <a:solidFill>
                  <a:srgbClr val="00B0F0"/>
                </a:solidFill>
              </a:rPr>
              <a:t>Гернсі</a:t>
            </a:r>
            <a:r>
              <a:rPr lang="uk-UA" sz="1200" dirty="0" smtClean="0">
                <a:solidFill>
                  <a:srgbClr val="00B0F0"/>
                </a:solidFill>
              </a:rPr>
              <a:t> (</a:t>
            </a:r>
            <a:r>
              <a:rPr lang="uk-UA" sz="1200" dirty="0" err="1" smtClean="0">
                <a:solidFill>
                  <a:srgbClr val="00B0F0"/>
                </a:solidFill>
              </a:rPr>
              <a:t>Сент-Пітер-Порт</a:t>
            </a:r>
            <a:r>
              <a:rPr lang="uk-UA" sz="1200" dirty="0" smtClean="0">
                <a:solidFill>
                  <a:srgbClr val="00B0F0"/>
                </a:solidFill>
              </a:rPr>
              <a:t>),</a:t>
            </a:r>
            <a:endParaRPr lang="ru-RU" sz="1200" dirty="0" smtClean="0">
              <a:solidFill>
                <a:srgbClr val="00B0F0"/>
              </a:solidFill>
            </a:endParaRPr>
          </a:p>
          <a:p>
            <a:pPr lvl="1">
              <a:buFont typeface="Wingdings" pitchFamily="2" charset="2"/>
              <a:buChar char="v"/>
            </a:pPr>
            <a:r>
              <a:rPr lang="uk-UA" sz="1200" dirty="0" smtClean="0">
                <a:solidFill>
                  <a:srgbClr val="00B0F0"/>
                </a:solidFill>
              </a:rPr>
              <a:t> Джерсі (</a:t>
            </a:r>
            <a:r>
              <a:rPr lang="uk-UA" sz="1200" dirty="0" err="1" smtClean="0">
                <a:solidFill>
                  <a:srgbClr val="00B0F0"/>
                </a:solidFill>
              </a:rPr>
              <a:t>Сент-Гелієр</a:t>
            </a:r>
            <a:r>
              <a:rPr lang="uk-UA" sz="1200" dirty="0" smtClean="0">
                <a:solidFill>
                  <a:srgbClr val="00B0F0"/>
                </a:solidFill>
              </a:rPr>
              <a:t>),</a:t>
            </a:r>
            <a:endParaRPr lang="ru-RU" sz="1200" dirty="0" smtClean="0">
              <a:solidFill>
                <a:srgbClr val="00B0F0"/>
              </a:solidFill>
            </a:endParaRPr>
          </a:p>
          <a:p>
            <a:pPr lvl="1">
              <a:buFont typeface="Wingdings" pitchFamily="2" charset="2"/>
              <a:buChar char="v"/>
            </a:pPr>
            <a:r>
              <a:rPr lang="uk-UA" sz="1200" dirty="0" smtClean="0">
                <a:solidFill>
                  <a:srgbClr val="00B0F0"/>
                </a:solidFill>
              </a:rPr>
              <a:t> Герм,</a:t>
            </a:r>
            <a:endParaRPr lang="ru-RU" sz="1200" dirty="0" smtClean="0">
              <a:solidFill>
                <a:srgbClr val="00B0F0"/>
              </a:solidFill>
            </a:endParaRPr>
          </a:p>
          <a:p>
            <a:pPr lvl="1">
              <a:buFont typeface="Wingdings" pitchFamily="2" charset="2"/>
              <a:buChar char="v"/>
            </a:pPr>
            <a:r>
              <a:rPr lang="uk-UA" sz="1200" dirty="0" smtClean="0">
                <a:solidFill>
                  <a:srgbClr val="00B0F0"/>
                </a:solidFill>
              </a:rPr>
              <a:t> </a:t>
            </a:r>
            <a:r>
              <a:rPr lang="uk-UA" sz="1200" dirty="0" err="1" smtClean="0">
                <a:solidFill>
                  <a:srgbClr val="00B0F0"/>
                </a:solidFill>
              </a:rPr>
              <a:t>Олдерні</a:t>
            </a:r>
            <a:r>
              <a:rPr lang="uk-UA" sz="1200" dirty="0" smtClean="0">
                <a:solidFill>
                  <a:srgbClr val="00B0F0"/>
                </a:solidFill>
              </a:rPr>
              <a:t> (</a:t>
            </a:r>
            <a:r>
              <a:rPr lang="uk-UA" sz="1200" dirty="0" err="1" smtClean="0">
                <a:solidFill>
                  <a:srgbClr val="00B0F0"/>
                </a:solidFill>
              </a:rPr>
              <a:t>Сент-Енн</a:t>
            </a:r>
            <a:r>
              <a:rPr lang="uk-UA" sz="1200" dirty="0" smtClean="0">
                <a:solidFill>
                  <a:srgbClr val="00B0F0"/>
                </a:solidFill>
              </a:rPr>
              <a:t>),</a:t>
            </a:r>
            <a:endParaRPr lang="ru-RU" sz="1200" dirty="0" smtClean="0">
              <a:solidFill>
                <a:srgbClr val="00B0F0"/>
              </a:solidFill>
            </a:endParaRPr>
          </a:p>
          <a:p>
            <a:pPr lvl="1">
              <a:buFont typeface="Wingdings" pitchFamily="2" charset="2"/>
              <a:buChar char="v"/>
            </a:pPr>
            <a:r>
              <a:rPr lang="uk-UA" sz="1200" dirty="0" smtClean="0">
                <a:solidFill>
                  <a:srgbClr val="00B0F0"/>
                </a:solidFill>
              </a:rPr>
              <a:t> </a:t>
            </a:r>
            <a:r>
              <a:rPr lang="uk-UA" sz="1200" dirty="0" err="1" smtClean="0">
                <a:solidFill>
                  <a:srgbClr val="00B0F0"/>
                </a:solidFill>
              </a:rPr>
              <a:t>Сарк</a:t>
            </a:r>
            <a:r>
              <a:rPr lang="uk-UA" sz="1200" dirty="0" smtClean="0">
                <a:solidFill>
                  <a:srgbClr val="00B0F0"/>
                </a:solidFill>
              </a:rPr>
              <a:t>.</a:t>
            </a:r>
            <a:endParaRPr lang="ru-RU" sz="1200" dirty="0" smtClean="0">
              <a:solidFill>
                <a:srgbClr val="00B0F0"/>
              </a:solidFill>
            </a:endParaRPr>
          </a:p>
          <a:p>
            <a:pPr>
              <a:buFont typeface="Wingdings" pitchFamily="2" charset="2"/>
              <a:buChar char="v"/>
            </a:pPr>
            <a:endParaRPr lang="uk-UA" sz="1200" dirty="0" smtClean="0"/>
          </a:p>
          <a:p>
            <a:pPr>
              <a:buFont typeface="Wingdings" pitchFamily="2" charset="2"/>
              <a:buChar char="v"/>
            </a:pPr>
            <a:endParaRPr lang="uk-UA" sz="1200" dirty="0" smtClean="0"/>
          </a:p>
          <a:p>
            <a:pPr>
              <a:buFont typeface="Wingdings" pitchFamily="2" charset="2"/>
              <a:buChar char="v"/>
            </a:pPr>
            <a:r>
              <a:rPr lang="uk-UA" sz="1200" dirty="0" smtClean="0">
                <a:solidFill>
                  <a:srgbClr val="FFFF00"/>
                </a:solidFill>
              </a:rPr>
              <a:t>Карибські острови</a:t>
            </a:r>
            <a:endParaRPr lang="ru-RU" sz="1200" dirty="0" smtClean="0">
              <a:solidFill>
                <a:srgbClr val="FFFF0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uk-UA" sz="1200" dirty="0" smtClean="0">
                <a:solidFill>
                  <a:srgbClr val="00B0F0"/>
                </a:solidFill>
              </a:rPr>
              <a:t>Ангілья (Валлі);</a:t>
            </a:r>
            <a:endParaRPr lang="ru-RU" sz="1200" dirty="0" smtClean="0">
              <a:solidFill>
                <a:srgbClr val="00B0F0"/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uk-UA" sz="1200" dirty="0" smtClean="0">
                <a:solidFill>
                  <a:srgbClr val="00B0F0"/>
                </a:solidFill>
              </a:rPr>
              <a:t> Бермудські острови (Гамільтон);</a:t>
            </a:r>
            <a:endParaRPr lang="ru-RU" sz="1200" dirty="0" smtClean="0">
              <a:solidFill>
                <a:srgbClr val="00B0F0"/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uk-UA" sz="1200" dirty="0" smtClean="0">
                <a:solidFill>
                  <a:srgbClr val="00B0F0"/>
                </a:solidFill>
              </a:rPr>
              <a:t> Британські Віргінські острови (Род-Таун);</a:t>
            </a:r>
            <a:endParaRPr lang="ru-RU" sz="1200" dirty="0" smtClean="0">
              <a:solidFill>
                <a:srgbClr val="00B0F0"/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uk-UA" sz="1200" dirty="0" smtClean="0">
                <a:solidFill>
                  <a:srgbClr val="00B0F0"/>
                </a:solidFill>
              </a:rPr>
              <a:t> Кайманові острови (Джорджтаун);</a:t>
            </a:r>
            <a:endParaRPr lang="ru-RU" sz="1200" dirty="0" smtClean="0">
              <a:solidFill>
                <a:srgbClr val="00B0F0"/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uk-UA" sz="1200" dirty="0" smtClean="0">
                <a:solidFill>
                  <a:srgbClr val="00B0F0"/>
                </a:solidFill>
              </a:rPr>
              <a:t> Монтсеррат (Плімут);</a:t>
            </a:r>
            <a:endParaRPr lang="ru-RU" sz="1200" dirty="0" smtClean="0">
              <a:solidFill>
                <a:srgbClr val="00B0F0"/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uk-UA" sz="1200" dirty="0" smtClean="0">
                <a:solidFill>
                  <a:srgbClr val="00B0F0"/>
                </a:solidFill>
              </a:rPr>
              <a:t> </a:t>
            </a:r>
            <a:r>
              <a:rPr lang="uk-UA" sz="1200" dirty="0" err="1" smtClean="0">
                <a:solidFill>
                  <a:srgbClr val="00B0F0"/>
                </a:solidFill>
              </a:rPr>
              <a:t>Теркс</a:t>
            </a:r>
            <a:r>
              <a:rPr lang="uk-UA" sz="1200" dirty="0" smtClean="0">
                <a:solidFill>
                  <a:srgbClr val="00B0F0"/>
                </a:solidFill>
              </a:rPr>
              <a:t> і </a:t>
            </a:r>
            <a:r>
              <a:rPr lang="uk-UA" sz="1200" dirty="0" err="1" smtClean="0">
                <a:solidFill>
                  <a:srgbClr val="00B0F0"/>
                </a:solidFill>
              </a:rPr>
              <a:t>Кайкос</a:t>
            </a:r>
            <a:r>
              <a:rPr lang="uk-UA" sz="1200" dirty="0" smtClean="0">
                <a:solidFill>
                  <a:srgbClr val="00B0F0"/>
                </a:solidFill>
              </a:rPr>
              <a:t> (</a:t>
            </a:r>
            <a:r>
              <a:rPr lang="uk-UA" sz="1200" dirty="0" err="1" smtClean="0">
                <a:solidFill>
                  <a:srgbClr val="00B0F0"/>
                </a:solidFill>
              </a:rPr>
              <a:t>Кукбурнтаун</a:t>
            </a:r>
            <a:r>
              <a:rPr lang="uk-UA" sz="1200" dirty="0" smtClean="0">
                <a:solidFill>
                  <a:srgbClr val="00B0F0"/>
                </a:solidFill>
              </a:rPr>
              <a:t>).</a:t>
            </a:r>
            <a:endParaRPr lang="ru-RU" sz="1200" dirty="0" smtClean="0">
              <a:solidFill>
                <a:srgbClr val="00B0F0"/>
              </a:solidFill>
            </a:endParaRPr>
          </a:p>
          <a:p>
            <a:pPr>
              <a:buFont typeface="Wingdings" pitchFamily="2" charset="2"/>
              <a:buChar char="v"/>
            </a:pPr>
            <a:endParaRPr lang="ru-RU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3607933" y="2214554"/>
            <a:ext cx="5536067" cy="36009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uk-UA" sz="1200" dirty="0" smtClean="0">
                <a:solidFill>
                  <a:srgbClr val="FFFF00"/>
                </a:solidFill>
              </a:rPr>
              <a:t>Атлантичний океан</a:t>
            </a:r>
            <a:endParaRPr lang="ru-RU" sz="1200" dirty="0" smtClean="0">
              <a:solidFill>
                <a:srgbClr val="FFFF0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uk-UA" sz="1200" dirty="0" smtClean="0">
                <a:solidFill>
                  <a:srgbClr val="00B0F0"/>
                </a:solidFill>
              </a:rPr>
              <a:t>Острів Святої Єлени (Джеймстаун)</a:t>
            </a:r>
          </a:p>
          <a:p>
            <a:pPr lvl="0">
              <a:buFont typeface="Wingdings" pitchFamily="2" charset="2"/>
              <a:buChar char="v"/>
            </a:pPr>
            <a:r>
              <a:rPr lang="uk-UA" sz="1200" dirty="0" smtClean="0">
                <a:solidFill>
                  <a:srgbClr val="00B0F0"/>
                </a:solidFill>
              </a:rPr>
              <a:t> Острів Вознесіння (Джорджтаун)</a:t>
            </a:r>
          </a:p>
          <a:p>
            <a:pPr lvl="0">
              <a:buFont typeface="Wingdings" pitchFamily="2" charset="2"/>
              <a:buChar char="v"/>
            </a:pPr>
            <a:r>
              <a:rPr lang="uk-UA" sz="1200" dirty="0" err="1" smtClean="0">
                <a:solidFill>
                  <a:srgbClr val="00B0F0"/>
                </a:solidFill>
              </a:rPr>
              <a:t>Трістан-да-Кунья</a:t>
            </a:r>
            <a:r>
              <a:rPr lang="uk-UA" sz="1200" dirty="0" smtClean="0">
                <a:solidFill>
                  <a:srgbClr val="00B0F0"/>
                </a:solidFill>
              </a:rPr>
              <a:t> (</a:t>
            </a:r>
            <a:r>
              <a:rPr lang="uk-UA" sz="1200" dirty="0" err="1" smtClean="0">
                <a:solidFill>
                  <a:srgbClr val="00B0F0"/>
                </a:solidFill>
              </a:rPr>
              <a:t>Едінбург</a:t>
            </a:r>
            <a:r>
              <a:rPr lang="uk-UA" sz="1200" dirty="0" smtClean="0">
                <a:solidFill>
                  <a:srgbClr val="00B0F0"/>
                </a:solidFill>
              </a:rPr>
              <a:t> Семи морів);</a:t>
            </a:r>
            <a:endParaRPr lang="ru-RU" sz="1200" dirty="0" smtClean="0">
              <a:solidFill>
                <a:srgbClr val="00B0F0"/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uk-UA" sz="1200" dirty="0" smtClean="0">
                <a:solidFill>
                  <a:srgbClr val="00B0F0"/>
                </a:solidFill>
              </a:rPr>
              <a:t> Південна </a:t>
            </a:r>
            <a:r>
              <a:rPr lang="uk-UA" sz="1200" dirty="0" err="1" smtClean="0">
                <a:solidFill>
                  <a:srgbClr val="00B0F0"/>
                </a:solidFill>
              </a:rPr>
              <a:t>Джорджія</a:t>
            </a:r>
            <a:r>
              <a:rPr lang="uk-UA" sz="1200" dirty="0" smtClean="0">
                <a:solidFill>
                  <a:srgbClr val="00B0F0"/>
                </a:solidFill>
              </a:rPr>
              <a:t> та Південні Сандвічеві острови (</a:t>
            </a:r>
            <a:r>
              <a:rPr lang="uk-UA" sz="1200" dirty="0" err="1" smtClean="0">
                <a:solidFill>
                  <a:srgbClr val="00B0F0"/>
                </a:solidFill>
              </a:rPr>
              <a:t>Кінг-Едвард-Пойнт</a:t>
            </a:r>
            <a:r>
              <a:rPr lang="uk-UA" sz="1200" dirty="0" smtClean="0">
                <a:solidFill>
                  <a:srgbClr val="00B0F0"/>
                </a:solidFill>
              </a:rPr>
              <a:t>).</a:t>
            </a:r>
            <a:endParaRPr lang="ru-RU" sz="1200" dirty="0" smtClean="0">
              <a:solidFill>
                <a:srgbClr val="00B0F0"/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uk-UA" sz="1200" dirty="0" smtClean="0">
                <a:solidFill>
                  <a:srgbClr val="00B0F0"/>
                </a:solidFill>
              </a:rPr>
              <a:t> Фолклендські острови (Порт-Стенлі).</a:t>
            </a:r>
            <a:endParaRPr lang="ru-RU" sz="1200" dirty="0" smtClean="0">
              <a:solidFill>
                <a:srgbClr val="00B0F0"/>
              </a:solidFill>
            </a:endParaRPr>
          </a:p>
          <a:p>
            <a:pPr>
              <a:buFont typeface="Wingdings" pitchFamily="2" charset="2"/>
              <a:buChar char="v"/>
            </a:pPr>
            <a:endParaRPr lang="uk-UA" sz="1200" dirty="0" smtClean="0"/>
          </a:p>
          <a:p>
            <a:pPr>
              <a:buFont typeface="Wingdings" pitchFamily="2" charset="2"/>
              <a:buChar char="v"/>
            </a:pPr>
            <a:endParaRPr lang="uk-UA" sz="1200" dirty="0" smtClean="0"/>
          </a:p>
          <a:p>
            <a:pPr>
              <a:buFont typeface="Wingdings" pitchFamily="2" charset="2"/>
              <a:buChar char="v"/>
            </a:pPr>
            <a:r>
              <a:rPr lang="uk-UA" sz="1200" dirty="0" smtClean="0">
                <a:solidFill>
                  <a:srgbClr val="FFFF00"/>
                </a:solidFill>
              </a:rPr>
              <a:t>Тихий океан</a:t>
            </a:r>
          </a:p>
          <a:p>
            <a:pPr lvl="0">
              <a:buFont typeface="Wingdings" pitchFamily="2" charset="2"/>
              <a:buChar char="v"/>
            </a:pPr>
            <a:r>
              <a:rPr lang="uk-UA" sz="1200" dirty="0" smtClean="0">
                <a:solidFill>
                  <a:srgbClr val="00B0F0"/>
                </a:solidFill>
              </a:rPr>
              <a:t>Піткерн (Адамстаун).</a:t>
            </a:r>
            <a:endParaRPr lang="ru-RU" sz="1200" dirty="0" smtClean="0">
              <a:solidFill>
                <a:srgbClr val="00B0F0"/>
              </a:solidFill>
            </a:endParaRPr>
          </a:p>
          <a:p>
            <a:pPr>
              <a:buFont typeface="Wingdings" pitchFamily="2" charset="2"/>
              <a:buChar char="v"/>
            </a:pPr>
            <a:endParaRPr lang="uk-UA" sz="1200" dirty="0" smtClean="0"/>
          </a:p>
          <a:p>
            <a:pPr>
              <a:buFont typeface="Wingdings" pitchFamily="2" charset="2"/>
              <a:buChar char="v"/>
            </a:pPr>
            <a:endParaRPr lang="uk-UA" sz="1200" dirty="0" smtClean="0"/>
          </a:p>
          <a:p>
            <a:pPr>
              <a:buFont typeface="Wingdings" pitchFamily="2" charset="2"/>
              <a:buChar char="v"/>
            </a:pPr>
            <a:r>
              <a:rPr lang="uk-UA" sz="1200" dirty="0" smtClean="0">
                <a:solidFill>
                  <a:srgbClr val="FFFF00"/>
                </a:solidFill>
              </a:rPr>
              <a:t>Індійський океан</a:t>
            </a:r>
          </a:p>
          <a:p>
            <a:pPr lvl="0">
              <a:buFont typeface="Wingdings" pitchFamily="2" charset="2"/>
              <a:buChar char="v"/>
            </a:pPr>
            <a:r>
              <a:rPr lang="uk-UA" sz="1200" dirty="0" smtClean="0">
                <a:solidFill>
                  <a:srgbClr val="00B0F0"/>
                </a:solidFill>
              </a:rPr>
              <a:t>Британська територія в Індійському океані (військова база </a:t>
            </a:r>
            <a:r>
              <a:rPr lang="uk-UA" sz="1200" dirty="0" err="1" smtClean="0">
                <a:solidFill>
                  <a:srgbClr val="00B0F0"/>
                </a:solidFill>
              </a:rPr>
              <a:t>Дієго-Гарсія</a:t>
            </a:r>
            <a:r>
              <a:rPr lang="uk-UA" sz="1200" dirty="0" smtClean="0">
                <a:solidFill>
                  <a:srgbClr val="00B0F0"/>
                </a:solidFill>
              </a:rPr>
              <a:t>).</a:t>
            </a:r>
            <a:endParaRPr lang="ru-RU" sz="1200" dirty="0" smtClean="0">
              <a:solidFill>
                <a:srgbClr val="00B0F0"/>
              </a:solidFill>
            </a:endParaRPr>
          </a:p>
          <a:p>
            <a:pPr>
              <a:buFont typeface="Wingdings" pitchFamily="2" charset="2"/>
              <a:buChar char="v"/>
            </a:pPr>
            <a:endParaRPr lang="uk-UA" sz="1200" dirty="0" smtClean="0"/>
          </a:p>
          <a:p>
            <a:pPr>
              <a:buFont typeface="Wingdings" pitchFamily="2" charset="2"/>
              <a:buChar char="v"/>
            </a:pPr>
            <a:endParaRPr lang="uk-UA" sz="1200" dirty="0" smtClean="0"/>
          </a:p>
          <a:p>
            <a:pPr>
              <a:buFont typeface="Wingdings" pitchFamily="2" charset="2"/>
              <a:buChar char="v"/>
            </a:pPr>
            <a:r>
              <a:rPr lang="uk-UA" sz="1200" dirty="0" smtClean="0">
                <a:solidFill>
                  <a:srgbClr val="FFFF00"/>
                </a:solidFill>
              </a:rPr>
              <a:t>Антарктика</a:t>
            </a:r>
          </a:p>
          <a:p>
            <a:pPr lvl="0">
              <a:buFont typeface="Wingdings" pitchFamily="2" charset="2"/>
              <a:buChar char="v"/>
            </a:pPr>
            <a:r>
              <a:rPr lang="uk-UA" sz="1200" dirty="0" smtClean="0">
                <a:solidFill>
                  <a:srgbClr val="00B0F0"/>
                </a:solidFill>
              </a:rPr>
              <a:t>Британська антарктична територія (</a:t>
            </a:r>
            <a:r>
              <a:rPr lang="uk-UA" sz="1200" dirty="0" err="1" smtClean="0">
                <a:solidFill>
                  <a:srgbClr val="00B0F0"/>
                </a:solidFill>
              </a:rPr>
              <a:t>Ротера</a:t>
            </a:r>
            <a:r>
              <a:rPr lang="uk-UA" sz="1200" dirty="0" smtClean="0">
                <a:solidFill>
                  <a:srgbClr val="00B0F0"/>
                </a:solidFill>
              </a:rPr>
              <a:t>).</a:t>
            </a:r>
            <a:endParaRPr lang="ru-RU" sz="1200" dirty="0" smtClean="0">
              <a:solidFill>
                <a:srgbClr val="00B0F0"/>
              </a:solidFill>
            </a:endParaRPr>
          </a:p>
          <a:p>
            <a:pPr>
              <a:buFont typeface="Wingdings" pitchFamily="2" charset="2"/>
              <a:buChar char="v"/>
            </a:pPr>
            <a:endParaRPr lang="ru-RU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7467600" cy="714356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Історія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643602"/>
          </a:xfrm>
        </p:spPr>
        <p:txBody>
          <a:bodyPr>
            <a:normAutofit fontScale="40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uk-UA" sz="3300" dirty="0" smtClean="0">
                <a:solidFill>
                  <a:srgbClr val="00B0F0"/>
                </a:solidFill>
              </a:rPr>
              <a:t>   Акт про Союз між Англією й Шотландією ухвалений у 1707, </a:t>
            </a:r>
          </a:p>
          <a:p>
            <a:pPr>
              <a:buFont typeface="Wingdings" pitchFamily="2" charset="2"/>
              <a:buChar char="v"/>
            </a:pPr>
            <a:r>
              <a:rPr lang="uk-UA" sz="3300" dirty="0" smtClean="0">
                <a:solidFill>
                  <a:srgbClr val="00B0F0"/>
                </a:solidFill>
              </a:rPr>
              <a:t>   Акт про Ірландію 1801 об'єднав Британію й Ірландію.</a:t>
            </a:r>
          </a:p>
          <a:p>
            <a:pPr>
              <a:buFont typeface="Wingdings" pitchFamily="2" charset="2"/>
              <a:buChar char="v"/>
            </a:pPr>
            <a:r>
              <a:rPr lang="uk-UA" sz="3300" dirty="0" smtClean="0">
                <a:solidFill>
                  <a:srgbClr val="00B0F0"/>
                </a:solidFill>
              </a:rPr>
              <a:t>   До середини XX століття Британія була центром найбільшої у світі Британської імперії</a:t>
            </a:r>
            <a:r>
              <a:rPr lang="uk-UA" sz="3300" dirty="0" smtClean="0">
                <a:solidFill>
                  <a:srgbClr val="00B0F0"/>
                </a:solidFill>
              </a:rPr>
              <a:t>.       </a:t>
            </a:r>
            <a:endParaRPr lang="uk-UA" sz="3300" dirty="0" smtClean="0">
              <a:solidFill>
                <a:srgbClr val="00B0F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uk-UA" sz="3300" dirty="0" smtClean="0">
                <a:solidFill>
                  <a:srgbClr val="00B0F0"/>
                </a:solidFill>
              </a:rPr>
              <a:t>   Закони про Реформу 1832-67 надали право голосу робітничому класу. </a:t>
            </a:r>
          </a:p>
          <a:p>
            <a:pPr>
              <a:buFont typeface="Wingdings" pitchFamily="2" charset="2"/>
              <a:buChar char="v"/>
            </a:pPr>
            <a:r>
              <a:rPr lang="en-US" sz="3300" dirty="0" smtClean="0">
                <a:solidFill>
                  <a:srgbClr val="00B0F0"/>
                </a:solidFill>
              </a:rPr>
              <a:t>   </a:t>
            </a:r>
            <a:r>
              <a:rPr lang="uk-UA" sz="3300" dirty="0" smtClean="0">
                <a:solidFill>
                  <a:srgbClr val="00B0F0"/>
                </a:solidFill>
              </a:rPr>
              <a:t>В</a:t>
            </a:r>
            <a:r>
              <a:rPr lang="uk-UA" sz="3300" dirty="0" smtClean="0">
                <a:solidFill>
                  <a:srgbClr val="00B0F0"/>
                </a:solidFill>
              </a:rPr>
              <a:t> 1911 влада Палати лордів була обмежена, </a:t>
            </a:r>
          </a:p>
          <a:p>
            <a:pPr>
              <a:buFont typeface="Wingdings" pitchFamily="2" charset="2"/>
              <a:buChar char="v"/>
            </a:pPr>
            <a:r>
              <a:rPr lang="en-US" sz="3300" dirty="0" smtClean="0">
                <a:solidFill>
                  <a:srgbClr val="00B0F0"/>
                </a:solidFill>
              </a:rPr>
              <a:t>   </a:t>
            </a:r>
            <a:r>
              <a:rPr lang="uk-UA" sz="3300" dirty="0" smtClean="0">
                <a:solidFill>
                  <a:srgbClr val="00B0F0"/>
                </a:solidFill>
              </a:rPr>
              <a:t>Велика </a:t>
            </a:r>
            <a:r>
              <a:rPr lang="uk-UA" sz="3300" dirty="0" smtClean="0">
                <a:solidFill>
                  <a:srgbClr val="00B0F0"/>
                </a:solidFill>
              </a:rPr>
              <a:t>Британія брала участь у Першій світовій війні1914-18. </a:t>
            </a:r>
          </a:p>
          <a:p>
            <a:pPr>
              <a:buFont typeface="Wingdings" pitchFamily="2" charset="2"/>
              <a:buChar char="v"/>
            </a:pPr>
            <a:r>
              <a:rPr lang="en-US" sz="3300" dirty="0" smtClean="0">
                <a:solidFill>
                  <a:srgbClr val="00B0F0"/>
                </a:solidFill>
              </a:rPr>
              <a:t>   </a:t>
            </a:r>
            <a:r>
              <a:rPr lang="uk-UA" sz="3300" dirty="0" smtClean="0">
                <a:solidFill>
                  <a:srgbClr val="00B0F0"/>
                </a:solidFill>
              </a:rPr>
              <a:t>Закон </a:t>
            </a:r>
            <a:r>
              <a:rPr lang="uk-UA" sz="3300" dirty="0" smtClean="0">
                <a:solidFill>
                  <a:srgbClr val="00B0F0"/>
                </a:solidFill>
              </a:rPr>
              <a:t>про Внутрішнє управління інкорпорував північно-східну Ірландію (Ольстер) у Об'єднане Королівство </a:t>
            </a:r>
            <a:r>
              <a:rPr lang="en-US" sz="3300" dirty="0" smtClean="0">
                <a:solidFill>
                  <a:srgbClr val="00B0F0"/>
                </a:solidFill>
              </a:rPr>
              <a:t>   </a:t>
            </a:r>
            <a:r>
              <a:rPr lang="uk-UA" sz="3300" dirty="0" smtClean="0">
                <a:solidFill>
                  <a:srgbClr val="00B0F0"/>
                </a:solidFill>
              </a:rPr>
              <a:t>Великої </a:t>
            </a:r>
            <a:r>
              <a:rPr lang="uk-UA" sz="3300" dirty="0" smtClean="0">
                <a:solidFill>
                  <a:srgbClr val="00B0F0"/>
                </a:solidFill>
              </a:rPr>
              <a:t>Британії й Північної Ірландії. </a:t>
            </a:r>
          </a:p>
          <a:p>
            <a:pPr>
              <a:buFont typeface="Wingdings" pitchFamily="2" charset="2"/>
              <a:buChar char="v"/>
            </a:pPr>
            <a:r>
              <a:rPr lang="en-US" sz="3300" dirty="0" smtClean="0">
                <a:solidFill>
                  <a:srgbClr val="00B0F0"/>
                </a:solidFill>
              </a:rPr>
              <a:t>  </a:t>
            </a:r>
            <a:r>
              <a:rPr lang="uk-UA" sz="3300" dirty="0" smtClean="0">
                <a:solidFill>
                  <a:srgbClr val="00B0F0"/>
                </a:solidFill>
              </a:rPr>
              <a:t>У</a:t>
            </a:r>
            <a:r>
              <a:rPr lang="uk-UA" sz="3300" dirty="0" smtClean="0">
                <a:solidFill>
                  <a:srgbClr val="00B0F0"/>
                </a:solidFill>
              </a:rPr>
              <a:t> 1921 Ірландія, крім Ольстера, стала домініоном. </a:t>
            </a:r>
          </a:p>
          <a:p>
            <a:pPr>
              <a:buFont typeface="Wingdings" pitchFamily="2" charset="2"/>
              <a:buChar char="v"/>
            </a:pPr>
            <a:r>
              <a:rPr lang="en-US" sz="3300" dirty="0" smtClean="0">
                <a:solidFill>
                  <a:srgbClr val="00B0F0"/>
                </a:solidFill>
              </a:rPr>
              <a:t>  </a:t>
            </a:r>
            <a:r>
              <a:rPr lang="uk-UA" sz="3300" dirty="0" smtClean="0">
                <a:solidFill>
                  <a:srgbClr val="00B0F0"/>
                </a:solidFill>
              </a:rPr>
              <a:t>Перший</a:t>
            </a:r>
            <a:r>
              <a:rPr lang="uk-UA" sz="3300" dirty="0" smtClean="0">
                <a:solidFill>
                  <a:srgbClr val="00B0F0"/>
                </a:solidFill>
              </a:rPr>
              <a:t> лейбористський уряд очолив </a:t>
            </a:r>
            <a:r>
              <a:rPr lang="uk-UA" sz="3300" dirty="0" err="1" smtClean="0">
                <a:solidFill>
                  <a:srgbClr val="00B0F0"/>
                </a:solidFill>
              </a:rPr>
              <a:t>Рамсей</a:t>
            </a:r>
            <a:r>
              <a:rPr lang="uk-UA" sz="3300" dirty="0" smtClean="0">
                <a:solidFill>
                  <a:srgbClr val="00B0F0"/>
                </a:solidFill>
              </a:rPr>
              <a:t> </a:t>
            </a:r>
            <a:r>
              <a:rPr lang="uk-UA" sz="3300" dirty="0" err="1" smtClean="0">
                <a:solidFill>
                  <a:srgbClr val="00B0F0"/>
                </a:solidFill>
              </a:rPr>
              <a:t>Макдональд</a:t>
            </a:r>
            <a:r>
              <a:rPr lang="uk-UA" sz="3300" dirty="0" smtClean="0">
                <a:solidFill>
                  <a:srgbClr val="00B0F0"/>
                </a:solidFill>
              </a:rPr>
              <a:t>, в 1924.</a:t>
            </a:r>
          </a:p>
          <a:p>
            <a:pPr>
              <a:buFont typeface="Wingdings" pitchFamily="2" charset="2"/>
              <a:buChar char="v"/>
            </a:pPr>
            <a:r>
              <a:rPr lang="en-US" sz="3300" dirty="0" smtClean="0">
                <a:solidFill>
                  <a:srgbClr val="00B0F0"/>
                </a:solidFill>
              </a:rPr>
              <a:t> </a:t>
            </a:r>
            <a:r>
              <a:rPr lang="uk-UA" sz="3300" dirty="0" smtClean="0">
                <a:solidFill>
                  <a:srgbClr val="00B0F0"/>
                </a:solidFill>
              </a:rPr>
              <a:t> </a:t>
            </a:r>
            <a:r>
              <a:rPr lang="uk-UA" sz="3300" dirty="0" smtClean="0">
                <a:solidFill>
                  <a:srgbClr val="00B0F0"/>
                </a:solidFill>
              </a:rPr>
              <a:t>Загальний страйк відбувся в 1926; </a:t>
            </a:r>
            <a:r>
              <a:rPr lang="uk-UA" sz="3300" dirty="0" smtClean="0">
                <a:solidFill>
                  <a:srgbClr val="00B0F0"/>
                </a:solidFill>
              </a:rPr>
              <a:t>безробіття </a:t>
            </a:r>
            <a:r>
              <a:rPr lang="uk-UA" sz="3300" dirty="0" err="1" smtClean="0">
                <a:solidFill>
                  <a:srgbClr val="00B0F0"/>
                </a:solidFill>
              </a:rPr>
              <a:t>досяглося</a:t>
            </a:r>
            <a:r>
              <a:rPr lang="uk-UA" sz="3300" dirty="0" smtClean="0">
                <a:solidFill>
                  <a:srgbClr val="00B0F0"/>
                </a:solidFill>
              </a:rPr>
              <a:t> 3 млн. в1931. </a:t>
            </a:r>
          </a:p>
          <a:p>
            <a:pPr>
              <a:buFont typeface="Wingdings" pitchFamily="2" charset="2"/>
              <a:buChar char="v"/>
            </a:pPr>
            <a:r>
              <a:rPr lang="en-US" sz="3300" dirty="0" smtClean="0">
                <a:solidFill>
                  <a:srgbClr val="00B0F0"/>
                </a:solidFill>
              </a:rPr>
              <a:t>  </a:t>
            </a:r>
            <a:r>
              <a:rPr lang="uk-UA" sz="3300" dirty="0" smtClean="0">
                <a:solidFill>
                  <a:srgbClr val="00B0F0"/>
                </a:solidFill>
              </a:rPr>
              <a:t>Коаліційний </a:t>
            </a:r>
            <a:r>
              <a:rPr lang="uk-UA" sz="3300" dirty="0" smtClean="0">
                <a:solidFill>
                  <a:srgbClr val="00B0F0"/>
                </a:solidFill>
              </a:rPr>
              <a:t>уряд з </a:t>
            </a:r>
            <a:r>
              <a:rPr lang="uk-UA" sz="3300" dirty="0" err="1" smtClean="0">
                <a:solidFill>
                  <a:srgbClr val="00B0F0"/>
                </a:solidFill>
              </a:rPr>
              <a:t>Вінстоном</a:t>
            </a:r>
            <a:r>
              <a:rPr lang="uk-UA" sz="3300" dirty="0" smtClean="0">
                <a:solidFill>
                  <a:srgbClr val="00B0F0"/>
                </a:solidFill>
              </a:rPr>
              <a:t> Черчиллем на чолі 1940-45.</a:t>
            </a:r>
          </a:p>
          <a:p>
            <a:pPr>
              <a:buFont typeface="Wingdings" pitchFamily="2" charset="2"/>
              <a:buChar char="v"/>
            </a:pPr>
            <a:r>
              <a:rPr lang="uk-UA" sz="3300" dirty="0" smtClean="0">
                <a:solidFill>
                  <a:srgbClr val="00B0F0"/>
                </a:solidFill>
              </a:rPr>
              <a:t> </a:t>
            </a:r>
            <a:r>
              <a:rPr lang="uk-UA" sz="3300" dirty="0" smtClean="0">
                <a:solidFill>
                  <a:srgbClr val="00B0F0"/>
                </a:solidFill>
              </a:rPr>
              <a:t> Велика Британія брала участь у </a:t>
            </a:r>
            <a:r>
              <a:rPr lang="uk-UA" sz="3300" dirty="0" smtClean="0">
                <a:solidFill>
                  <a:srgbClr val="00B0F0"/>
                </a:solidFill>
              </a:rPr>
              <a:t>Другій світовій війні 1939-45.</a:t>
            </a:r>
          </a:p>
          <a:p>
            <a:pPr>
              <a:buFont typeface="Wingdings" pitchFamily="2" charset="2"/>
              <a:buChar char="v"/>
            </a:pPr>
            <a:r>
              <a:rPr lang="uk-UA" sz="3300" dirty="0" smtClean="0">
                <a:solidFill>
                  <a:srgbClr val="00B0F0"/>
                </a:solidFill>
              </a:rPr>
              <a:t> </a:t>
            </a:r>
            <a:r>
              <a:rPr lang="en-US" sz="3300" dirty="0" smtClean="0">
                <a:solidFill>
                  <a:srgbClr val="00B0F0"/>
                </a:solidFill>
              </a:rPr>
              <a:t> </a:t>
            </a:r>
            <a:r>
              <a:rPr lang="uk-UA" sz="3300" dirty="0" smtClean="0">
                <a:solidFill>
                  <a:srgbClr val="00B0F0"/>
                </a:solidFill>
              </a:rPr>
              <a:t>Держава </a:t>
            </a:r>
            <a:r>
              <a:rPr lang="uk-UA" sz="3300" dirty="0" smtClean="0">
                <a:solidFill>
                  <a:srgbClr val="00B0F0"/>
                </a:solidFill>
              </a:rPr>
              <a:t>стала процвітати при лейбористському уряді, який </a:t>
            </a:r>
            <a:r>
              <a:rPr lang="uk-UA" sz="3300" dirty="0" err="1" smtClean="0">
                <a:solidFill>
                  <a:srgbClr val="00B0F0"/>
                </a:solidFill>
              </a:rPr>
              <a:t>очолювавКлементом</a:t>
            </a:r>
            <a:r>
              <a:rPr lang="uk-UA" sz="3300" dirty="0" smtClean="0">
                <a:solidFill>
                  <a:srgbClr val="00B0F0"/>
                </a:solidFill>
              </a:rPr>
              <a:t> </a:t>
            </a:r>
            <a:r>
              <a:rPr lang="uk-UA" sz="3300" dirty="0" err="1" smtClean="0">
                <a:solidFill>
                  <a:srgbClr val="00B0F0"/>
                </a:solidFill>
              </a:rPr>
              <a:t>Аттлі</a:t>
            </a:r>
            <a:r>
              <a:rPr lang="uk-UA" sz="3300" dirty="0" smtClean="0">
                <a:solidFill>
                  <a:srgbClr val="00B0F0"/>
                </a:solidFill>
              </a:rPr>
              <a:t> 1945.</a:t>
            </a:r>
          </a:p>
          <a:p>
            <a:pPr>
              <a:buFont typeface="Wingdings" pitchFamily="2" charset="2"/>
              <a:buChar char="v"/>
            </a:pPr>
            <a:r>
              <a:rPr lang="uk-UA" sz="3300" dirty="0" smtClean="0">
                <a:solidFill>
                  <a:srgbClr val="00B0F0"/>
                </a:solidFill>
              </a:rPr>
              <a:t> </a:t>
            </a:r>
            <a:r>
              <a:rPr lang="en-US" sz="3300" dirty="0" smtClean="0">
                <a:solidFill>
                  <a:srgbClr val="00B0F0"/>
                </a:solidFill>
              </a:rPr>
              <a:t> </a:t>
            </a:r>
            <a:r>
              <a:rPr lang="uk-UA" sz="3300" dirty="0" smtClean="0">
                <a:solidFill>
                  <a:srgbClr val="00B0F0"/>
                </a:solidFill>
              </a:rPr>
              <a:t>В</a:t>
            </a:r>
            <a:r>
              <a:rPr lang="uk-UA" sz="3300" dirty="0" smtClean="0">
                <a:solidFill>
                  <a:srgbClr val="00B0F0"/>
                </a:solidFill>
              </a:rPr>
              <a:t> 1956 р. Суецька криза. </a:t>
            </a:r>
          </a:p>
          <a:p>
            <a:pPr>
              <a:buFont typeface="Wingdings" pitchFamily="2" charset="2"/>
              <a:buChar char="v"/>
            </a:pPr>
            <a:r>
              <a:rPr lang="en-US" sz="3300" dirty="0" smtClean="0">
                <a:solidFill>
                  <a:srgbClr val="00B0F0"/>
                </a:solidFill>
              </a:rPr>
              <a:t>  </a:t>
            </a:r>
            <a:r>
              <a:rPr lang="uk-UA" sz="3300" dirty="0" smtClean="0">
                <a:solidFill>
                  <a:srgbClr val="00B0F0"/>
                </a:solidFill>
              </a:rPr>
              <a:t>Пряме </a:t>
            </a:r>
            <a:r>
              <a:rPr lang="uk-UA" sz="3300" dirty="0" smtClean="0">
                <a:solidFill>
                  <a:srgbClr val="00B0F0"/>
                </a:solidFill>
              </a:rPr>
              <a:t>правління Північною Ірландією з </a:t>
            </a:r>
            <a:r>
              <a:rPr lang="uk-UA" sz="3300" dirty="0" err="1" smtClean="0">
                <a:solidFill>
                  <a:srgbClr val="00B0F0"/>
                </a:solidFill>
              </a:rPr>
              <a:t>Вестмінстера</a:t>
            </a:r>
            <a:r>
              <a:rPr lang="uk-UA" sz="3300" dirty="0" smtClean="0">
                <a:solidFill>
                  <a:srgbClr val="00B0F0"/>
                </a:solidFill>
              </a:rPr>
              <a:t> введене в 1972. </a:t>
            </a:r>
          </a:p>
          <a:p>
            <a:pPr>
              <a:buFont typeface="Wingdings" pitchFamily="2" charset="2"/>
              <a:buChar char="v"/>
            </a:pPr>
            <a:r>
              <a:rPr lang="en-US" sz="3300" dirty="0" smtClean="0">
                <a:solidFill>
                  <a:srgbClr val="00B0F0"/>
                </a:solidFill>
              </a:rPr>
              <a:t>  </a:t>
            </a:r>
            <a:r>
              <a:rPr lang="uk-UA" sz="3300" dirty="0" smtClean="0">
                <a:solidFill>
                  <a:srgbClr val="00B0F0"/>
                </a:solidFill>
              </a:rPr>
              <a:t>Об'єднане </a:t>
            </a:r>
            <a:r>
              <a:rPr lang="uk-UA" sz="3300" dirty="0" smtClean="0">
                <a:solidFill>
                  <a:srgbClr val="00B0F0"/>
                </a:solidFill>
              </a:rPr>
              <a:t>Королівство приєдналося до ЄС в 1973.</a:t>
            </a:r>
          </a:p>
          <a:p>
            <a:pPr>
              <a:buFont typeface="Wingdings" pitchFamily="2" charset="2"/>
              <a:buChar char="v"/>
            </a:pPr>
            <a:r>
              <a:rPr lang="uk-UA" sz="3300" dirty="0" smtClean="0">
                <a:solidFill>
                  <a:srgbClr val="00B0F0"/>
                </a:solidFill>
              </a:rPr>
              <a:t> </a:t>
            </a:r>
            <a:r>
              <a:rPr lang="en-US" sz="3300" dirty="0" smtClean="0">
                <a:solidFill>
                  <a:srgbClr val="00B0F0"/>
                </a:solidFill>
              </a:rPr>
              <a:t> </a:t>
            </a:r>
            <a:r>
              <a:rPr lang="uk-UA" sz="3300" dirty="0" smtClean="0">
                <a:solidFill>
                  <a:srgbClr val="00B0F0"/>
                </a:solidFill>
              </a:rPr>
              <a:t>Лейбористи </a:t>
            </a:r>
            <a:r>
              <a:rPr lang="uk-UA" sz="3300" dirty="0" smtClean="0">
                <a:solidFill>
                  <a:srgbClr val="00B0F0"/>
                </a:solidFill>
              </a:rPr>
              <a:t>замінили консерваторів після страйку шахтарів 1974; </a:t>
            </a:r>
          </a:p>
          <a:p>
            <a:pPr>
              <a:buFont typeface="Wingdings" pitchFamily="2" charset="2"/>
              <a:buChar char="v"/>
            </a:pPr>
            <a:r>
              <a:rPr lang="en-US" sz="3300" dirty="0" smtClean="0">
                <a:solidFill>
                  <a:srgbClr val="00B0F0"/>
                </a:solidFill>
              </a:rPr>
              <a:t>  </a:t>
            </a:r>
            <a:r>
              <a:rPr lang="uk-UA" sz="3300" dirty="0" smtClean="0">
                <a:solidFill>
                  <a:srgbClr val="00B0F0"/>
                </a:solidFill>
              </a:rPr>
              <a:t>Консерватори </a:t>
            </a:r>
            <a:r>
              <a:rPr lang="uk-UA" sz="3300" dirty="0" smtClean="0">
                <a:solidFill>
                  <a:srgbClr val="00B0F0"/>
                </a:solidFill>
              </a:rPr>
              <a:t>повернулися до влади властей на чолі з Маргарет Тетчер в 1979.</a:t>
            </a:r>
          </a:p>
          <a:p>
            <a:pPr>
              <a:buFont typeface="Wingdings" pitchFamily="2" charset="2"/>
              <a:buChar char="v"/>
            </a:pPr>
            <a:r>
              <a:rPr lang="en-US" sz="3300" dirty="0" smtClean="0">
                <a:solidFill>
                  <a:srgbClr val="00B0F0"/>
                </a:solidFill>
              </a:rPr>
              <a:t> </a:t>
            </a:r>
            <a:r>
              <a:rPr lang="uk-UA" sz="3300" dirty="0" smtClean="0">
                <a:solidFill>
                  <a:srgbClr val="00B0F0"/>
                </a:solidFill>
              </a:rPr>
              <a:t> </a:t>
            </a:r>
            <a:r>
              <a:rPr lang="uk-UA" sz="3300" dirty="0" smtClean="0">
                <a:solidFill>
                  <a:srgbClr val="00B0F0"/>
                </a:solidFill>
              </a:rPr>
              <a:t>Соціал-демократична партія створена в 1981.</a:t>
            </a:r>
          </a:p>
          <a:p>
            <a:pPr>
              <a:buFont typeface="Wingdings" pitchFamily="2" charset="2"/>
              <a:buChar char="v"/>
            </a:pPr>
            <a:r>
              <a:rPr lang="en-US" sz="3300" dirty="0" smtClean="0">
                <a:solidFill>
                  <a:srgbClr val="00B0F0"/>
                </a:solidFill>
              </a:rPr>
              <a:t> </a:t>
            </a:r>
            <a:r>
              <a:rPr lang="uk-UA" sz="3300" dirty="0" smtClean="0">
                <a:solidFill>
                  <a:srgbClr val="00B0F0"/>
                </a:solidFill>
              </a:rPr>
              <a:t> Війна на Фолклендських островах в 1982. </a:t>
            </a:r>
          </a:p>
          <a:p>
            <a:pPr>
              <a:buFont typeface="Wingdings" pitchFamily="2" charset="2"/>
              <a:buChar char="v"/>
            </a:pPr>
            <a:r>
              <a:rPr lang="en-US" sz="3300" dirty="0" smtClean="0">
                <a:solidFill>
                  <a:srgbClr val="00B0F0"/>
                </a:solidFill>
              </a:rPr>
              <a:t>  </a:t>
            </a:r>
            <a:r>
              <a:rPr lang="uk-UA" sz="3300" dirty="0" smtClean="0">
                <a:solidFill>
                  <a:srgbClr val="00B0F0"/>
                </a:solidFill>
              </a:rPr>
              <a:t>Страйк </a:t>
            </a:r>
            <a:r>
              <a:rPr lang="uk-UA" sz="3300" dirty="0" smtClean="0">
                <a:solidFill>
                  <a:srgbClr val="00B0F0"/>
                </a:solidFill>
              </a:rPr>
              <a:t>шахтарів, </a:t>
            </a:r>
            <a:r>
              <a:rPr lang="uk-UA" sz="3300" dirty="0" err="1" smtClean="0">
                <a:solidFill>
                  <a:srgbClr val="00B0F0"/>
                </a:solidFill>
              </a:rPr>
              <a:t>найтриваліший</a:t>
            </a:r>
            <a:r>
              <a:rPr lang="uk-UA" sz="3300" dirty="0" smtClean="0">
                <a:solidFill>
                  <a:srgbClr val="00B0F0"/>
                </a:solidFill>
              </a:rPr>
              <a:t> в історії Англії в 1984-85. </a:t>
            </a:r>
          </a:p>
          <a:p>
            <a:pPr>
              <a:buFont typeface="Wingdings" pitchFamily="2" charset="2"/>
              <a:buChar char="v"/>
            </a:pPr>
            <a:r>
              <a:rPr lang="en-US" sz="3300" dirty="0" smtClean="0">
                <a:solidFill>
                  <a:srgbClr val="00B0F0"/>
                </a:solidFill>
              </a:rPr>
              <a:t>  </a:t>
            </a:r>
            <a:r>
              <a:rPr lang="uk-UA" sz="3300" dirty="0" smtClean="0">
                <a:solidFill>
                  <a:srgbClr val="00B0F0"/>
                </a:solidFill>
              </a:rPr>
              <a:t>Безладдя </a:t>
            </a:r>
            <a:r>
              <a:rPr lang="uk-UA" sz="3300" dirty="0" smtClean="0">
                <a:solidFill>
                  <a:srgbClr val="00B0F0"/>
                </a:solidFill>
              </a:rPr>
              <a:t>в1990 при введенні подушного податку. </a:t>
            </a:r>
          </a:p>
          <a:p>
            <a:pPr>
              <a:buFont typeface="Wingdings" pitchFamily="2" charset="2"/>
              <a:buChar char="v"/>
            </a:pPr>
            <a:r>
              <a:rPr lang="en-US" sz="3300" dirty="0" smtClean="0">
                <a:solidFill>
                  <a:srgbClr val="00B0F0"/>
                </a:solidFill>
              </a:rPr>
              <a:t>  </a:t>
            </a:r>
            <a:r>
              <a:rPr lang="uk-UA" sz="3300" dirty="0" smtClean="0">
                <a:solidFill>
                  <a:srgbClr val="00B0F0"/>
                </a:solidFill>
              </a:rPr>
              <a:t>Англійські </a:t>
            </a:r>
            <a:r>
              <a:rPr lang="uk-UA" sz="3300" dirty="0" smtClean="0">
                <a:solidFill>
                  <a:srgbClr val="00B0F0"/>
                </a:solidFill>
              </a:rPr>
              <a:t>війська брали участь у війні в Перській затоці в 1990-91. </a:t>
            </a:r>
          </a:p>
          <a:p>
            <a:pPr>
              <a:buFont typeface="Wingdings" pitchFamily="2" charset="2"/>
              <a:buChar char="v"/>
            </a:pPr>
            <a:r>
              <a:rPr lang="en-US" sz="3300" dirty="0" smtClean="0">
                <a:solidFill>
                  <a:srgbClr val="00B0F0"/>
                </a:solidFill>
              </a:rPr>
              <a:t>  </a:t>
            </a:r>
            <a:r>
              <a:rPr lang="uk-UA" sz="3300" dirty="0" smtClean="0">
                <a:solidFill>
                  <a:srgbClr val="00B0F0"/>
                </a:solidFill>
              </a:rPr>
              <a:t>В</a:t>
            </a:r>
            <a:r>
              <a:rPr lang="uk-UA" sz="3300" dirty="0" smtClean="0">
                <a:solidFill>
                  <a:srgbClr val="00B0F0"/>
                </a:solidFill>
              </a:rPr>
              <a:t> 1991 Джон Мейджор замінив </a:t>
            </a:r>
            <a:r>
              <a:rPr lang="uk-UA" sz="3300" dirty="0" err="1" smtClean="0">
                <a:solidFill>
                  <a:srgbClr val="00B0F0"/>
                </a:solidFill>
              </a:rPr>
              <a:t>Марґарет</a:t>
            </a:r>
            <a:r>
              <a:rPr lang="uk-UA" sz="3300" dirty="0" smtClean="0">
                <a:solidFill>
                  <a:srgbClr val="00B0F0"/>
                </a:solidFill>
              </a:rPr>
              <a:t> Тетчер на посаді прем'єр-міністра. </a:t>
            </a:r>
          </a:p>
          <a:p>
            <a:pPr>
              <a:buFont typeface="Wingdings" pitchFamily="2" charset="2"/>
              <a:buChar char="v"/>
            </a:pPr>
            <a:r>
              <a:rPr lang="en-US" sz="3300" dirty="0" smtClean="0">
                <a:solidFill>
                  <a:srgbClr val="00B0F0"/>
                </a:solidFill>
              </a:rPr>
              <a:t>  </a:t>
            </a:r>
            <a:r>
              <a:rPr lang="uk-UA" sz="3300" dirty="0" smtClean="0">
                <a:solidFill>
                  <a:srgbClr val="00B0F0"/>
                </a:solidFill>
              </a:rPr>
              <a:t>Економічний </a:t>
            </a:r>
            <a:r>
              <a:rPr lang="uk-UA" sz="3300" dirty="0" smtClean="0">
                <a:solidFill>
                  <a:srgbClr val="00B0F0"/>
                </a:solidFill>
              </a:rPr>
              <a:t>спад триває. Уряд ратифікував Маастрихтський договір в 1993. </a:t>
            </a:r>
          </a:p>
          <a:p>
            <a:pPr>
              <a:buFont typeface="Wingdings" pitchFamily="2" charset="2"/>
              <a:buChar char="v"/>
            </a:pPr>
            <a:r>
              <a:rPr lang="en-US" sz="3300" dirty="0" smtClean="0">
                <a:solidFill>
                  <a:srgbClr val="00B0F0"/>
                </a:solidFill>
              </a:rPr>
              <a:t>  </a:t>
            </a:r>
            <a:r>
              <a:rPr lang="uk-UA" sz="3300" dirty="0" smtClean="0">
                <a:solidFill>
                  <a:srgbClr val="00B0F0"/>
                </a:solidFill>
              </a:rPr>
              <a:t>У </a:t>
            </a:r>
            <a:r>
              <a:rPr lang="uk-UA" sz="3300" dirty="0" smtClean="0">
                <a:solidFill>
                  <a:srgbClr val="00B0F0"/>
                </a:solidFill>
              </a:rPr>
              <a:t>грудні 1993 були висунуті мирні пропозиції рішення проблеми Північної Ірландії разом з ірландським урядом (Декларація </a:t>
            </a:r>
            <a:r>
              <a:rPr lang="uk-UA" sz="3300" dirty="0" err="1" smtClean="0">
                <a:solidFill>
                  <a:srgbClr val="00B0F0"/>
                </a:solidFill>
              </a:rPr>
              <a:t>Даунінг</a:t>
            </a:r>
            <a:r>
              <a:rPr lang="uk-UA" sz="3300" dirty="0" smtClean="0">
                <a:solidFill>
                  <a:srgbClr val="00B0F0"/>
                </a:solidFill>
              </a:rPr>
              <a:t> </a:t>
            </a:r>
            <a:r>
              <a:rPr lang="uk-UA" sz="3300" dirty="0" err="1" smtClean="0">
                <a:solidFill>
                  <a:srgbClr val="00B0F0"/>
                </a:solidFill>
              </a:rPr>
              <a:t>Стріт</a:t>
            </a:r>
            <a:r>
              <a:rPr lang="uk-UA" sz="3300" dirty="0" smtClean="0">
                <a:solidFill>
                  <a:srgbClr val="00B0F0"/>
                </a:solidFill>
              </a:rPr>
              <a:t>).</a:t>
            </a:r>
            <a:endParaRPr lang="ru-RU" sz="3300" dirty="0" smtClean="0">
              <a:solidFill>
                <a:srgbClr val="00B0F0"/>
              </a:solidFill>
            </a:endParaRPr>
          </a:p>
          <a:p>
            <a:pPr>
              <a:buFont typeface="Wingdings" pitchFamily="2" charset="2"/>
              <a:buChar char="v"/>
            </a:pPr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7467600" cy="857232"/>
          </a:xfrm>
        </p:spPr>
        <p:txBody>
          <a:bodyPr/>
          <a:lstStyle/>
          <a:p>
            <a:r>
              <a:rPr lang="uk-UA" dirty="0" smtClean="0">
                <a:solidFill>
                  <a:srgbClr val="FFFF00"/>
                </a:solidFill>
              </a:rPr>
              <a:t>Рельєф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498317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sz="1600" dirty="0" smtClean="0">
                <a:solidFill>
                  <a:srgbClr val="00B0F0"/>
                </a:solidFill>
              </a:rPr>
              <a:t>           Рельєф центральної, і південно-східної частин Великої Британії горбисто-рівнинний; у Шотландії, Уельсі і Ольстері переважають невисокі гори і височини, сильно згладжені льодовиками та річковою ерозією. Півострів Уельс зайнятий </a:t>
            </a:r>
            <a:r>
              <a:rPr lang="uk-UA" sz="1600" dirty="0" err="1" smtClean="0">
                <a:solidFill>
                  <a:srgbClr val="00B0F0"/>
                </a:solidFill>
              </a:rPr>
              <a:t>Кебрійськими</a:t>
            </a:r>
            <a:r>
              <a:rPr lang="uk-UA" sz="1600" dirty="0" smtClean="0">
                <a:solidFill>
                  <a:srgbClr val="00B0F0"/>
                </a:solidFill>
              </a:rPr>
              <a:t> горами, на південь від Шотландії розташовані </a:t>
            </a:r>
            <a:r>
              <a:rPr lang="uk-UA" sz="1600" dirty="0" err="1" smtClean="0">
                <a:solidFill>
                  <a:srgbClr val="00B0F0"/>
                </a:solidFill>
              </a:rPr>
              <a:t>Пеннінські</a:t>
            </a:r>
            <a:r>
              <a:rPr lang="uk-UA" sz="1600" dirty="0" smtClean="0">
                <a:solidFill>
                  <a:srgbClr val="00B0F0"/>
                </a:solidFill>
              </a:rPr>
              <a:t> та </a:t>
            </a:r>
            <a:r>
              <a:rPr lang="uk-UA" sz="1600" dirty="0" err="1" smtClean="0">
                <a:solidFill>
                  <a:srgbClr val="00B0F0"/>
                </a:solidFill>
              </a:rPr>
              <a:t>Камберлендські</a:t>
            </a:r>
            <a:r>
              <a:rPr lang="uk-UA" sz="1600" dirty="0" smtClean="0">
                <a:solidFill>
                  <a:srgbClr val="00B0F0"/>
                </a:solidFill>
              </a:rPr>
              <a:t> гори. Найвищі гори Великої Британії знаходяться на Північно-Шотландському нагір'ї. Гора Бен-Невіс, розташована недалеко від верхів'я затоки </a:t>
            </a:r>
            <a:r>
              <a:rPr lang="uk-UA" sz="1600" dirty="0" err="1" smtClean="0">
                <a:solidFill>
                  <a:srgbClr val="00B0F0"/>
                </a:solidFill>
              </a:rPr>
              <a:t>Лох-Лінне</a:t>
            </a:r>
            <a:r>
              <a:rPr lang="uk-UA" sz="1600" dirty="0" smtClean="0">
                <a:solidFill>
                  <a:srgbClr val="00B0F0"/>
                </a:solidFill>
              </a:rPr>
              <a:t>, підіймається до висоти 1343 м над рівнем моря, а в районі перетину цього нагір'я і </a:t>
            </a:r>
            <a:r>
              <a:rPr lang="uk-UA" sz="1600" dirty="0" err="1" smtClean="0">
                <a:solidFill>
                  <a:srgbClr val="00B0F0"/>
                </a:solidFill>
              </a:rPr>
              <a:t>Грампіанських</a:t>
            </a:r>
            <a:r>
              <a:rPr lang="uk-UA" sz="1600" dirty="0" smtClean="0">
                <a:solidFill>
                  <a:srgbClr val="00B0F0"/>
                </a:solidFill>
              </a:rPr>
              <a:t> гір декілька вершин перевищують 1200 м. Головні ріки: Темза,</a:t>
            </a:r>
            <a:r>
              <a:rPr lang="uk-UA" sz="1600" dirty="0" err="1" smtClean="0">
                <a:solidFill>
                  <a:srgbClr val="00B0F0"/>
                </a:solidFill>
              </a:rPr>
              <a:t>Северн</a:t>
            </a:r>
            <a:r>
              <a:rPr lang="uk-UA" sz="1600" dirty="0" smtClean="0">
                <a:solidFill>
                  <a:srgbClr val="00B0F0"/>
                </a:solidFill>
              </a:rPr>
              <a:t>, </a:t>
            </a:r>
            <a:r>
              <a:rPr lang="uk-UA" sz="1600" dirty="0" err="1" smtClean="0">
                <a:solidFill>
                  <a:srgbClr val="00B0F0"/>
                </a:solidFill>
              </a:rPr>
              <a:t>Трент</a:t>
            </a:r>
            <a:r>
              <a:rPr lang="uk-UA" sz="1600" dirty="0" smtClean="0">
                <a:solidFill>
                  <a:srgbClr val="00B0F0"/>
                </a:solidFill>
              </a:rPr>
              <a:t>, Мерсі.</a:t>
            </a:r>
            <a:endParaRPr lang="ru-RU" sz="1600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uk-UA" sz="1600" dirty="0" smtClean="0">
                <a:solidFill>
                  <a:srgbClr val="00B0F0"/>
                </a:solidFill>
              </a:rPr>
              <a:t>           </a:t>
            </a:r>
            <a:endParaRPr lang="uk-UA" sz="1600" dirty="0" smtClean="0">
              <a:solidFill>
                <a:srgbClr val="00B0F0"/>
              </a:solidFill>
            </a:endParaRPr>
          </a:p>
          <a:p>
            <a:pPr>
              <a:buNone/>
            </a:pPr>
            <a:endParaRPr lang="uk-UA" sz="1600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uk-UA" sz="1600" dirty="0" smtClean="0">
                <a:solidFill>
                  <a:srgbClr val="00B0F0"/>
                </a:solidFill>
              </a:rPr>
              <a:t>              </a:t>
            </a:r>
            <a:r>
              <a:rPr lang="uk-UA" sz="1600" dirty="0" smtClean="0">
                <a:solidFill>
                  <a:srgbClr val="FFFF00"/>
                </a:solidFill>
              </a:rPr>
              <a:t>За </a:t>
            </a:r>
            <a:r>
              <a:rPr lang="uk-UA" sz="1600" dirty="0" smtClean="0">
                <a:solidFill>
                  <a:srgbClr val="FFFF00"/>
                </a:solidFill>
              </a:rPr>
              <a:t>особливостями рельєфу територія Великої Британії поділяється на дві основні області:  </a:t>
            </a:r>
          </a:p>
          <a:p>
            <a:pPr>
              <a:buFont typeface="Wingdings" pitchFamily="2" charset="2"/>
              <a:buChar char="v"/>
            </a:pPr>
            <a:r>
              <a:rPr lang="uk-UA" sz="1600" dirty="0" smtClean="0">
                <a:solidFill>
                  <a:srgbClr val="FFFF00"/>
                </a:solidFill>
              </a:rPr>
              <a:t>Висока Британія (включаючи Північну Ірландію)</a:t>
            </a:r>
            <a:r>
              <a:rPr lang="uk-UA" sz="1600" dirty="0" smtClean="0">
                <a:solidFill>
                  <a:srgbClr val="00B0F0"/>
                </a:solidFill>
              </a:rPr>
              <a:t>, розташована на півночі і заході країни, підстилається стійкими древніми корінними породами і являє собою в основному сильно розчленовані височини і менш поширені низовини. </a:t>
            </a:r>
          </a:p>
          <a:p>
            <a:pPr>
              <a:buFont typeface="Wingdings" pitchFamily="2" charset="2"/>
              <a:buChar char="v"/>
            </a:pPr>
            <a:r>
              <a:rPr lang="uk-UA" sz="1600" dirty="0" smtClean="0">
                <a:solidFill>
                  <a:srgbClr val="FFFF00"/>
                </a:solidFill>
              </a:rPr>
              <a:t>На півдні і сході розташована Низька Британія</a:t>
            </a:r>
            <a:r>
              <a:rPr lang="uk-UA" sz="1600" dirty="0" smtClean="0">
                <a:solidFill>
                  <a:srgbClr val="00B0F0"/>
                </a:solidFill>
              </a:rPr>
              <a:t>, характерна горбистим рельєфом, невеликими височинами і декількома гірськими районами; в її основі залягають більш молоді осадові породи. Кордон між Високою і Низькою Британією проходить приблизно в південно-західному напрямі від </a:t>
            </a:r>
            <a:r>
              <a:rPr lang="uk-UA" sz="1600" dirty="0" err="1" smtClean="0">
                <a:solidFill>
                  <a:srgbClr val="00B0F0"/>
                </a:solidFill>
              </a:rPr>
              <a:t>Ньюкасла</a:t>
            </a:r>
            <a:r>
              <a:rPr lang="uk-UA" sz="1600" dirty="0" smtClean="0">
                <a:solidFill>
                  <a:srgbClr val="00B0F0"/>
                </a:solidFill>
              </a:rPr>
              <a:t> в гирлі </a:t>
            </a:r>
            <a:r>
              <a:rPr lang="uk-UA" sz="1600" dirty="0" err="1" smtClean="0">
                <a:solidFill>
                  <a:srgbClr val="00B0F0"/>
                </a:solidFill>
              </a:rPr>
              <a:t>р.Тайн</a:t>
            </a:r>
            <a:r>
              <a:rPr lang="uk-UA" sz="1600" dirty="0" smtClean="0">
                <a:solidFill>
                  <a:srgbClr val="00B0F0"/>
                </a:solidFill>
              </a:rPr>
              <a:t> до </a:t>
            </a:r>
            <a:r>
              <a:rPr lang="uk-UA" sz="1600" dirty="0" err="1" smtClean="0">
                <a:solidFill>
                  <a:srgbClr val="00B0F0"/>
                </a:solidFill>
              </a:rPr>
              <a:t>Ексетера</a:t>
            </a:r>
            <a:r>
              <a:rPr lang="uk-UA" sz="1600" dirty="0" smtClean="0">
                <a:solidFill>
                  <a:srgbClr val="00B0F0"/>
                </a:solidFill>
              </a:rPr>
              <a:t> в гирлі р. </a:t>
            </a:r>
            <a:r>
              <a:rPr lang="uk-UA" sz="1600" dirty="0" err="1" smtClean="0">
                <a:solidFill>
                  <a:srgbClr val="00B0F0"/>
                </a:solidFill>
              </a:rPr>
              <a:t>Екс</a:t>
            </a:r>
            <a:r>
              <a:rPr lang="uk-UA" sz="1600" dirty="0" smtClean="0">
                <a:solidFill>
                  <a:srgbClr val="00B0F0"/>
                </a:solidFill>
              </a:rPr>
              <a:t> на півдні </a:t>
            </a:r>
            <a:r>
              <a:rPr lang="uk-UA" sz="1600" dirty="0" err="1" smtClean="0">
                <a:solidFill>
                  <a:srgbClr val="00B0F0"/>
                </a:solidFill>
              </a:rPr>
              <a:t>Девона</a:t>
            </a:r>
            <a:r>
              <a:rPr lang="uk-UA" sz="1600" dirty="0" smtClean="0">
                <a:solidFill>
                  <a:srgbClr val="00B0F0"/>
                </a:solidFill>
              </a:rPr>
              <a:t>.</a:t>
            </a:r>
            <a:endParaRPr lang="ru-RU" sz="1600" dirty="0" smtClean="0">
              <a:solidFill>
                <a:srgbClr val="00B0F0"/>
              </a:solidFill>
            </a:endParaRPr>
          </a:p>
          <a:p>
            <a:pPr>
              <a:buFont typeface="Wingdings" pitchFamily="2" charset="2"/>
              <a:buChar char="v"/>
            </a:pPr>
            <a:endParaRPr lang="ru-RU" sz="16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7467600" cy="1000108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Політика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4911741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uk-UA" dirty="0" smtClean="0">
                <a:solidFill>
                  <a:srgbClr val="00B0F0"/>
                </a:solidFill>
              </a:rPr>
              <a:t>            Сполучене королівство — конституційна монархія, яку очолює король або королева. Під конституцією розуміється сукупність різних документів, що регулюють питання конституційного характеру. Сюди належать статути або акти парламенту (наприклад, Велика хартія вольностей 1215 року і Білль про права 1689 року), судові прецеденти, неписані звичаї і угоди.</a:t>
            </a:r>
            <a:endParaRPr lang="ru-RU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uk-UA" dirty="0" smtClean="0">
                <a:solidFill>
                  <a:srgbClr val="00B0F0"/>
                </a:solidFill>
              </a:rPr>
              <a:t>            У Великій Британії конституція не кодифікована, тобто у вигляді окремої книжечки з назвою «Конституція» не існує. Проте елементи британської конституції цілком оформлені у вигляді письмових документів. Таким документом можна вважати, наприклад, Велику хартію вольностей, де сказано: «Жодна вільна людина не може бути схоплена, поміщена у в'язницю, позбавлена власності, оголошена поза законом, заслана або будь-яким іншим чином принижена…окрім як на підставі законного рішення суду або за законом країни». Письмовими документами є також конституційні закони, що приймаються парламентом. Ці закони парламент має право як прийняти, так і відмінити в ході довершеної звичайної процедури, так що жодного потрясіння зміни конституції в даному випадку не викликають. Особливості британської </a:t>
            </a:r>
            <a:r>
              <a:rPr lang="uk-UA" dirty="0" err="1" smtClean="0">
                <a:solidFill>
                  <a:srgbClr val="00B0F0"/>
                </a:solidFill>
              </a:rPr>
              <a:t>некодифікованої</a:t>
            </a:r>
            <a:r>
              <a:rPr lang="uk-UA" dirty="0" smtClean="0">
                <a:solidFill>
                  <a:srgbClr val="00B0F0"/>
                </a:solidFill>
              </a:rPr>
              <a:t> конституції пояснюються тим, що вона формувалася століттями. Зокрема, </a:t>
            </a:r>
            <a:r>
              <a:rPr lang="uk-UA" dirty="0" err="1" smtClean="0">
                <a:solidFill>
                  <a:srgbClr val="00B0F0"/>
                </a:solidFill>
              </a:rPr>
              <a:t>Вінстон</a:t>
            </a:r>
            <a:r>
              <a:rPr lang="uk-UA" dirty="0" smtClean="0">
                <a:solidFill>
                  <a:srgbClr val="00B0F0"/>
                </a:solidFill>
              </a:rPr>
              <a:t> Черчилль писав про час з кінця XVII до початку XVIII століття: «Тоді було зібрано весь великий англійський спадок з періоду Великої хартії вільностей і навіть з самих первісних часів і в абсолютно сучасному для нас вигляді сформульовано ставлення держави до релігії і підпорядкування корони парламенту». Втім, в британській </a:t>
            </a:r>
            <a:r>
              <a:rPr lang="uk-UA" dirty="0" err="1" smtClean="0">
                <a:solidFill>
                  <a:srgbClr val="00B0F0"/>
                </a:solidFill>
              </a:rPr>
              <a:t>некодифікованій</a:t>
            </a:r>
            <a:r>
              <a:rPr lang="uk-UA" dirty="0" smtClean="0">
                <a:solidFill>
                  <a:srgbClr val="00B0F0"/>
                </a:solidFill>
              </a:rPr>
              <a:t> конституції є і окремі елементи, які ніде не записані, а диктуються тільки традицією. Наприклад, проводити загальні вибори по четвергах.</a:t>
            </a:r>
            <a:endParaRPr lang="ru-RU" dirty="0" smtClean="0">
              <a:solidFill>
                <a:srgbClr val="00B0F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Економіка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42918"/>
            <a:ext cx="9144000" cy="621508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1400" dirty="0" smtClean="0">
                <a:solidFill>
                  <a:srgbClr val="00B0F0"/>
                </a:solidFill>
              </a:rPr>
              <a:t>               Велика Британія — одна з найбільш економічно високорозвинених індустріальних країн </a:t>
            </a:r>
            <a:r>
              <a:rPr lang="uk-UA" sz="1400" dirty="0" err="1" smtClean="0">
                <a:solidFill>
                  <a:srgbClr val="00B0F0"/>
                </a:solidFill>
              </a:rPr>
              <a:t>світу.Провідна</a:t>
            </a:r>
            <a:r>
              <a:rPr lang="uk-UA" sz="1400" dirty="0" smtClean="0">
                <a:solidFill>
                  <a:srgbClr val="00B0F0"/>
                </a:solidFill>
              </a:rPr>
              <a:t> економіка у сфері фінансових послуг, фармакологічної і військової промисловості. Стабільні ТНК. Високоточні технології і </a:t>
            </a:r>
            <a:r>
              <a:rPr lang="uk-UA" sz="1400" dirty="0" err="1" smtClean="0">
                <a:solidFill>
                  <a:srgbClr val="00B0F0"/>
                </a:solidFill>
              </a:rPr>
              <a:t>хайтек</a:t>
            </a:r>
            <a:r>
              <a:rPr lang="uk-UA" sz="1400" dirty="0" smtClean="0">
                <a:solidFill>
                  <a:srgbClr val="00B0F0"/>
                </a:solidFill>
              </a:rPr>
              <a:t> (телекомунікації і біотехнології). Видобуток нафти і газу з Північного моря. Інновації в розробках програмного забезпечення. Гнучкі умови праці. Успішно уловлює тенденції в зниженні курсів валют. Низьке безробіття (у 2004 р. 4%)</a:t>
            </a:r>
            <a:r>
              <a:rPr lang="uk-UA" sz="1400" dirty="0" err="1" smtClean="0">
                <a:solidFill>
                  <a:srgbClr val="00B0F0"/>
                </a:solidFill>
              </a:rPr>
              <a:t>.Основні</a:t>
            </a:r>
            <a:r>
              <a:rPr lang="uk-UA" sz="1400" dirty="0" smtClean="0">
                <a:solidFill>
                  <a:srgbClr val="00B0F0"/>
                </a:solidFill>
              </a:rPr>
              <a:t> галузі промисловості: машинобудівна, електрообладнання та автоматика, </a:t>
            </a:r>
            <a:r>
              <a:rPr lang="uk-UA" sz="1400" dirty="0" err="1" smtClean="0">
                <a:solidFill>
                  <a:srgbClr val="00B0F0"/>
                </a:solidFill>
              </a:rPr>
              <a:t>корабле-</a:t>
            </a:r>
            <a:r>
              <a:rPr lang="uk-UA" sz="1400" dirty="0" smtClean="0">
                <a:solidFill>
                  <a:srgbClr val="00B0F0"/>
                </a:solidFill>
              </a:rPr>
              <a:t> та авіабудівна, електроніка, металургія, хімічна, вугільна, нафтова, паперова, харчова, текстильна, легка промисловість. Розвинуті всі види сучасного транспорту. Головні порти: Лондон, Ліверпуль, Манчестер, </a:t>
            </a:r>
            <a:r>
              <a:rPr lang="uk-UA" sz="1400" dirty="0" err="1" smtClean="0">
                <a:solidFill>
                  <a:srgbClr val="00B0F0"/>
                </a:solidFill>
              </a:rPr>
              <a:t>Мілфорд-Гейвен</a:t>
            </a:r>
            <a:r>
              <a:rPr lang="uk-UA" sz="1400" dirty="0" smtClean="0">
                <a:solidFill>
                  <a:srgbClr val="00B0F0"/>
                </a:solidFill>
              </a:rPr>
              <a:t>, Галл, Саутгемптон,</a:t>
            </a:r>
            <a:r>
              <a:rPr lang="uk-UA" sz="1400" dirty="0" err="1" smtClean="0">
                <a:solidFill>
                  <a:srgbClr val="00B0F0"/>
                </a:solidFill>
              </a:rPr>
              <a:t>Іммінгем.Виробництво</a:t>
            </a:r>
            <a:r>
              <a:rPr lang="uk-UA" sz="1400" dirty="0" smtClean="0">
                <a:solidFill>
                  <a:srgbClr val="00B0F0"/>
                </a:solidFill>
              </a:rPr>
              <a:t> електроенергії: бл.305 </a:t>
            </a:r>
            <a:r>
              <a:rPr lang="uk-UA" sz="1400" dirty="0" err="1" smtClean="0">
                <a:solidFill>
                  <a:srgbClr val="00B0F0"/>
                </a:solidFill>
              </a:rPr>
              <a:t>млрд</a:t>
            </a:r>
            <a:r>
              <a:rPr lang="uk-UA" sz="1400" dirty="0" smtClean="0">
                <a:solidFill>
                  <a:srgbClr val="00B0F0"/>
                </a:solidFill>
              </a:rPr>
              <a:t> </a:t>
            </a:r>
            <a:r>
              <a:rPr lang="uk-UA" sz="1400" dirty="0" err="1" smtClean="0">
                <a:solidFill>
                  <a:srgbClr val="00B0F0"/>
                </a:solidFill>
              </a:rPr>
              <a:t>кВт·год</a:t>
            </a:r>
            <a:r>
              <a:rPr lang="uk-UA" sz="1400" dirty="0" smtClean="0">
                <a:solidFill>
                  <a:srgbClr val="00B0F0"/>
                </a:solidFill>
              </a:rPr>
              <a:t> (1992), головним чином на ТЕС. Структура енергозабезпечення країни на початку XXI ст.: природний газ — 37%; нафта — 35%, вугілля — 16%, атомна енергія — 11%, інше — 1%</a:t>
            </a:r>
            <a:r>
              <a:rPr lang="uk-UA" sz="1400" dirty="0" err="1" smtClean="0">
                <a:solidFill>
                  <a:srgbClr val="00B0F0"/>
                </a:solidFill>
              </a:rPr>
              <a:t>.Країна</a:t>
            </a:r>
            <a:r>
              <a:rPr lang="uk-UA" sz="1400" dirty="0" smtClean="0">
                <a:solidFill>
                  <a:srgbClr val="00B0F0"/>
                </a:solidFill>
              </a:rPr>
              <a:t> вийшла з Другої Світової Війни військовим переможцем, але з ослабленим промисловим сектором. Післявоєнне відновлення було відносно повільне і зайняло приблизно 40 років. Британська економіка значно поліпшила свою конкурентоспроможність після 1973 р. через членство в Європейському Економічному Співтоваристві (зараз Європейський Союз [ЄС]). Темпи економічного зростання в 1990-х можна було порівняти з іншими індустріальними </a:t>
            </a:r>
            <a:r>
              <a:rPr lang="uk-UA" sz="1400" dirty="0" err="1" smtClean="0">
                <a:solidFill>
                  <a:srgbClr val="00B0F0"/>
                </a:solidFill>
              </a:rPr>
              <a:t>країнами.Протягом</a:t>
            </a:r>
            <a:r>
              <a:rPr lang="uk-UA" sz="1400" dirty="0" smtClean="0">
                <a:solidFill>
                  <a:srgbClr val="00B0F0"/>
                </a:solidFill>
              </a:rPr>
              <a:t> 1980-х консервативний уряд Маргарет Тетчер переслідував приватизацію (денаціоналізацію) державних корпорацій, які були націоналізовані попередніми урядами. Приватизація, що супроводжується поширенням неспокою серед робітників, призвела до втрати десятків тисяч робочих місць в кам'яновугільних шахтах і секторах важкої промисловості. Протягом 1980-х і 90-х, невідповідність прибутку також зросла. Безробіття і темпи інфляції були поступово зменшені, але все ж залишалися високими до кінця 1990-х. Роль країни як головного світового фінансового центру залишалась джерелом економічної сили. Окрім того, експлуатація офшорного природного газу починаючи з 1967 р. та нафти з 1975 в Північному морі скоротила залежність країни від вугілля та імпортної нафти і забезпечили подальше економічне зростання. </a:t>
            </a:r>
            <a:endParaRPr lang="ru-RU" sz="1400" dirty="0" smtClean="0">
              <a:solidFill>
                <a:srgbClr val="00B0F0"/>
              </a:solidFill>
            </a:endParaRPr>
          </a:p>
          <a:p>
            <a:endParaRPr lang="ru-RU" sz="14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14356"/>
            <a:ext cx="9144000" cy="452596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uk-UA" sz="3200" dirty="0" smtClean="0">
                <a:solidFill>
                  <a:srgbClr val="00B0F0"/>
                </a:solidFill>
              </a:rPr>
              <a:t>              ВВП за 2006 становив 2.151 </a:t>
            </a:r>
            <a:r>
              <a:rPr lang="uk-UA" sz="3200" dirty="0" err="1" smtClean="0">
                <a:solidFill>
                  <a:srgbClr val="00B0F0"/>
                </a:solidFill>
              </a:rPr>
              <a:t>трілл</a:t>
            </a:r>
            <a:r>
              <a:rPr lang="uk-UA" sz="3200" dirty="0" smtClean="0">
                <a:solidFill>
                  <a:srgbClr val="00B0F0"/>
                </a:solidFill>
              </a:rPr>
              <a:t> </a:t>
            </a:r>
            <a:r>
              <a:rPr lang="uk-UA" sz="3200" dirty="0" err="1" smtClean="0">
                <a:solidFill>
                  <a:srgbClr val="00B0F0"/>
                </a:solidFill>
              </a:rPr>
              <a:t>долл</a:t>
            </a:r>
            <a:r>
              <a:rPr lang="uk-UA" sz="3200" dirty="0" smtClean="0">
                <a:solidFill>
                  <a:srgbClr val="00B0F0"/>
                </a:solidFill>
              </a:rPr>
              <a:t>; за 2007 — 2.215 </a:t>
            </a:r>
            <a:r>
              <a:rPr lang="uk-UA" sz="3200" dirty="0" err="1" smtClean="0">
                <a:solidFill>
                  <a:srgbClr val="00B0F0"/>
                </a:solidFill>
              </a:rPr>
              <a:t>трілл</a:t>
            </a:r>
            <a:r>
              <a:rPr lang="uk-UA" sz="3200" dirty="0" smtClean="0">
                <a:solidFill>
                  <a:srgbClr val="00B0F0"/>
                </a:solidFill>
              </a:rPr>
              <a:t> </a:t>
            </a:r>
            <a:r>
              <a:rPr lang="uk-UA" sz="3200" dirty="0" err="1" smtClean="0">
                <a:solidFill>
                  <a:srgbClr val="00B0F0"/>
                </a:solidFill>
              </a:rPr>
              <a:t>долл</a:t>
            </a:r>
            <a:r>
              <a:rPr lang="uk-UA" sz="3200" dirty="0" smtClean="0">
                <a:solidFill>
                  <a:srgbClr val="00B0F0"/>
                </a:solidFill>
              </a:rPr>
              <a:t>; за 2008 — 2.231 </a:t>
            </a:r>
            <a:r>
              <a:rPr lang="uk-UA" sz="3200" dirty="0" err="1" smtClean="0">
                <a:solidFill>
                  <a:srgbClr val="00B0F0"/>
                </a:solidFill>
              </a:rPr>
              <a:t>трілл</a:t>
            </a:r>
            <a:r>
              <a:rPr lang="uk-UA" sz="3200" dirty="0" smtClean="0">
                <a:solidFill>
                  <a:srgbClr val="00B0F0"/>
                </a:solidFill>
              </a:rPr>
              <a:t> дол</a:t>
            </a:r>
            <a:r>
              <a:rPr lang="uk-UA" sz="3200" dirty="0" smtClean="0">
                <a:solidFill>
                  <a:srgbClr val="00B0F0"/>
                </a:solidFill>
              </a:rPr>
              <a:t>. </a:t>
            </a:r>
            <a:r>
              <a:rPr lang="uk-UA" sz="3200" dirty="0" smtClean="0">
                <a:solidFill>
                  <a:srgbClr val="00B0F0"/>
                </a:solidFill>
              </a:rPr>
              <a:t>ВВП Великої Британії в першому кварталі 2009 року скоротився на 1,9 відсотка в порівнянні з попереднім кварталом, що стало рекордним падінням за останні 30 років. У четвертому кварталі 2008 року падіння ВВП країни склало 1,6 </a:t>
            </a:r>
            <a:r>
              <a:rPr lang="uk-UA" sz="3200" dirty="0" err="1" smtClean="0">
                <a:solidFill>
                  <a:srgbClr val="00B0F0"/>
                </a:solidFill>
              </a:rPr>
              <a:t>відсотка.Економічно</a:t>
            </a:r>
            <a:r>
              <a:rPr lang="uk-UA" sz="3200" dirty="0" smtClean="0">
                <a:solidFill>
                  <a:srgbClr val="00B0F0"/>
                </a:solidFill>
              </a:rPr>
              <a:t> активне населення становить 31.2 млн. чол. У сільському господарстві зайняте 1,4% населення, в промисловості — 18,2% населення, у сфері послуг — 80,4% населення. Рівень безробітних — 5,5%. Грошова одиниця — фунт стерлінгів = 100 </a:t>
            </a:r>
            <a:r>
              <a:rPr lang="uk-UA" sz="3200" dirty="0" err="1" smtClean="0">
                <a:solidFill>
                  <a:srgbClr val="00B0F0"/>
                </a:solidFill>
              </a:rPr>
              <a:t>пенсів.Річний</a:t>
            </a:r>
            <a:r>
              <a:rPr lang="uk-UA" sz="3200" dirty="0" smtClean="0">
                <a:solidFill>
                  <a:srgbClr val="00B0F0"/>
                </a:solidFill>
              </a:rPr>
              <a:t> дохід бюджету становить 1.107 трлн. </a:t>
            </a:r>
            <a:r>
              <a:rPr lang="uk-UA" sz="3200" dirty="0" err="1" smtClean="0">
                <a:solidFill>
                  <a:srgbClr val="00B0F0"/>
                </a:solidFill>
              </a:rPr>
              <a:t>долл</a:t>
            </a:r>
            <a:r>
              <a:rPr lang="uk-UA" sz="3200" dirty="0" smtClean="0">
                <a:solidFill>
                  <a:srgbClr val="00B0F0"/>
                </a:solidFill>
              </a:rPr>
              <a:t>; річна витрата бюджету становить 1.242 трлн. дол. Інвестиції в економіку становлять 16,7% від ВВП. Рівень інфляції за 2008 склав 3,8%</a:t>
            </a:r>
            <a:r>
              <a:rPr lang="uk-UA" sz="3200" dirty="0" err="1" smtClean="0">
                <a:solidFill>
                  <a:srgbClr val="00B0F0"/>
                </a:solidFill>
              </a:rPr>
              <a:t>.Експорт</a:t>
            </a:r>
            <a:r>
              <a:rPr lang="uk-UA" sz="3200" dirty="0" smtClean="0">
                <a:solidFill>
                  <a:srgbClr val="00B0F0"/>
                </a:solidFill>
              </a:rPr>
              <a:t> за 2008 склав 468.7 мільйонів дол. Експорт: машини і устаткування, нафта і нафтопродукти, автомобілі, озброєння, хімічні продукти, медичні препарати, продовольство. Експортні партнери: США − 14,2%, Німеччина — 11,1%, Франція — 8,1%, Ірландія — 8%, Нідерланди — 6,8%, Бельгія −5.3%, Іспанія −4.5%, Італія −4.1%. Імпорт за 2008 склав 645.7 </a:t>
            </a:r>
            <a:r>
              <a:rPr lang="uk-UA" sz="3200" dirty="0" err="1" smtClean="0">
                <a:solidFill>
                  <a:srgbClr val="00B0F0"/>
                </a:solidFill>
              </a:rPr>
              <a:t>мілл</a:t>
            </a:r>
            <a:r>
              <a:rPr lang="uk-UA" sz="3200" dirty="0" smtClean="0">
                <a:solidFill>
                  <a:srgbClr val="00B0F0"/>
                </a:solidFill>
              </a:rPr>
              <a:t> дол. Імпорт: готові </a:t>
            </a:r>
            <a:r>
              <a:rPr lang="uk-UA" sz="3200" dirty="0" err="1" smtClean="0">
                <a:solidFill>
                  <a:srgbClr val="00B0F0"/>
                </a:solidFill>
              </a:rPr>
              <a:t>пром</a:t>
            </a:r>
            <a:r>
              <a:rPr lang="uk-UA" sz="3200" dirty="0" smtClean="0">
                <a:solidFill>
                  <a:srgbClr val="00B0F0"/>
                </a:solidFill>
              </a:rPr>
              <a:t> товари, машини і устаткування, сировина, метали, продукти харчування. Партнери по імпорту: Німеччина −14%, США − 8,6%, Китай − 7,3%, Нідерланди − 7,3%, Франція − 6,9%, Бельгія − 4,7%, Норвегія − 4,7%, Італія − 4,2%.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97</TotalTime>
  <Words>333</Words>
  <Application>Microsoft Office PowerPoint</Application>
  <PresentationFormat>Экран (4:3)</PresentationFormat>
  <Paragraphs>128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Техническая</vt:lpstr>
      <vt:lpstr>Велика Британія</vt:lpstr>
      <vt:lpstr>Слайд 2</vt:lpstr>
      <vt:lpstr>Клімат </vt:lpstr>
      <vt:lpstr>Адміністративний поділ </vt:lpstr>
      <vt:lpstr>Історія</vt:lpstr>
      <vt:lpstr>Рельєф</vt:lpstr>
      <vt:lpstr>Політика </vt:lpstr>
      <vt:lpstr>Економіка </vt:lpstr>
      <vt:lpstr>Слайд 9</vt:lpstr>
      <vt:lpstr>Сільське господарство</vt:lpstr>
      <vt:lpstr>Лісництво </vt:lpstr>
      <vt:lpstr>Етнічні групи </vt:lpstr>
      <vt:lpstr>Мови </vt:lpstr>
      <vt:lpstr>Релігія </vt:lpstr>
      <vt:lpstr>Культура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Велика Британія</dc:title>
  <cp:lastModifiedBy>Admin</cp:lastModifiedBy>
  <cp:revision>12</cp:revision>
  <dcterms:modified xsi:type="dcterms:W3CDTF">2013-05-07T16:22:07Z</dcterms:modified>
</cp:coreProperties>
</file>