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F9346-B51B-4828-A624-EB263503D6EF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C8F41-48A0-42EE-BDBE-06BE082F3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7%D0%B5%D0%BC%D0%BD%D0%B0_%D0%BF%D0%BE%D0%B2%D0%B5%D1%80%D1%85%D0%BD%D1%8F" TargetMode="External"/><Relationship Id="rId3" Type="http://schemas.openxmlformats.org/officeDocument/2006/relationships/hyperlink" Target="http://uk.wikipedia.org/wiki/%D0%9A%D1%80%D0%B8%D0%B3%D0%B0" TargetMode="External"/><Relationship Id="rId7" Type="http://schemas.openxmlformats.org/officeDocument/2006/relationships/hyperlink" Target="http://uk.wikipedia.org/wiki/%D0%9B%D1%96%D1%82%D0%BE" TargetMode="External"/><Relationship Id="rId2" Type="http://schemas.openxmlformats.org/officeDocument/2006/relationships/hyperlink" Target="http://uk.wikipedia.org/wiki/%D0%9E%D0%BF%D0%B0%D0%B4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1%80%D0%BE%D0%B7%D0%B0" TargetMode="External"/><Relationship Id="rId5" Type="http://schemas.openxmlformats.org/officeDocument/2006/relationships/hyperlink" Target="http://uk.wikipedia.org/wiki/%D0%93%D1%80%D0%B0%D0%B4" TargetMode="External"/><Relationship Id="rId4" Type="http://schemas.openxmlformats.org/officeDocument/2006/relationships/hyperlink" Target="http://uk.wikipedia.org/wiki/%D0%94%D1%96%D0%B0%D0%BC%D0%B5%D1%82%D1%80" TargetMode="External"/><Relationship Id="rId9" Type="http://schemas.openxmlformats.org/officeDocument/2006/relationships/hyperlink" Target="http://uk.wikipedia.org/wiki/%D0%9A%D0%B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1%83%D0%BF%D1%87%D0%B0%D1%81%D1%82%D0%BE-%D0%B4%D0%BE%D1%89%D0%BE%D0%B2%D0%B0_%D1%85%D0%BC%D0%B0%D1%80%D0%B0" TargetMode="External"/><Relationship Id="rId13" Type="http://schemas.openxmlformats.org/officeDocument/2006/relationships/hyperlink" Target="http://uk.wikipedia.org/wiki/%D0%A2%D0%B5%D0%BC%D0%BF%D0%B5%D1%80%D0%B0%D1%82%D1%83%D1%80%D0%B0" TargetMode="External"/><Relationship Id="rId3" Type="http://schemas.openxmlformats.org/officeDocument/2006/relationships/hyperlink" Target="http://uk.wikipedia.org/wiki/17_%D1%81%D1%82%D0%BE%D0%BB%D1%96%D1%82%D1%82%D1%8F" TargetMode="External"/><Relationship Id="rId7" Type="http://schemas.openxmlformats.org/officeDocument/2006/relationships/hyperlink" Target="http://uk.wikipedia.org/wiki/20_%D1%81%D1%82%D0%BE%D0%BB%D1%96%D1%82%D1%82%D1%8F" TargetMode="External"/><Relationship Id="rId12" Type="http://schemas.openxmlformats.org/officeDocument/2006/relationships/hyperlink" Target="http://uk.wikipedia.org/wiki/%D0%9A%D0%BC" TargetMode="External"/><Relationship Id="rId2" Type="http://schemas.openxmlformats.org/officeDocument/2006/relationships/hyperlink" Target="http://uk.wikipedia.org/wiki/%D0%93%D1%96%D0%BF%D0%BE%D1%82%D0%B5%D0%B7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C%D0%B5%D1%82%D0%B5%D0%BE%D1%80%D0%BE%D0%BB%D0%BE%D0%B3" TargetMode="External"/><Relationship Id="rId11" Type="http://schemas.openxmlformats.org/officeDocument/2006/relationships/hyperlink" Target="http://uk.wikipedia.org/wiki/%D0%92%D0%BE%D0%B4%D0%B0" TargetMode="External"/><Relationship Id="rId5" Type="http://schemas.openxmlformats.org/officeDocument/2006/relationships/hyperlink" Target="http://uk.wikipedia.org/wiki/%D0%A4%D1%96%D0%B7%D0%B8%D0%BA" TargetMode="External"/><Relationship Id="rId15" Type="http://schemas.openxmlformats.org/officeDocument/2006/relationships/hyperlink" Target="http://uk.wikipedia.org/wiki/1965" TargetMode="External"/><Relationship Id="rId10" Type="http://schemas.openxmlformats.org/officeDocument/2006/relationships/hyperlink" Target="http://uk.wikipedia.org/wiki/%D0%A8%D0%B2%D0%B8%D0%B4%D0%BA%D1%96%D1%81%D1%82%D1%8C" TargetMode="External"/><Relationship Id="rId4" Type="http://schemas.openxmlformats.org/officeDocument/2006/relationships/hyperlink" Target="http://uk.wikipedia.org/wiki/%D0%94%D0%B5%D0%BA%D0%B0%D1%80%D1%82" TargetMode="External"/><Relationship Id="rId9" Type="http://schemas.openxmlformats.org/officeDocument/2006/relationships/hyperlink" Target="http://uk.wikipedia.org/wiki/%D0%9F%D0%BE%D0%B2%D1%96%D1%82%D1%80%D1%8F" TargetMode="External"/><Relationship Id="rId14" Type="http://schemas.openxmlformats.org/officeDocument/2006/relationships/hyperlink" Target="http://uk.wikipedia.org/wiki/%D0%9A%D0%B8%D1%81%D0%BB%D0%BE%D0%B2%D0%BE%D0%B4%D1%81%D1%8C%D0%B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F%D0%BB%D1%96%D0%B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Несприятливі</a:t>
            </a:r>
            <a:r>
              <a:rPr lang="ru-RU" dirty="0" smtClean="0"/>
              <a:t> </a:t>
            </a:r>
            <a:r>
              <a:rPr lang="uk-UA" dirty="0" smtClean="0"/>
              <a:t>фізико-географічні процеси та явища на території України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До </a:t>
            </a:r>
            <a:r>
              <a:rPr lang="ru-RU" dirty="0" err="1"/>
              <a:t>несприятливих</a:t>
            </a:r>
            <a:r>
              <a:rPr lang="ru-RU" dirty="0"/>
              <a:t> </a:t>
            </a:r>
            <a:r>
              <a:rPr lang="ru-RU" dirty="0" err="1"/>
              <a:t>фізико-географічних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належать </a:t>
            </a:r>
            <a:r>
              <a:rPr lang="ru-RU" dirty="0" err="1"/>
              <a:t>ерозія</a:t>
            </a:r>
            <a:r>
              <a:rPr lang="ru-RU" dirty="0"/>
              <a:t>, </a:t>
            </a:r>
            <a:r>
              <a:rPr lang="ru-RU" dirty="0" err="1"/>
              <a:t>зсуви</a:t>
            </a:r>
            <a:r>
              <a:rPr lang="ru-RU" dirty="0"/>
              <a:t>, </a:t>
            </a:r>
            <a:r>
              <a:rPr lang="ru-RU" dirty="0" err="1"/>
              <a:t>селі</a:t>
            </a:r>
            <a:r>
              <a:rPr lang="ru-RU" dirty="0"/>
              <a:t>, </a:t>
            </a:r>
            <a:r>
              <a:rPr lang="ru-RU" dirty="0" err="1"/>
              <a:t>карсти</a:t>
            </a:r>
            <a:r>
              <a:rPr lang="ru-RU" dirty="0"/>
              <a:t>, </a:t>
            </a:r>
            <a:r>
              <a:rPr lang="ru-RU" dirty="0" err="1"/>
              <a:t>заболочення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підтоплення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183880" cy="1051560"/>
          </a:xfrm>
        </p:spPr>
        <p:txBody>
          <a:bodyPr/>
          <a:lstStyle/>
          <a:p>
            <a:r>
              <a:rPr lang="uk-UA" dirty="0" smtClean="0"/>
              <a:t>Град</a:t>
            </a:r>
            <a:endParaRPr lang="ru-RU" dirty="0"/>
          </a:p>
        </p:txBody>
      </p:sp>
      <p:sp>
        <p:nvSpPr>
          <p:cNvPr id="7170" name="AutoShape 2" descr="http://img-fotki.yandex.ru/get/5638/17279641.0/0_9d565_cbf00ed5_L.jpe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2" name="Picture 4" descr="http://mignews.com.ua/files/upl/31(4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428999"/>
            <a:ext cx="4071934" cy="3455581"/>
          </a:xfrm>
          <a:prstGeom prst="rect">
            <a:avLst/>
          </a:prstGeom>
          <a:noFill/>
        </p:spPr>
      </p:pic>
      <p:sp>
        <p:nvSpPr>
          <p:cNvPr id="7174" name="AutoShape 6" descr="http://cs304410.userapi.com/v304410901/342d/s5mSKCQ2KU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http://cs304410.userapi.com/v304410901/342d/s5mSKCQ2KU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8" name="Picture 10" descr="https://encrypted-tbn3.gstatic.com/images?q=tbn:ANd9GcQODxtqc_dUjyhf4bO_OIPEQhldnbl5VPn3lrrZGmGmnhy1mkx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66" y="1571612"/>
            <a:ext cx="3071834" cy="1857388"/>
          </a:xfrm>
          <a:prstGeom prst="rect">
            <a:avLst/>
          </a:prstGeom>
          <a:noFill/>
        </p:spPr>
      </p:pic>
      <p:pic>
        <p:nvPicPr>
          <p:cNvPr id="7180" name="Picture 12" descr="http://img.ntv.ru/home/news/20120717/Gr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8999"/>
            <a:ext cx="5072066" cy="3429001"/>
          </a:xfrm>
          <a:prstGeom prst="rect">
            <a:avLst/>
          </a:prstGeom>
          <a:noFill/>
        </p:spPr>
      </p:pic>
      <p:pic>
        <p:nvPicPr>
          <p:cNvPr id="7182" name="Picture 14" descr="https://encrypted-tbn3.gstatic.com/images?q=tbn:ANd9GcRq18bSJ7EB4wBXZOkvHkDqiWpuJPUBJ9rljYG3wqekE5TAXttB8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1571612"/>
            <a:ext cx="2857520" cy="1847851"/>
          </a:xfrm>
          <a:prstGeom prst="rect">
            <a:avLst/>
          </a:prstGeom>
          <a:noFill/>
        </p:spPr>
      </p:pic>
      <p:pic>
        <p:nvPicPr>
          <p:cNvPr id="7184" name="Picture 16" descr="https://encrypted-tbn3.gstatic.com/images?q=tbn:ANd9GcR6YtIYX754oDpoCLx-O2pJC4Z43fGsZFmkol5Xyk2-9bfA_v1azw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571612"/>
            <a:ext cx="3333724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Град – це…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Град — </a:t>
            </a:r>
            <a:r>
              <a:rPr lang="ru-RU" dirty="0">
                <a:hlinkClick r:id="rId2" tooltip="Опади"/>
              </a:rPr>
              <a:t>опади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льодяних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ядер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сферичної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форми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часток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3" tooltip="Крига"/>
              </a:rPr>
              <a:t>криги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(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градини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4" tooltip="Діаметр"/>
              </a:rPr>
              <a:t>діаметром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5 до 50 мм,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інколи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більше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випадають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ізольовано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неправильних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комплексів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Градини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утворені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прозорої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криги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ряду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прошарків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товщиною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менше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 мм,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чергуються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напівпрозорими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прошарками</a:t>
            </a:r>
            <a:r>
              <a:rPr lang="ru-RU" baseline="30000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[1]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Опади 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граду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спостерігаються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як правило, при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сильних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Гроза"/>
              </a:rPr>
              <a:t>грозах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7" tooltip="Літо"/>
              </a:rPr>
              <a:t>влітку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коли температура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8" tooltip="Земна поверхня"/>
              </a:rPr>
              <a:t>поверхні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Земна поверхня"/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  <a:hlinkClick r:id="rId8" tooltip="Земна поверхня"/>
              </a:rPr>
              <a:t>землі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нижче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20 °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C.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Частіш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все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проходить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вузькою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(не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більше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10 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Км"/>
              </a:rPr>
              <a:t>км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проте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довгою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інколи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сотні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кілометрів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смугою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Град на території України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Несприятливим</a:t>
            </a:r>
            <a:r>
              <a:rPr lang="ru-RU" dirty="0"/>
              <a:t> для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явищем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випадання</a:t>
            </a:r>
            <a:r>
              <a:rPr lang="ru-RU" dirty="0"/>
              <a:t> граду. </a:t>
            </a:r>
            <a:r>
              <a:rPr lang="ru-RU" dirty="0" err="1"/>
              <a:t>Повторюваність</a:t>
            </a:r>
            <a:r>
              <a:rPr lang="ru-RU" dirty="0"/>
              <a:t> граду </a:t>
            </a:r>
            <a:r>
              <a:rPr lang="ru-RU" dirty="0" err="1"/>
              <a:t>найбільша</a:t>
            </a:r>
            <a:r>
              <a:rPr lang="ru-RU" dirty="0"/>
              <a:t> в Карпатах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Кримських</a:t>
            </a:r>
            <a:r>
              <a:rPr lang="ru-RU" dirty="0"/>
              <a:t> горах </a:t>
            </a:r>
            <a:r>
              <a:rPr lang="ru-RU" dirty="0" err="1"/>
              <a:t>і</a:t>
            </a:r>
            <a:r>
              <a:rPr lang="ru-RU" dirty="0"/>
              <a:t> становить 4—6 </a:t>
            </a:r>
            <a:r>
              <a:rPr lang="ru-RU" dirty="0" err="1"/>
              <a:t>днів</a:t>
            </a:r>
            <a:r>
              <a:rPr lang="ru-RU" dirty="0"/>
              <a:t> на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висхідних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 перед горами,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турбулентності</a:t>
            </a:r>
            <a:r>
              <a:rPr lang="ru-RU" dirty="0"/>
              <a:t> в приземному </a:t>
            </a:r>
            <a:r>
              <a:rPr lang="ru-RU" dirty="0" err="1"/>
              <a:t>шарі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хмарності</a:t>
            </a:r>
            <a:r>
              <a:rPr lang="ru-RU" dirty="0"/>
              <a:t>. На </a:t>
            </a:r>
            <a:r>
              <a:rPr lang="ru-RU" dirty="0" err="1"/>
              <a:t>більшій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градом становить 2,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височинах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в </a:t>
            </a:r>
            <a:r>
              <a:rPr lang="ru-RU" dirty="0" err="1"/>
              <a:t>окремі</a:t>
            </a:r>
            <a:r>
              <a:rPr lang="ru-RU" dirty="0"/>
              <a:t> роки число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градом у горах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12, а на </a:t>
            </a:r>
            <a:r>
              <a:rPr lang="ru-RU" dirty="0" err="1"/>
              <a:t>решті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4—5 </a:t>
            </a:r>
            <a:r>
              <a:rPr lang="ru-RU" dirty="0" err="1"/>
              <a:t>днів</a:t>
            </a:r>
            <a:r>
              <a:rPr lang="ru-RU" dirty="0"/>
              <a:t>.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випадають</a:t>
            </a:r>
            <a:r>
              <a:rPr lang="ru-RU" dirty="0"/>
              <a:t> </a:t>
            </a:r>
            <a:r>
              <a:rPr lang="ru-RU" dirty="0" err="1"/>
              <a:t>дрібні</a:t>
            </a:r>
            <a:r>
              <a:rPr lang="ru-RU" dirty="0"/>
              <a:t> градинки. </a:t>
            </a:r>
            <a:r>
              <a:rPr lang="ru-RU" dirty="0" err="1"/>
              <a:t>Повторність</a:t>
            </a:r>
            <a:r>
              <a:rPr lang="ru-RU" dirty="0"/>
              <a:t> </a:t>
            </a:r>
            <a:r>
              <a:rPr lang="ru-RU" dirty="0" err="1"/>
              <a:t>випадання</a:t>
            </a:r>
            <a:r>
              <a:rPr lang="ru-RU" dirty="0"/>
              <a:t> градинок </a:t>
            </a:r>
            <a:r>
              <a:rPr lang="ru-RU" dirty="0" err="1"/>
              <a:t>діаметром</a:t>
            </a:r>
            <a:r>
              <a:rPr lang="ru-RU" dirty="0"/>
              <a:t> З0 мм становить </a:t>
            </a:r>
            <a:r>
              <a:rPr lang="ru-RU" dirty="0" err="1"/>
              <a:t>близько</a:t>
            </a:r>
            <a:r>
              <a:rPr lang="ru-RU" dirty="0"/>
              <a:t> 20%. Великий град </a:t>
            </a:r>
            <a:r>
              <a:rPr lang="ru-RU" dirty="0" err="1"/>
              <a:t>трапляється</a:t>
            </a:r>
            <a:r>
              <a:rPr lang="ru-RU" dirty="0"/>
              <a:t>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квітня</a:t>
            </a:r>
            <a:r>
              <a:rPr lang="ru-RU" dirty="0"/>
              <a:t> — на початку </a:t>
            </a:r>
            <a:r>
              <a:rPr lang="ru-RU" dirty="0" err="1"/>
              <a:t>травня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серпня</a:t>
            </a:r>
            <a:r>
              <a:rPr lang="ru-RU" dirty="0"/>
              <a:t> —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ru-RU" dirty="0" err="1"/>
              <a:t>вересня</a:t>
            </a:r>
            <a:r>
              <a:rPr lang="ru-RU" dirty="0"/>
              <a:t>. На </a:t>
            </a:r>
            <a:r>
              <a:rPr lang="ru-RU" dirty="0" err="1"/>
              <a:t>Кримському</a:t>
            </a:r>
            <a:r>
              <a:rPr lang="ru-RU" dirty="0"/>
              <a:t> </a:t>
            </a:r>
            <a:r>
              <a:rPr lang="ru-RU" dirty="0" err="1"/>
              <a:t>півострові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випадати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взимку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Випадання</a:t>
            </a:r>
            <a:r>
              <a:rPr lang="ru-RU" dirty="0"/>
              <a:t> граду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одного дня, в </a:t>
            </a:r>
            <a:r>
              <a:rPr lang="ru-RU" dirty="0" err="1"/>
              <a:t>окремих</a:t>
            </a:r>
            <a:r>
              <a:rPr lang="ru-RU" dirty="0"/>
              <a:t> областях —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. По </a:t>
            </a:r>
            <a:r>
              <a:rPr lang="ru-RU" dirty="0" err="1"/>
              <a:t>території</a:t>
            </a:r>
            <a:r>
              <a:rPr lang="ru-RU" dirty="0"/>
              <a:t> град </a:t>
            </a:r>
            <a:r>
              <a:rPr lang="ru-RU" dirty="0" err="1"/>
              <a:t>випадає</a:t>
            </a:r>
            <a:r>
              <a:rPr lang="ru-RU" dirty="0"/>
              <a:t> </a:t>
            </a:r>
            <a:r>
              <a:rPr lang="ru-RU" dirty="0" err="1"/>
              <a:t>плямами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смугами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Утворення граду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>
                <a:hlinkClick r:id="rId2" tooltip="Гіпотеза"/>
              </a:rPr>
              <a:t>Гіпотези</a:t>
            </a:r>
            <a:r>
              <a:rPr lang="ru-RU" dirty="0"/>
              <a:t> про </a:t>
            </a:r>
            <a:r>
              <a:rPr lang="ru-RU" dirty="0" err="1"/>
              <a:t>утворення</a:t>
            </a:r>
            <a:r>
              <a:rPr lang="ru-RU" dirty="0"/>
              <a:t> граду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 </a:t>
            </a:r>
            <a:r>
              <a:rPr lang="ru-RU" dirty="0">
                <a:hlinkClick r:id="rId3" tooltip="17 століття"/>
              </a:rPr>
              <a:t>17 </a:t>
            </a:r>
            <a:r>
              <a:rPr lang="ru-RU" dirty="0" err="1">
                <a:hlinkClick r:id="rId3" tooltip="17 століття"/>
              </a:rPr>
              <a:t>століття</a:t>
            </a:r>
            <a:r>
              <a:rPr lang="ru-RU" dirty="0"/>
              <a:t> </a:t>
            </a:r>
            <a:r>
              <a:rPr lang="ru-RU" dirty="0" err="1"/>
              <a:t>будував</a:t>
            </a:r>
            <a:r>
              <a:rPr lang="ru-RU" dirty="0"/>
              <a:t> </a:t>
            </a:r>
            <a:r>
              <a:rPr lang="ru-RU" dirty="0">
                <a:hlinkClick r:id="rId4" tooltip="Декарт"/>
              </a:rPr>
              <a:t>Декарт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наукову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градових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них створили </a:t>
            </a:r>
            <a:r>
              <a:rPr lang="ru-RU" dirty="0" err="1">
                <a:hlinkClick r:id="rId5" tooltip="Фізик"/>
              </a:rPr>
              <a:t>фізики</a:t>
            </a:r>
            <a:r>
              <a:rPr lang="ru-RU" dirty="0"/>
              <a:t> </a:t>
            </a:r>
            <a:r>
              <a:rPr lang="ru-RU" dirty="0" err="1"/>
              <a:t>сумісно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 err="1">
                <a:hlinkClick r:id="rId6" tooltip="Метеоролог"/>
              </a:rPr>
              <a:t>метеорологами</a:t>
            </a:r>
            <a:r>
              <a:rPr lang="ru-RU" dirty="0"/>
              <a:t> 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 </a:t>
            </a:r>
            <a:r>
              <a:rPr lang="ru-RU" dirty="0">
                <a:hlinkClick r:id="rId7" tooltip="20 століття"/>
              </a:rPr>
              <a:t>20 </a:t>
            </a:r>
            <a:r>
              <a:rPr lang="ru-RU" dirty="0" err="1">
                <a:hlinkClick r:id="rId7" tooltip="20 століття"/>
              </a:rPr>
              <a:t>століття</a:t>
            </a:r>
            <a:r>
              <a:rPr lang="ru-RU" dirty="0"/>
              <a:t>.</a:t>
            </a:r>
          </a:p>
          <a:p>
            <a:r>
              <a:rPr lang="ru-RU" dirty="0"/>
              <a:t>Град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потужній</a:t>
            </a:r>
            <a:r>
              <a:rPr lang="ru-RU" dirty="0"/>
              <a:t> </a:t>
            </a:r>
            <a:r>
              <a:rPr lang="ru-RU" dirty="0" err="1">
                <a:hlinkClick r:id="rId8" tooltip="Купчасто-дощова хмара"/>
              </a:rPr>
              <a:t>купчасто-дощовій</a:t>
            </a:r>
            <a:r>
              <a:rPr lang="ru-RU" dirty="0">
                <a:hlinkClick r:id="rId8" tooltip="Купчасто-дощова хмара"/>
              </a:rPr>
              <a:t> </a:t>
            </a:r>
            <a:r>
              <a:rPr lang="ru-RU" dirty="0" err="1">
                <a:hlinkClick r:id="rId8" tooltip="Купчасто-дощова хмара"/>
              </a:rPr>
              <a:t>хмарі</a:t>
            </a:r>
            <a:r>
              <a:rPr lang="ru-RU" dirty="0"/>
              <a:t> при </a:t>
            </a:r>
            <a:r>
              <a:rPr lang="ru-RU" dirty="0" err="1"/>
              <a:t>сильних</a:t>
            </a:r>
            <a:r>
              <a:rPr lang="ru-RU" dirty="0"/>
              <a:t> потоках </a:t>
            </a:r>
            <a:r>
              <a:rPr lang="ru-RU" dirty="0" err="1">
                <a:hlinkClick r:id="rId9" tooltip="Повітря"/>
              </a:rPr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піднімаються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 </a:t>
            </a:r>
            <a:r>
              <a:rPr lang="ru-RU" dirty="0" err="1">
                <a:hlinkClick r:id="rId10" tooltip="Швидкість"/>
              </a:rPr>
              <a:t>швидкість</a:t>
            </a:r>
            <a:r>
              <a:rPr lang="ru-RU" dirty="0"/>
              <a:t> як правило </a:t>
            </a:r>
            <a:r>
              <a:rPr lang="ru-RU" dirty="0" err="1"/>
              <a:t>перевищує</a:t>
            </a:r>
            <a:r>
              <a:rPr lang="ru-RU" dirty="0"/>
              <a:t> 15 м/с. На </a:t>
            </a:r>
            <a:r>
              <a:rPr lang="ru-RU" dirty="0" err="1"/>
              <a:t>цих</a:t>
            </a:r>
            <a:r>
              <a:rPr lang="ru-RU" dirty="0"/>
              <a:t> потоках </a:t>
            </a:r>
            <a:r>
              <a:rPr lang="ru-RU" dirty="0" err="1"/>
              <a:t>підтримуються</a:t>
            </a:r>
            <a:r>
              <a:rPr lang="ru-RU" dirty="0"/>
              <a:t> </a:t>
            </a:r>
            <a:r>
              <a:rPr lang="ru-RU" dirty="0" err="1"/>
              <a:t>крупні</a:t>
            </a:r>
            <a:r>
              <a:rPr lang="ru-RU" dirty="0"/>
              <a:t> </a:t>
            </a:r>
            <a:r>
              <a:rPr lang="ru-RU" dirty="0" err="1"/>
              <a:t>переохолоджені</a:t>
            </a:r>
            <a:r>
              <a:rPr lang="ru-RU" dirty="0"/>
              <a:t> (до -10—20 °</a:t>
            </a:r>
            <a:r>
              <a:rPr lang="en-US" dirty="0"/>
              <a:t>C) </a:t>
            </a:r>
            <a:r>
              <a:rPr lang="ru-RU" dirty="0" err="1"/>
              <a:t>краплини</a:t>
            </a:r>
            <a:r>
              <a:rPr lang="ru-RU" dirty="0"/>
              <a:t> </a:t>
            </a:r>
            <a:r>
              <a:rPr lang="ru-RU" dirty="0">
                <a:hlinkClick r:id="rId11" tooltip="Вода"/>
              </a:rPr>
              <a:t>води</a:t>
            </a:r>
            <a:r>
              <a:rPr lang="ru-RU" dirty="0"/>
              <a:t>. Чим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потоків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важче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втримувати</a:t>
            </a:r>
            <a:r>
              <a:rPr lang="ru-RU" dirty="0"/>
              <a:t> </a:t>
            </a:r>
            <a:r>
              <a:rPr lang="ru-RU" dirty="0" err="1"/>
              <a:t>краплі</a:t>
            </a:r>
            <a:r>
              <a:rPr lang="ru-RU" dirty="0"/>
              <a:t>. На </a:t>
            </a:r>
            <a:r>
              <a:rPr lang="ru-RU" dirty="0" err="1"/>
              <a:t>висоті</a:t>
            </a:r>
            <a:r>
              <a:rPr lang="ru-RU" dirty="0"/>
              <a:t> 8—10 </a:t>
            </a:r>
            <a:r>
              <a:rPr lang="ru-RU" dirty="0">
                <a:hlinkClick r:id="rId12" tooltip="Км"/>
              </a:rPr>
              <a:t>км</a:t>
            </a:r>
            <a:r>
              <a:rPr lang="ru-RU" dirty="0"/>
              <a:t>, де </a:t>
            </a:r>
            <a:r>
              <a:rPr lang="ru-RU" dirty="0">
                <a:hlinkClick r:id="rId13" tooltip="Температура"/>
              </a:rPr>
              <a:t>температура</a:t>
            </a:r>
            <a:r>
              <a:rPr lang="ru-RU" dirty="0"/>
              <a:t> </a:t>
            </a:r>
            <a:r>
              <a:rPr lang="ru-RU" dirty="0" err="1"/>
              <a:t>досягає</a:t>
            </a:r>
            <a:r>
              <a:rPr lang="ru-RU" dirty="0"/>
              <a:t> -35—40 °</a:t>
            </a:r>
            <a:r>
              <a:rPr lang="en-US" dirty="0"/>
              <a:t>C, </a:t>
            </a:r>
            <a:r>
              <a:rPr lang="ru-RU" dirty="0" err="1"/>
              <a:t>краплі</a:t>
            </a:r>
            <a:r>
              <a:rPr lang="ru-RU" dirty="0"/>
              <a:t> </a:t>
            </a:r>
            <a:r>
              <a:rPr lang="ru-RU" dirty="0" err="1"/>
              <a:t>замерзають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крижані</a:t>
            </a:r>
            <a:r>
              <a:rPr lang="ru-RU" dirty="0"/>
              <a:t> </a:t>
            </a:r>
            <a:r>
              <a:rPr lang="ru-RU" dirty="0" err="1"/>
              <a:t>часточки</a:t>
            </a:r>
            <a:r>
              <a:rPr lang="ru-RU" dirty="0"/>
              <a:t> — </a:t>
            </a:r>
            <a:r>
              <a:rPr lang="ru-RU" dirty="0" err="1"/>
              <a:t>зародиші</a:t>
            </a:r>
            <a:r>
              <a:rPr lang="ru-RU" dirty="0"/>
              <a:t> градин. </a:t>
            </a:r>
            <a:r>
              <a:rPr lang="ru-RU" dirty="0" err="1"/>
              <a:t>Вдаряючись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в одну, </a:t>
            </a:r>
            <a:r>
              <a:rPr lang="ru-RU" dirty="0" err="1"/>
              <a:t>зіштовхуючись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переохолодженими</a:t>
            </a:r>
            <a:r>
              <a:rPr lang="ru-RU" dirty="0"/>
              <a:t> </a:t>
            </a:r>
            <a:r>
              <a:rPr lang="ru-RU" dirty="0" err="1"/>
              <a:t>краплями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встигли</a:t>
            </a:r>
            <a:r>
              <a:rPr lang="ru-RU" dirty="0"/>
              <a:t> </a:t>
            </a:r>
            <a:r>
              <a:rPr lang="ru-RU" dirty="0" err="1"/>
              <a:t>замерзнути</a:t>
            </a:r>
            <a:r>
              <a:rPr lang="ru-RU" dirty="0"/>
              <a:t>, вони </a:t>
            </a:r>
            <a:r>
              <a:rPr lang="ru-RU" dirty="0" err="1"/>
              <a:t>приморожують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себе, </a:t>
            </a:r>
            <a:r>
              <a:rPr lang="ru-RU" dirty="0" err="1"/>
              <a:t>товстіють</a:t>
            </a:r>
            <a:r>
              <a:rPr lang="ru-RU" dirty="0"/>
              <a:t>, </a:t>
            </a:r>
            <a:r>
              <a:rPr lang="ru-RU" dirty="0" err="1"/>
              <a:t>важчають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спускаються</a:t>
            </a:r>
            <a:r>
              <a:rPr lang="ru-RU" dirty="0"/>
              <a:t> в </a:t>
            </a:r>
            <a:r>
              <a:rPr lang="ru-RU" dirty="0" err="1"/>
              <a:t>нижчі</a:t>
            </a:r>
            <a:r>
              <a:rPr lang="ru-RU" dirty="0"/>
              <a:t> хмари, де </a:t>
            </a:r>
            <a:r>
              <a:rPr lang="ru-RU" dirty="0" err="1"/>
              <a:t>переохолоджених</a:t>
            </a:r>
            <a:r>
              <a:rPr lang="ru-RU" dirty="0"/>
              <a:t> </a:t>
            </a:r>
            <a:r>
              <a:rPr lang="ru-RU" dirty="0" err="1"/>
              <a:t>крапель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набрати</a:t>
            </a:r>
            <a:r>
              <a:rPr lang="ru-RU" dirty="0"/>
              <a:t> в </a:t>
            </a:r>
            <a:r>
              <a:rPr lang="ru-RU" dirty="0" err="1"/>
              <a:t>діаметрі</a:t>
            </a:r>
            <a:r>
              <a:rPr lang="ru-RU" dirty="0"/>
              <a:t> 1 см, </a:t>
            </a:r>
            <a:r>
              <a:rPr lang="ru-RU" dirty="0" err="1"/>
              <a:t>кожна</a:t>
            </a:r>
            <a:r>
              <a:rPr lang="ru-RU" dirty="0"/>
              <a:t> градина повинна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100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зіткнень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хмаровими</a:t>
            </a:r>
            <a:r>
              <a:rPr lang="ru-RU" dirty="0"/>
              <a:t> </a:t>
            </a:r>
            <a:r>
              <a:rPr lang="ru-RU" dirty="0" err="1"/>
              <a:t>краплями</a:t>
            </a:r>
            <a:r>
              <a:rPr lang="ru-RU" dirty="0"/>
              <a:t>.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випадання</a:t>
            </a:r>
            <a:r>
              <a:rPr lang="ru-RU" dirty="0"/>
              <a:t> граду проходить </a:t>
            </a:r>
            <a:r>
              <a:rPr lang="ru-RU" dirty="0" err="1"/>
              <a:t>лавиноподібно</a:t>
            </a:r>
            <a:r>
              <a:rPr lang="ru-RU" dirty="0"/>
              <a:t>. За </a:t>
            </a:r>
            <a:r>
              <a:rPr lang="ru-RU" dirty="0" err="1"/>
              <a:t>лічені</a:t>
            </a:r>
            <a:r>
              <a:rPr lang="ru-RU" dirty="0"/>
              <a:t> </a:t>
            </a:r>
            <a:r>
              <a:rPr lang="ru-RU" dirty="0" err="1"/>
              <a:t>хвилини</a:t>
            </a:r>
            <a:r>
              <a:rPr lang="ru-RU" dirty="0"/>
              <a:t> град </a:t>
            </a:r>
            <a:r>
              <a:rPr lang="ru-RU" dirty="0" err="1"/>
              <a:t>покриває</a:t>
            </a:r>
            <a:r>
              <a:rPr lang="ru-RU" dirty="0"/>
              <a:t> землю </a:t>
            </a:r>
            <a:r>
              <a:rPr lang="ru-RU" dirty="0" err="1"/>
              <a:t>крижаними</a:t>
            </a:r>
            <a:r>
              <a:rPr lang="ru-RU" dirty="0"/>
              <a:t> кульками шаром 5—7 см. В </a:t>
            </a:r>
            <a:r>
              <a:rPr lang="ru-RU" dirty="0" err="1"/>
              <a:t>районі</a:t>
            </a:r>
            <a:r>
              <a:rPr lang="ru-RU" dirty="0"/>
              <a:t> </a:t>
            </a:r>
            <a:r>
              <a:rPr lang="ru-RU" dirty="0" err="1">
                <a:hlinkClick r:id="rId14" tooltip="Кисловодськ"/>
              </a:rPr>
              <a:t>Кисловодську</a:t>
            </a:r>
            <a:r>
              <a:rPr lang="ru-RU" dirty="0"/>
              <a:t> </a:t>
            </a:r>
            <a:r>
              <a:rPr lang="ru-RU" dirty="0" err="1"/>
              <a:t>в</a:t>
            </a:r>
            <a:r>
              <a:rPr lang="ru-RU" dirty="0"/>
              <a:t> </a:t>
            </a:r>
            <a:r>
              <a:rPr lang="ru-RU" dirty="0">
                <a:hlinkClick r:id="rId15" tooltip="1965"/>
              </a:rPr>
              <a:t>1965</a:t>
            </a:r>
            <a:r>
              <a:rPr lang="ru-RU" dirty="0"/>
              <a:t>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випав</a:t>
            </a:r>
            <a:r>
              <a:rPr lang="ru-RU" dirty="0"/>
              <a:t> град,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покрив</a:t>
            </a:r>
            <a:r>
              <a:rPr lang="ru-RU" dirty="0"/>
              <a:t> землю шаром в 75 см.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Розміри граду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 величиною розміри градин бувають різні. На себе, як правило, звертають увагу найбільші. Вони досягають діаметру 12 см і 40см по колу.</a:t>
            </a:r>
            <a:endParaRPr lang="ru-RU" dirty="0"/>
          </a:p>
        </p:txBody>
      </p:sp>
      <p:sp>
        <p:nvSpPr>
          <p:cNvPr id="3074" name="AutoShape 2" descr="data:image/jpeg;base64,/9j/4AAQSkZJRgABAQAAAQABAAD/2wCEAAkGBhQSEBUUEhQVFBUUFBUXFRQUFBcUFBUYFxQVFBcUFBUXHCYeFxkkGRQUHy8gJCcpLCwsFR4xNTAqNSYrLCkBCQoKDgwOGg8PGikkHB0pLCwsLCwsLCwsLCksLCwsKSwsLCwsKSksLCwsLCwsLCwsLCwsLCwsKSksLCwsLCwpKf/AABEIAMIBAwMBIgACEQEDEQH/xAAbAAACAwEBAQAAAAAAAAAAAAADBAACBQEGB//EAD0QAAIBAgQDBwEHAwIFBQAAAAECAAMRBBIhMQVBUQYTImFxgZGxIzJSocHh8BRC8bLRB3KSk+MVJDNDYv/EABkBAAMBAQEAAAAAAAAAAAAAAAECAwAEBf/EACsRAAICAQMDAgQHAAAAAAAAAAABAhEDEiExBEFRE2EUMoGxM3GRwdHh8P/aAAwDAQACEQMRAD8A8bRw0eo4eGo4eO0qE8eTPdUQFLDxpKEYShDrSiFEKrRhBSjIpQgpQGFhTllpxnup0UpjC/dTopxlac73MNhFzSk7qNCnOilMYU7qQUI53c6KUxhPuZO6jvdSd1MYS7mVNKP91KmlAYzzRlTRmgaUqaMxjPNGVNKPmjKmjMYR7qUalHjSlDSmMINRgmoTRalBmlMAzjRlTRmg1KUNGYBntRi1SjNVqME9GGxWjEq0IlXoTdq0IlWoRkybRhHDyTSNCSPYmk9PSpR2lSnKdONJTkzrOKkKqSypCBYDAxThFWEVIRUgo1Agkt3cMElsswQPdzvdw4WdCzGFzTlhTjC04dMNK48bmRy5o4+eRMUIQYM2/aalHDki0ZpYOdkOnijgn1U3xsYy4GXHDb7TdOH15fzrCJhfeUeGD7EF1E1wzz78KI5wZ4a3OekNCVOGJuLRfh4eBvi8nk88eFm2n0itXCEbieoXDe3r15gQVfB3H1/eLLp4vgpDrJrnc8sacq1KauJwdvI36biKVaJHK85Xhkjsj1UGImnBmnHLShSSao6E1JWhM04NqccanBskwRQpKlI0UgykwBRkgmpxxkgWWY1CdSnEq1KajJF61OEVoyDQkjppzkxOj0NNIwqTiiEBgOg6FhFEqsIsBjoEIonFEuJgHQJa0iwloDFckmSFAlaanNK4sepkc2XQvculM6H9POPYele1/wCftKJSj+HpT0oquDyZSvdhqFK4OlgCB+sOiTqLpf2hES8qiLZUU7wlOlCldf55QipCKCan5fEhpjlGMkpk18oKNYt3MBWw1to/knGGkwDCxVHTQfzoYo2Cut/4Js1k+sUcgCI0UTMGvhLHb+eUTy2JB+fKbtex0N99xymXicPkY3OmlumvWcuaFq0dnT5XGVChWDKQwYHacInC9j1U090LlINljBEGwhCKusEyxlhBMswBZlgKiRthAsswGJGnJGCk5ALRrXl1gjLoZhw6mXUwSmFWAIQS4gxCCEwVRLgyqiWAgMXBhaVW/KwH5wGUmG7kqL6gHbzHOd+JVE8rO9U2aOHqKT/PKO0100mbgl5zSpzqicjHcOl199fn9oRVtA09jrv/AIh0O2nKUJMIEhFGkqkKiwgOSMJ2ok4BMA4BKlP4YS0pUF5gieJAP3eszqtMltvaalRfygWpRWFGWMKSbD84s+HDbj2m2EsZn113I08ukRodM85VwWViByP8tAuJsVqJJiGIpa/z+CcmTEmduLO4sSMExhag1gHnE9tj1E7VlGgmhGMExmMCeCeFaCaEAKSS8kUBoiEEoJeMMFUQiiVWFWAJZRLiRRLqIDFqYh+6Omm/0lEE1TTDUVbmBl9CDfX2lsMVJ7nP1E3COwqtLXSFxb39F0H86aTtG2YH394Np39jy+4TCVeR2M1KZGhmQh26X6dfzmrRbrty8pSIkhumBbnGV2idOpbYgiMitfyjkWGRtRDK8UFTXkYZXjAGHa8o5I2lVM6WmAQajWQzmaVJmMVZdIOw1vJUfW/p+8DVeKxi1R/ptM+unT3jJqi+ptFjWubcuZ8orGQpXvM6sni/mk0qr6W5TLxdQAmSkUjyZtfc+sWcRi9xfrBOs8t7s96KpIWYwJa8NVEDaAYo0Cxh2EEwhEYEyTskNGs0gZeCDQqmZjB0hVgFMKrQGDqYRYuHhFeYwypgMZ2rpYPWrcq1gwAubfiA6iXV54j/AIg4diAeQMMJOMk0LOKlFpn1XDU6demKmHdXVhcFSCP29DEXuDPg2ErMt8jMhIsSjFSR0OU6iey7IdqRTXuapIA/+N76LyynoOh25Gd3rJs86XTNK0z6Ui+IRun102mZw/E94l9jz8j0jqk/7S8WcklTH6RjOaZ9Orrr0jVNpREmg9NodKkSJ1hadTTX2t+sYUdUzt4oHhO+B3IXYb7w2AMzwLVyJBieQAPneL57mAyCZ9bnQeUBVqDW35zlWrppFy9xFYyRxdTOVN7QYJ1MhNog4KudJ5nj2PFMAf3OcqDmSdyPQXM2sfiwiksbDUknlPBcPxT43Fd4R9jSLd3pYm9tT129rzmzTpHZ0+LU7PTqPCPQQbwrmBczhPVAusXtDNUg80BgbCCcQjGCeMKwJknbzswBoNCIYuDCI0zHGlaFBiqtCq0UwcGXVoFWhFaEwwrQOPwK1kKtzE6rQitMBs+a8U7LVqLnKjMvIqL/AEiQwVQb03/6G/2n11WjFMxrEaPEdiONOr9y+1vDm5Af268unTWe+p1L7m88/wBpeCZgK9EWq0/FYf3Abj31+YPgfaNKwsGs1tVJ8Q9ufqJ04snZnLmxXuj1ori+mvta3sI0lfTQj1/S3WY64gWGp+P16Sy4vl8HrOxSPPcTbWreGTbeZNHE23jKY4X32PrbntKJkmhstIDeDeuWPnb0lS+kNgC1KltB6f4lGbSUD3lXcQWai1S4+sC7i1pCwAvcfrFXxA6xGx0ghfTQnXly/wAwb1LCDeuOsxOP8dWjSZidthzJ2AHqZOUqRWEHJ0YPbLiD16i4Slu1jU8l5An8/wDM1+GcOWhSCKLdT1MQ7M4AgNWq61KpzE9Og+JsO882ctTs9jHBRVA3gnMI5i7NFHYGrvKFpd2gKhmoNkYwNRpZmgHeEU4Wkg80kABwNLq8WDwimFjDStCq0VDwitAEaVoQPFg0sKgmANq8Khii1R1haVdSSLjTfXbS+vtDQHQ4sOrRIYgaajXQeehP0EZWoBzhpi2NBp5LtD2IWoWqUTkfcp/aT1H4TPU0Kystwb31B6g7SLYkgbi1/faNpYto+a8I7UVsI5p1QXUHxIx8S+ak/Se+4RxihXOZKyrYbOSCPaJdo+y9PEAFiEckKrgX1OwI5ieSrf8ADvFqTYU3HVX1PsRKxlKPYhPHGXc+i1QQ2mxO+/1tDPWy7EN5j6W+Z8w4fxjF4Q2uwXbJVBZDY20B29p6fCdusOygVENKpbWyl09QRr7ETojOzmnia43PV0ccCJZseJh4XHUnH2dWk3W1QZh6qxDCQoEUmo4F9gTf0sBcx9TI6Dfp4y842K1mHh8X4c1wBbckD66zNx/aulT8ObOTyTxfnsPmbXQVibN/HcSsbKCdN5lPjn6TyuK7RYhwTRSygE6KXJ56tt+U47Y+oNBUseiKv5yEsl7nTHFR6LiPHO6TM7Bb7DcnyUTB4ZTfH1hVqC1GmfAu9z1J5n6betOG9ki7s2Ia5VrFb5idAwDN0s09Ka/dtTpqFCkNaw2IAIA9ryM3J7HVjhGO4+y2G0A7wWKxbW8O/IW/KCqVyZGiyYYtAO0Uw2KZludwzDb8LEX+BKmo2Y66aW/O/wCkLVGsO7QTGI4nEEOmpsSyn1ylh/pPzOViTsSNQd+hFx8Q0CxlmgHMUx1UBGJJAym5vawtqYnw/iK1qYdT5MOYPMGHQ9OrsI5q6NK8kQRbC0kU1moHhFaKq0IrQMoNq8IrRRWhlaAIyGli+g9Ivnli+3oIUBjKGUwI8dUnnUFvMCmg+oMqlSB4WjgsXvqRu2a51uy66Kbiw8tpWPDJS5RrWBIJ3U3HwR9CYYm4I8oqrRmm0yMM4NMqKv4VA+BaNUwASeZtf22+sTRo1QaOuRGTGKWyWG1RCfQHUzQpi8z8XhA4Xa61EcX/APywJt52BHvNSi+otLLhErA1cAjrlZQV6EXGus+Zce7M1DxRaVCkUoshsxsQQMmeoovoAzoLes+tYlhYW+Jg1zbiOHNrjuMSp92w7D/SZfFpt2k9n9iU7pV5PnXarsViaNB3Qo6qpLEGxVVBYmx8hDYDsRijTUstNSRr4t/PQT6ZxxEfDVly2vSqDTzQ8orgK4bD0mH91KmflAZKUV6a/MZN6/oeBwXYiozurVadwbkDMxFxboOambuB7E0kINRjUI5fdX4h+H8WptjsRS7wtUVUOUgAKLfdQjU2vc+b/GuzyeSGh7+EVg7Rn8fw7vhalKgVRmXKDrYA6Na3O17RDse9Q4Gl3jByUBVtb5SBYNfcjUX8hNes8w+zlX/2qr+Bqif9FR1/SHW/RcfdfuHStd+xmcFwNWnxDEF6uYMEdly6HMWCEa6FQlvMTT4riAhR2BIFQC4tpn+zufLxflBZ7Y4k/wD2Ye3/AG6n/ljGJohxZtRfqfz6xc07mpS8L7UNjjUWl5CM0CzSM0EzTkLpnXaBZpC0GzQGsS4rXZUJRM7AggWv7/F4XPpLs0C7Rr2oXuDrqGBBFwdCDqD5TM4YoTvEAtlqHla4YBx/qI9pou8zQCtdt7Oi8tLqTz9GHxKw+VojPlMczSQV5ItBtjuaXV4uHl1aKyyGlaGV4orQoaKEYL6QjHWLZ5eo2p94UBnMfxNaKZiCdQAAL3J0A8oo3G6o1+zQF0ZTUOS9IrmbRtS/LYW8pmY3jA7tu9uqOSoRwucWN2YEHUADw+ZGpiFbj9qdQ4bI67OCCKhTLY1LC2x0vry0E9HDgdcfwcOTNvyepHF3QFgVrIucuwZSw1JRPDYDQAXb8VztNvAcQVwRoGW2dL3Kk8jPn2C7arVq3rJ3bWtTdCLLc3ObNyNl8tNp6TA8YpplKdwoqN9q/eLbMps6qdzuCD0PnHydPJKnHcEcyffY9dTaNUniSGNURrORIs2OKYzTbpF0XSMIsqkSciNW1sSL9L6zPx9A/wBRQqaBU70MSQPvJYWvvqBD4rhCVTdr3souNCLFjp0+8R7zHq0adJqislVwHFhbMCcraaf2/aW19OUvCN8Epz8m5im8DC+6kfIImH2fxarw7Cs7BR/T0Rc7X7tR+kKnZ+myK4DISFbU3I0HhNx00+TvFeC4JKmAo03F1VbWuR9xivL0majpr3MpNy+hmYbhWHTHVK47oDICGLAMKhaqah1PNWF/SbqYhWF1YMLkXBuLjfWefrYfxMP6Qkh2Ct4wtlawJvvcX1Gk3Vw4QWUWFyZPOrpt7lcTo5VqTzWC4itFawa4C4p10H4wtS/p4zN+rMHCIO/xCkXu1N7Eaa0wunvTkYVTstJ7qgOK43hzUSpnJZFdQADrntf86cZw/G0qPlS5sNSRYbA2+DGu7Uch8CVaJKUGuH+v9DJST5Os0CzTjPBM0gUs6zTjmCZ5VnmA2R2gHedqVIBmmA2UxAupANrgi/Tzma2Ae9zVbTa3+d5oM8E7R4zceBZRT5ERwzrUcnrJGs0kb1ZeRfTiNK8IrRNHjCvJssNK0urRZWhQYgRhTqPUfWUxvipuLXup0BtfTa/KdpnUessDHjtuLLc8PxXhtR+7WlTBRA4XKwOoYlgdd/LfeZmFqNh6iu1Pa/hqKQDyNp7XGZqV8xPd2+/fxhi3h7tQLAKt76a3N7xlhZb1czaC5zoN/wASPYKfk+c9eHUtRqrTPMlh39zxw4BUasnchstUZgw8QRSSDmZdNJ6rhXCO4SnTRgalQucxpM6upKgWspAFgrbj9QbE4HKO8XMAliyJVzMy7kPe4CkdPLUAXm5wrCm+dyWvYgkZb3A1KWsLXsOYF7kzTztx34NHGkzdTT949Q8ohSubHpympg6Z/wBhv8+c44otKVDVJY3SSVo0bzSo4WXUSDkJrRM61HWai4TykqYWPpE1nksW+JBYKin71idB94hdL6+GxPnp6Z1SliUICJTK5FuNFUMbZyLa75vLX59nWw8z8RRmbrsgp+5h0UbIO8tm1vb1NtvK0DVaaFdZnVhOaSOqLMHEYOtmbLVspvoRmIJ21N9PIRR+HVfEDVuGUj7vMgWOnSx+ZuVopUMRzl/kUUUZWF4eyMGaqzWFgpGn3bdY21SWdouzSUm5bsrFJLY7UeBZpGaCZ5IazjtKM04zQLNMCzrNBlpxmgmaEx1jBM06zQFR5gHS8kX7ydhNYdKkZSpLYDg+eh3xdrXNkp0u9qEZsmbLmXTNmub6ZedxHOH8DNSq9MOVyCicxS4vWVCqv4vBYvl56g6WBs7xyFU0AVoRXmoOzAB8VbKDqC1O2mV2IPj0ZRTOYX0BWxYnLJhezDvQWqrp4wLIbg61Vp6n/lYPoL2IABMT05eBvUj5EaT+Ieh/0mVOLUOEN8zAkaEiw5kjQe8efgbpqWQ6AC3eEg1MwTMMngHhbVrAW1tEx2eqf1dLMVAfwCwLFTkWoTYqP7G2Bve4lYY33RKeRXsHBB3sfWSphKb5g6K2a2a43sbi/Wxjw4A9gVYEEXsysra3sCqhsraMCDz0BMRq0yhcFk+zYqRmsTY2zKrWLL7ecyTiFyix2iqgk2Fza9tzbQX6xylVF4H/ANCqg2zUr2uftB929sx8rgjrcHScTh1QNTF0Pe2KEEsLEAgtYXUWZd/xDztRRfck5o2KOIE1MNiRMCnw97AhlNwp/uG63t921811tvsbAG8YCMgJLIwAuSmduSkaZb65hra3UiXijnkz1uFqjrNShiRtPIozBrBlI0F/F+PIb2Glj135XjlDFsBdmUeEnfXQjcHla59jz0l1Rzys9cMSOsHVxi9RPLnjDAAmxu2Swa5zA2PloQQfS+2sBW4odSLAAnU512Avut+Y03OpAI1jbCbnoa2NHUTMxWNHWeW4t2h7p8rWJtfw3tozLzAO6n6zFr9qwZOUkWimetxOLHWZeIxk81U7R3i78avznPJo6Ypo3quKi1SvPN4riz65fw6aDQ+51gU4jVy6kXzcwLW9jrJ6fdFVP2PRtXgWqzGoYx8xzkW6dNv3h/6qRkiqlY41SDZ4t/USvfRBrDs0EzShqSheYAPE0b31IuBqD0NwR05wFLDBWzZmPr06ef7RgmUd42p1RtK5OM8WqvLVWilWr1gSA2dLSRU1J2GhRunXbKozGwLAC5sA2XMB0vz6xnv2LMSxJYm5JJJ15nnJJBN7BiMIx6/w7wgYySSZUW4g57mrqdaTX89Vi2AxDEpdmP2anc7kan1kknTD8M55fOaQqHqfn3lsxO5kkioZlc0qtQjYn5kkjkmXWoep+ZxapuNT8ySSiEZdKzX3PLmesMlU9T8mSSMibCmobbn585xqpI1J6787bySQiIzq7m51P8ESqsZJJJlkBLGczGSSKULK067HrJJAhkFwzHrDXkkiMoWBlgZJIgTt51uU5JCZFZR5JIAi9SJ4iSSNERizSSSSop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animalworld.com.ua/images/2011/July/Eco/Grad/Grad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714752"/>
            <a:ext cx="3571900" cy="28622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Збитки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Град </a:t>
            </a:r>
            <a:r>
              <a:rPr lang="ru-RU" dirty="0" err="1"/>
              <a:t>зламує</a:t>
            </a:r>
            <a:r>
              <a:rPr lang="ru-RU" dirty="0"/>
              <a:t> </a:t>
            </a:r>
            <a:r>
              <a:rPr lang="ru-RU" dirty="0" err="1" smtClean="0"/>
              <a:t>виноградні</a:t>
            </a:r>
            <a:r>
              <a:rPr lang="ru-RU" dirty="0" smtClean="0"/>
              <a:t> </a:t>
            </a:r>
            <a:r>
              <a:rPr lang="ru-RU" dirty="0" err="1" smtClean="0"/>
              <a:t>лози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 </a:t>
            </a:r>
            <a:r>
              <a:rPr lang="ru-RU" dirty="0" err="1"/>
              <a:t>фруктових</a:t>
            </a:r>
            <a:r>
              <a:rPr lang="ru-RU" dirty="0"/>
              <a:t> дерев, </a:t>
            </a:r>
            <a:r>
              <a:rPr lang="ru-RU" dirty="0" err="1"/>
              <a:t>збиває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них </a:t>
            </a:r>
            <a:r>
              <a:rPr lang="ru-RU" dirty="0">
                <a:hlinkClick r:id="rId2" tooltip="Плід"/>
              </a:rPr>
              <a:t>плоди</a:t>
            </a:r>
            <a:r>
              <a:rPr lang="ru-RU" dirty="0"/>
              <a:t>, </a:t>
            </a:r>
            <a:r>
              <a:rPr lang="ru-RU" dirty="0" err="1"/>
              <a:t>знищує</a:t>
            </a:r>
            <a:r>
              <a:rPr lang="ru-RU" dirty="0"/>
              <a:t> </a:t>
            </a:r>
            <a:r>
              <a:rPr lang="ru-RU" dirty="0" err="1"/>
              <a:t>посіви</a:t>
            </a:r>
            <a:r>
              <a:rPr lang="ru-RU" dirty="0"/>
              <a:t> </a:t>
            </a:r>
            <a:r>
              <a:rPr lang="ru-RU" dirty="0" err="1" smtClean="0"/>
              <a:t>зернових</a:t>
            </a:r>
            <a:r>
              <a:rPr lang="ru-RU" dirty="0" smtClean="0"/>
              <a:t>, </a:t>
            </a:r>
            <a:r>
              <a:rPr lang="ru-RU" dirty="0" err="1"/>
              <a:t>зламує</a:t>
            </a:r>
            <a:r>
              <a:rPr lang="ru-RU" dirty="0"/>
              <a:t> </a:t>
            </a:r>
            <a:r>
              <a:rPr lang="ru-RU" dirty="0" err="1"/>
              <a:t>стеблини</a:t>
            </a:r>
            <a:r>
              <a:rPr lang="ru-RU" dirty="0"/>
              <a:t> </a:t>
            </a:r>
            <a:r>
              <a:rPr lang="ru-RU" dirty="0" err="1" smtClean="0"/>
              <a:t>соняшника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 smtClean="0"/>
              <a:t>кукурудзи</a:t>
            </a:r>
            <a:r>
              <a:rPr lang="ru-RU" dirty="0"/>
              <a:t>, </a:t>
            </a:r>
            <a:r>
              <a:rPr lang="ru-RU" dirty="0" err="1"/>
              <a:t>вибиває</a:t>
            </a:r>
            <a:r>
              <a:rPr lang="ru-RU" dirty="0"/>
              <a:t> </a:t>
            </a:r>
            <a:r>
              <a:rPr lang="ru-RU" dirty="0" err="1" smtClean="0"/>
              <a:t>тютюнові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 smtClean="0"/>
              <a:t>баштанові</a:t>
            </a:r>
            <a:r>
              <a:rPr lang="ru-RU" dirty="0" smtClean="0"/>
              <a:t> </a:t>
            </a:r>
            <a:r>
              <a:rPr lang="ru-RU" dirty="0" err="1" smtClean="0"/>
              <a:t>плантації</a:t>
            </a:r>
            <a:r>
              <a:rPr lang="ru-RU" dirty="0"/>
              <a:t>. Не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ударів</a:t>
            </a:r>
            <a:r>
              <a:rPr lang="ru-RU" dirty="0"/>
              <a:t> градин </a:t>
            </a:r>
            <a:r>
              <a:rPr lang="ru-RU" dirty="0" err="1"/>
              <a:t>гине</a:t>
            </a:r>
            <a:r>
              <a:rPr lang="ru-RU" dirty="0"/>
              <a:t> </a:t>
            </a:r>
            <a:r>
              <a:rPr lang="ru-RU" dirty="0" err="1"/>
              <a:t>домашня</a:t>
            </a:r>
            <a:r>
              <a:rPr lang="ru-RU" dirty="0"/>
              <a:t> </a:t>
            </a:r>
            <a:r>
              <a:rPr lang="ru-RU" dirty="0" err="1"/>
              <a:t>птиця</a:t>
            </a:r>
            <a:r>
              <a:rPr lang="ru-RU" dirty="0"/>
              <a:t>, </a:t>
            </a:r>
            <a:r>
              <a:rPr lang="ru-RU" dirty="0" err="1"/>
              <a:t>дрібна</a:t>
            </a:r>
            <a:r>
              <a:rPr lang="ru-RU" dirty="0"/>
              <a:t>, а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smtClean="0"/>
              <a:t>велика </a:t>
            </a:r>
            <a:r>
              <a:rPr lang="ru-RU" dirty="0"/>
              <a:t>рогата </a:t>
            </a:r>
            <a:r>
              <a:rPr lang="ru-RU" dirty="0" smtClean="0"/>
              <a:t>худоба, наноситься шкода </a:t>
            </a:r>
            <a:r>
              <a:rPr lang="ru-RU" dirty="0" err="1" smtClean="0"/>
              <a:t>автомобілям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дахам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,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8686799" y="6072206"/>
            <a:ext cx="45719" cy="539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https://encrypted-tbn2.gstatic.com/images?q=tbn:ANd9GcR1wgMGZwgpwUFz9uVGcCzdAn2F8rYILe3MfK0VrK7Mz2tmr7-p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2071669" cy="2071678"/>
          </a:xfrm>
          <a:prstGeom prst="rect">
            <a:avLst/>
          </a:prstGeom>
          <a:noFill/>
        </p:spPr>
      </p:pic>
      <p:pic>
        <p:nvPicPr>
          <p:cNvPr id="1028" name="Picture 4" descr="http://donbass.ua/multimedia/images/content/2011/06/22/grad-donbass-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0"/>
            <a:ext cx="3571900" cy="3420111"/>
          </a:xfrm>
          <a:prstGeom prst="rect">
            <a:avLst/>
          </a:prstGeom>
          <a:noFill/>
        </p:spPr>
      </p:pic>
      <p:pic>
        <p:nvPicPr>
          <p:cNvPr id="1030" name="Picture 6" descr="http://arenanews.com.ua/uploads/posts/2013-06/1372068947_grad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2071670" cy="3219451"/>
          </a:xfrm>
          <a:prstGeom prst="rect">
            <a:avLst/>
          </a:prstGeom>
          <a:noFill/>
        </p:spPr>
      </p:pic>
      <p:pic>
        <p:nvPicPr>
          <p:cNvPr id="1032" name="Picture 8" descr="http://moygrad.kiev.ua/media/cache/99/14/9914c3dc1b71170a5e45a7675012c98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0"/>
            <a:ext cx="3500430" cy="3429000"/>
          </a:xfrm>
          <a:prstGeom prst="rect">
            <a:avLst/>
          </a:prstGeom>
          <a:noFill/>
        </p:spPr>
      </p:pic>
      <p:pic>
        <p:nvPicPr>
          <p:cNvPr id="1034" name="Picture 10" descr="http://molbuk.ua/uploads/posts/2012-06/1339080477_grad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70" y="3429000"/>
            <a:ext cx="7072330" cy="3429000"/>
          </a:xfrm>
          <a:prstGeom prst="rect">
            <a:avLst/>
          </a:prstGeom>
          <a:noFill/>
        </p:spPr>
      </p:pic>
      <p:pic>
        <p:nvPicPr>
          <p:cNvPr id="1036" name="Picture 12" descr="http://arenanews.com.ua/uploads/posts/2013-06/1372068888_016hosqe0o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286388"/>
            <a:ext cx="2071670" cy="15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ym typeface="Wingdings" pitchFamily="2" charset="2"/>
              </a:rPr>
              <a:t></a:t>
            </a:r>
            <a:endParaRPr lang="ru-RU" dirty="0"/>
          </a:p>
        </p:txBody>
      </p:sp>
      <p:pic>
        <p:nvPicPr>
          <p:cNvPr id="33794" name="Picture 2" descr="http://caricatura.ru/parad/afanasev/pic/32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5715000" cy="418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204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Несприятливі фізико-географічні процеси та явища на території України</vt:lpstr>
      <vt:lpstr>Град</vt:lpstr>
      <vt:lpstr>Град – це…</vt:lpstr>
      <vt:lpstr>Град на території України</vt:lpstr>
      <vt:lpstr>Утворення граду</vt:lpstr>
      <vt:lpstr>Розміри граду</vt:lpstr>
      <vt:lpstr>Збитки</vt:lpstr>
      <vt:lpstr>Слайд 8</vt:lpstr>
      <vt:lpstr>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2013-12-17T16:49:08Z</dcterms:created>
  <dcterms:modified xsi:type="dcterms:W3CDTF">2015-02-11T05:37:47Z</dcterms:modified>
</cp:coreProperties>
</file>