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B61C8A8-5BC2-47E1-9300-F2977C0E3066}">
          <p14:sldIdLst>
            <p14:sldId id="256"/>
            <p14:sldId id="257"/>
            <p14:sldId id="263"/>
            <p14:sldId id="258"/>
            <p14:sldId id="259"/>
            <p14:sldId id="260"/>
            <p14:sldId id="261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3463FC9-DCB2-47ED-99BA-227F98B7025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323BDB7-995E-4156-AD76-9172087F5324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D0%94%D0%BE%D0%BC%D0%B0%D1%88%D0%BD%D1%94_%D0%B7%D0%B0%D0%B2%D0%B4%D0%B0%D0%BD%D0%BD%D1%8F_%D0%B4%D0%BE_%D1%83%D1%80%D0%BE%D0%BA%D1%83_%C2%AB%D0%A2%D0%B5%D0%BC%D0%B0_12._%D0%A4%D1%83%D0%BD%D0%BA%D1%86%D1%96%D1%97_%D0%BF%D1%96%D0%B4%D0%BF%D1%80%D0%B8%D1%94%D0%BC%D1%81%D1%82%D0%B2%D0%B0_%D1%82%D0%B0_%D1%80%D0%BE%D0%BB%D1%8C_%D0%BF%D1%96%D0%B4%D0%BF%D1%80%D0%B8%D1%94%D0%BC%D1%86%D1%8F.%C2%B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C%D1%96%D0%BD%D0%B5%D1%80%D0%B0%D0%BB%D0%B8,_%D0%B3%D1%96%D1%80%D1%81%D1%8C%D0%BA%D1%96_%D0%BF%D0%BE%D1%80%D0%BE%D0%B4%D0%B8_%D1%82%D0%B0_%D1%97%D1%85_%D0%B2%D0%BB%D0%B0%D1%81%D1%82%D0%B8%D0%B2%D0%BE%D1%81%D1%82%D1%96._%D0%9F%D0%BE%D0%B2%D0%BD%D1%96_%D1%83%D1%80%D0%BE%D0%BA%D0%B8" TargetMode="External"/><Relationship Id="rId2" Type="http://schemas.openxmlformats.org/officeDocument/2006/relationships/hyperlink" Target="http://school.xvatit.com/index.php?title=%D0%9F%D0%BE%D1%88%D0%B8%D1%80%D0%B5%D0%BD%D1%96%D1%81%D1%82%D1%8C_%D0%BC%D0%B5%D1%82%D0%B0%D0%BB%D1%96%D1%87%D0%BD%D0%B8%D1%85_%D0%B5%D0%BB%D0%B5%D0%BC%D0%B5%D0%BD%D1%82%D1%96%D0%B2_%D1%82%D0%B0_%D1%97%D1%85%D0%BD%D1%96%D1%85_%D1%81%D0%BF%D0%BE%D0%BB%D1%83%D0%BA_%D1%83_%D0%BF%D1%80%D0%B8%D1%80%D0%BE%D0%B4%D1%96._%D0%97%D0%B0%D0%B3%D0%B0%D0%BB%D1%8C%D0%BD%D1%96_%D1%85%D1%96%D0%BC%D1%96%D1%87%D0%BD%D1%96_%D0%B2%D0%BB%D0%B0%D1%81%D1%82%D0%B8%D0%B2%D0%BE%D1%81%D1%82%D1%96_%D0%BC%D0%B5%D1%82%D0%B0%D0%BB%D1%96%D0%B2.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9F%D0%BB%D0%B0%D1%82%D0%B8%D0%BD%D0%BE%D0%B2%D1%96_%D0%BC%D0%B5%D1%82%D0%B0%D0%BB%D0%B8" TargetMode="External"/><Relationship Id="rId3" Type="http://schemas.openxmlformats.org/officeDocument/2006/relationships/hyperlink" Target="http://ua-referat.com/%D0%9C%D1%96%D0%B4%D1%8C" TargetMode="External"/><Relationship Id="rId7" Type="http://schemas.openxmlformats.org/officeDocument/2006/relationships/hyperlink" Target="http://ua-referat.com/%D0%91%D0%BB%D0%B0%D0%B3%D0%BE%D1%80%D0%BE%D0%B4%D0%BD%D1%96_%D0%BC%D0%B5%D1%82%D0%B0%D0%BB%D0%B8" TargetMode="External"/><Relationship Id="rId2" Type="http://schemas.openxmlformats.org/officeDocument/2006/relationships/hyperlink" Target="http://ua-referat.com/%D0%9C%D0%B5%D1%82%D0%B0%D0%BB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E%D0%BB%D0%BE%D0%B2%D0%BE" TargetMode="External"/><Relationship Id="rId5" Type="http://schemas.openxmlformats.org/officeDocument/2006/relationships/hyperlink" Target="http://ua-referat.com/%D0%A6%D0%B8%D0%BD%D0%BA" TargetMode="External"/><Relationship Id="rId4" Type="http://schemas.openxmlformats.org/officeDocument/2006/relationships/hyperlink" Target="http://ua-referat.com/%D0%A1%D0%B2%D0%B8%D0%BD%D0%B5%D1%86%D1%8C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D0%93%D0%B5%D0%BE%D0%B3%D1%80%D0%B0%D1%84%D1%96%D1%8F_%D0%B2%D0%B0%D0%B6%D0%BA%D0%BE%D0%B3%D0%BE,_%D1%81%D1%96%D0%BB%D1%8C%D1%81%D1%8C%D0%BA%D0%BE%D0%B3%D0%BE%D1%81%D0%BF%D0%BE%D0%B4%D0%B0%D1%80%D1%81%D1%8C%D0%BA%D0%BE%D0%B3%D0%BE,_%D1%82%D1%80%D0%B0%D0%BD%D1%81%D0%BF%D0%BE%D1%80%D1%82%D0%BD%D0%BE%D0%B3%D0%BE,_%D0%B5%D0%BB%D0%B5%D0%BA%D1%82%D1%80%D0%BE%D1%82%D0%B5%D1%85%D0%BD%D1%96%D1%87%D0%BD%D0%BE%D0%B3%D0%BE_%D0%BC%D0%B0%D1%88%D0%B8%D0%BD%D0%BE%D0%B1%D1%83%D0%B4%D1%83%D0%B2%D0%B0%D0%BD%D0%BD%D1%8F,_%D0%BF%D1%80%D0%B8%D0%BB%D0%B0%D0%B4%D0%BE%D0%B1%D1%83%D0%B4%D1%83%D0%B2%D0%B0%D0%BD%D0%BD%D1%8F,_%D0%B2%D0%B5%D1%80%D1%81%D1%82%D0%B0%D1%82%D0%BE%D0%B1%D1%83%D0%B4%D1%83%D0%B2%D0%B0%D0%BD%D0%BD%D1%8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D0%92%D1%96%D0%B4%D1%81%D0%BE%D1%82%D0%BA%D0%BE%D0%B2%D1%96_%D1%80%D0%BE%D0%B7%D1%80%D0%B0%D1%85%D1%83%D0%BD%D0%BA%D0%B8._%D0%A4%D0%BE%D1%80%D0%BC%D1%83%D0%BB%D0%B0_%D1%81%D0%BA%D0%BB%D0%B0%D0%B4%D0%BD%D0%B8%D1%85_%D0%B2%D1%96%D0%B4%D1%81%D0%BE%D1%82%D0%BA%D1%96%D0%B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Кольоро</a:t>
            </a:r>
            <a:r>
              <a:rPr lang="uk-UA" dirty="0" err="1" smtClean="0">
                <a:solidFill>
                  <a:schemeClr val="tx1"/>
                </a:solidFill>
              </a:rPr>
              <a:t>ві</a:t>
            </a:r>
            <a:r>
              <a:rPr lang="uk-UA" dirty="0" smtClean="0">
                <a:solidFill>
                  <a:schemeClr val="tx1"/>
                </a:solidFill>
              </a:rPr>
              <a:t> метали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Руди кольорових металів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11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Другою особливістю руд кольорових металів є їхня комплексність, тобто наявність у руді кількох металів. Число попутних складових у деяких рудах може становити десять і більше. Серед них найчастіше трапляються цинк, золото, срібло, нікель та інші метали, а також сірка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ru-RU" dirty="0"/>
              <a:t>Для </a:t>
            </a:r>
            <a:r>
              <a:rPr lang="ru-RU" dirty="0" err="1"/>
              <a:t>виплавки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необхідна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коксівного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. </a:t>
            </a:r>
            <a:r>
              <a:rPr lang="ru-RU" dirty="0" err="1"/>
              <a:t>Виплавка</a:t>
            </a:r>
            <a:r>
              <a:rPr lang="ru-RU" dirty="0"/>
              <a:t> легких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електроенергії</a:t>
            </a:r>
            <a:r>
              <a:rPr lang="uk-UA" dirty="0"/>
              <a:t> 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7384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Руди кольорових металів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48880"/>
            <a:ext cx="3816424" cy="388843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5152" y="2276872"/>
            <a:ext cx="3822192" cy="4248472"/>
          </a:xfrm>
        </p:spPr>
        <p:txBody>
          <a:bodyPr/>
          <a:lstStyle/>
          <a:p>
            <a:r>
              <a:rPr lang="uk-UA" dirty="0" smtClean="0"/>
              <a:t>- Алюміній</a:t>
            </a:r>
          </a:p>
          <a:p>
            <a:r>
              <a:rPr lang="uk-UA" dirty="0" smtClean="0"/>
              <a:t>- Мідь</a:t>
            </a:r>
          </a:p>
          <a:p>
            <a:r>
              <a:rPr lang="uk-UA" dirty="0" smtClean="0"/>
              <a:t>- Цинк</a:t>
            </a:r>
          </a:p>
          <a:p>
            <a:r>
              <a:rPr lang="uk-UA" dirty="0" smtClean="0"/>
              <a:t>- Магній</a:t>
            </a:r>
          </a:p>
          <a:p>
            <a:r>
              <a:rPr lang="uk-UA" dirty="0" smtClean="0"/>
              <a:t>- Свинець</a:t>
            </a:r>
          </a:p>
          <a:p>
            <a:r>
              <a:rPr lang="uk-UA" dirty="0" smtClean="0"/>
              <a:t>- Нікель</a:t>
            </a:r>
          </a:p>
          <a:p>
            <a:r>
              <a:rPr lang="uk-UA" dirty="0" smtClean="0"/>
              <a:t>- Кобальт</a:t>
            </a:r>
          </a:p>
          <a:p>
            <a:r>
              <a:rPr lang="uk-UA" dirty="0" smtClean="0"/>
              <a:t>- Олово</a:t>
            </a:r>
          </a:p>
          <a:p>
            <a:r>
              <a:rPr lang="uk-UA" dirty="0" smtClean="0"/>
              <a:t>- Ртуть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0672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Алюміній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76655" y="1988840"/>
            <a:ext cx="3822192" cy="453650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. </a:t>
            </a:r>
            <a:r>
              <a:rPr lang="uk-UA" dirty="0"/>
              <a:t>Боксити — головна сировина алюмінієвої промисловості. Боксити переробляються на глинозем, а потім з </a:t>
            </a:r>
            <a:r>
              <a:rPr lang="uk-UA" dirty="0" err="1"/>
              <a:t>криоліт-глиноземного</a:t>
            </a:r>
            <a:r>
              <a:rPr lang="uk-UA" dirty="0"/>
              <a:t> розплаву отримують алюміній. Боксити поширені переважно у вологих тропіках і субтропіках, де протікають процеси глибокого хімічного виві­трювання гірських порід. Найбільші запаси бокситів мають Гвінея (42 % світових запасів), Австралія (18,5 %), Бразилія (6,3 %), Ямайка (4,7 %), Камерун (3,8 %) та Індія (2,8 %). За масштабами видобутку (42,6 </a:t>
            </a:r>
            <a:r>
              <a:rPr lang="uk-UA" dirty="0" err="1"/>
              <a:t>млн</a:t>
            </a:r>
            <a:r>
              <a:rPr lang="uk-UA" dirty="0"/>
              <a:t> т в 1995 р.) перше місце займає Австралія (основні видобувні райони — За­хідна Австралія, північ </a:t>
            </a:r>
            <a:r>
              <a:rPr lang="uk-UA" dirty="0" err="1"/>
              <a:t>Квінсленду</a:t>
            </a:r>
            <a:r>
              <a:rPr lang="uk-UA" dirty="0"/>
              <a:t> і Північна територія)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875" y="2815431"/>
            <a:ext cx="3175000" cy="3175000"/>
          </a:xfrm>
        </p:spPr>
      </p:pic>
    </p:spTree>
    <p:extLst>
      <p:ext uri="{BB962C8B-B14F-4D97-AF65-F5344CB8AC3E}">
        <p14:creationId xmlns:p14="http://schemas.microsoft.com/office/powerpoint/2010/main" val="3845703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Мідь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676655" y="2276872"/>
            <a:ext cx="3822192" cy="439248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uk-UA" dirty="0"/>
              <a:t>Н</a:t>
            </a:r>
            <a:r>
              <a:rPr lang="uk-UA" dirty="0" smtClean="0"/>
              <a:t>айбільш </a:t>
            </a:r>
            <a:r>
              <a:rPr lang="uk-UA" dirty="0"/>
              <a:t>цінний і один з найпоширеніших кольорових металів. Найбільший споживач міді — електротехнічна промисловість, яка використовує мідь для силових кабелів, телефонних і телеграфних дро­тів, а також у генераторах, електродвигунах і комутаторах. Мідь широко застосовується в автомобілебудуванні і будівництві, йде на виробництво латуні, бронзи і мідно-нікелевих сплавів. Мідні родовища поширені переважно в 5 регіонах світу: Скелястих горах США; докембрійському (Канадському) щиті в межах штату </a:t>
            </a:r>
            <a:r>
              <a:rPr lang="uk-UA" dirty="0" err="1"/>
              <a:t>Мічіган</a:t>
            </a:r>
            <a:r>
              <a:rPr lang="uk-UA" dirty="0"/>
              <a:t> (США) і провінцій </a:t>
            </a:r>
            <a:r>
              <a:rPr lang="uk-UA" dirty="0" err="1"/>
              <a:t>Квебек</a:t>
            </a:r>
            <a:r>
              <a:rPr lang="uk-UA" dirty="0"/>
              <a:t>, Онтаріо і Манітоба (Канада); на західних схилах Анд, особливо в Чилі і Перу; на </a:t>
            </a:r>
            <a:r>
              <a:rPr lang="uk-UA" dirty="0" err="1"/>
              <a:t>Центрально-Африканському</a:t>
            </a:r>
            <a:r>
              <a:rPr lang="uk-UA" dirty="0"/>
              <a:t> плато — у мідному поясі Замбії і Демократичної Республіки Конго, а також у Росії, Казахстані, Узбекистані і Вірменії. Основні виробники міді (1995) — Чилі (2,5 </a:t>
            </a:r>
            <a:r>
              <a:rPr lang="uk-UA" dirty="0" err="1"/>
              <a:t>млн</a:t>
            </a:r>
            <a:r>
              <a:rPr lang="uk-UA" dirty="0"/>
              <a:t> т), США (1,89 </a:t>
            </a:r>
            <a:r>
              <a:rPr lang="uk-UA" dirty="0" err="1"/>
              <a:t>млн</a:t>
            </a:r>
            <a:r>
              <a:rPr lang="uk-UA" dirty="0"/>
              <a:t> т), Канада (730 тис. т), Індонезія (460 тис. т), Перу (405 тис. т), Австралія (394 тис. т), Польща (384 тис. т), Замбія (342 тис. т), Росія (330 тис. т).</a:t>
            </a:r>
            <a:endParaRPr lang="uk-UA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374" y="2636912"/>
            <a:ext cx="4169097" cy="3312368"/>
          </a:xfrm>
        </p:spPr>
      </p:pic>
    </p:spTree>
    <p:extLst>
      <p:ext uri="{BB962C8B-B14F-4D97-AF65-F5344CB8AC3E}">
        <p14:creationId xmlns:p14="http://schemas.microsoft.com/office/powerpoint/2010/main" val="1372133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Свинець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6655" y="2204864"/>
            <a:ext cx="3822192" cy="4248472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Свинець використовується головним чином при виготовленні авто­мобільних акумуляторів і добавок </a:t>
            </a:r>
            <a:r>
              <a:rPr lang="uk-UA" dirty="0" err="1"/>
              <a:t>тетраетілату</a:t>
            </a:r>
            <a:r>
              <a:rPr lang="uk-UA" dirty="0"/>
              <a:t> свинцю до бензину. Бли­зько чверті свинцю, що добувається, витрачається на потреби будівниц­тва, зв'язку, електротехнічної і електронної промисловості, на виготов­лення боєприпасів, барвників, свинцевого скла і кришталю і керамічної глазурі</a:t>
            </a:r>
            <a:r>
              <a:rPr lang="uk-UA" dirty="0" smtClean="0"/>
              <a:t>.</a:t>
            </a:r>
            <a:r>
              <a:rPr lang="uk-UA" dirty="0"/>
              <a:t> Видобуток свинцевих руд ведеться у 48 країнах; провідні виробники — Австралія (16 % світового видобутку, 1995), Китай (16 %), США (15 %), Перу (9 %) і Канада (8 %), у значних обсягах видобуток ведеться також у Казахстані, Росії, Мексиці, Швеції, ПАР і Марокко. 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4" y="2708921"/>
            <a:ext cx="4175447" cy="3528392"/>
          </a:xfrm>
        </p:spPr>
      </p:pic>
    </p:spTree>
    <p:extLst>
      <p:ext uri="{BB962C8B-B14F-4D97-AF65-F5344CB8AC3E}">
        <p14:creationId xmlns:p14="http://schemas.microsoft.com/office/powerpoint/2010/main" val="1218108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464496"/>
          </a:xfrm>
        </p:spPr>
        <p:txBody>
          <a:bodyPr>
            <a:normAutofit fontScale="55000" lnSpcReduction="20000"/>
          </a:bodyPr>
          <a:lstStyle/>
          <a:p>
            <a:r>
              <a:rPr lang="uk-UA" dirty="0"/>
              <a:t>Цинк широко застосовується для цинкування — нанесення гальвані­чних покриттів, що оберігають від іржі поверхні стальних і залізних лис­тів, труб, дротів, металевих сіток, фасонних з'єднувальних деталей тру­бопроводів, а також для виробництва латуні та інших сплавів</a:t>
            </a:r>
            <a:r>
              <a:rPr lang="uk-UA" dirty="0" smtClean="0"/>
              <a:t>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 smtClean="0"/>
              <a:t>Нікель</a:t>
            </a:r>
            <a:r>
              <a:rPr lang="uk-UA" dirty="0"/>
              <a:t>. </a:t>
            </a:r>
            <a:r>
              <a:rPr lang="uk-UA" dirty="0" err="1"/>
              <a:t>Бл</a:t>
            </a:r>
            <a:r>
              <a:rPr lang="uk-UA" dirty="0"/>
              <a:t>. 64 % усього нікелю, що виробляється у світі, використо­вується для отримання нікелевої сталі, з якої роблять інструменти, стан­ки, броньові листи і плити, посуд з нержавіючої сталі та інші </a:t>
            </a:r>
            <a:r>
              <a:rPr lang="uk-UA" dirty="0" smtClean="0"/>
              <a:t>вироби</a:t>
            </a:r>
          </a:p>
          <a:p>
            <a:r>
              <a:rPr lang="uk-UA" dirty="0"/>
              <a:t>Кобальт складає основу сплавів виключно високої міцності (</a:t>
            </a:r>
            <a:r>
              <a:rPr lang="uk-UA" dirty="0" err="1"/>
              <a:t>суперсплави</a:t>
            </a:r>
            <a:r>
              <a:rPr lang="uk-UA" dirty="0"/>
              <a:t>) для промислових і авіаційних газотурбінних двигунів, а також для виготовлення могутніх постійних магнітів</a:t>
            </a:r>
            <a:r>
              <a:rPr lang="uk-UA" dirty="0" smtClean="0"/>
              <a:t>.</a:t>
            </a:r>
          </a:p>
          <a:p>
            <a:r>
              <a:rPr lang="uk-UA" dirty="0"/>
              <a:t>Олово використовується для виготовлення білої </a:t>
            </a:r>
            <a:r>
              <a:rPr lang="uk-UA" dirty="0" smtClean="0"/>
              <a:t>жерсті</a:t>
            </a:r>
            <a:r>
              <a:rPr lang="uk-UA" dirty="0"/>
              <a:t>. Через </a:t>
            </a:r>
            <a:r>
              <a:rPr lang="uk-UA" dirty="0" err="1"/>
              <a:t>нетоксичність</a:t>
            </a:r>
            <a:r>
              <a:rPr lang="uk-UA" dirty="0"/>
              <a:t> ця жерсть </a:t>
            </a:r>
            <a:r>
              <a:rPr lang="uk-UA" dirty="0" smtClean="0"/>
              <a:t>ідеально </a:t>
            </a:r>
            <a:r>
              <a:rPr lang="uk-UA" dirty="0"/>
              <a:t>підходить для зберігання харчових продуктів</a:t>
            </a:r>
            <a:r>
              <a:rPr lang="uk-UA" dirty="0" smtClean="0"/>
              <a:t>.</a:t>
            </a:r>
          </a:p>
          <a:p>
            <a:r>
              <a:rPr lang="uk-UA" dirty="0"/>
              <a:t>Молібден застосовується головним чином у виробництві легованих сталей для </a:t>
            </a:r>
            <a:r>
              <a:rPr lang="uk-UA" dirty="0" err="1"/>
              <a:t>станкобудування</a:t>
            </a:r>
            <a:r>
              <a:rPr lang="uk-UA" dirty="0"/>
              <a:t>, нафтогазової, хімічної і електротехнічної промисловості і транспортного машинобудування, а також для виробни­цтва броньових плит і бронебійних снарядів</a:t>
            </a:r>
            <a:r>
              <a:rPr lang="uk-UA" dirty="0" smtClean="0"/>
              <a:t>.</a:t>
            </a:r>
          </a:p>
          <a:p>
            <a:r>
              <a:rPr lang="uk-UA" dirty="0"/>
              <a:t>Вольфрам входить до складу надтвердих зносостійких інструмента­льних сплавів, переважно у формі карбіду. Використовується в нитках розжарювання електроламп</a:t>
            </a:r>
            <a:r>
              <a:rPr lang="uk-UA" dirty="0" smtClean="0"/>
              <a:t>.</a:t>
            </a:r>
          </a:p>
          <a:p>
            <a:r>
              <a:rPr lang="uk-UA" dirty="0"/>
              <a:t>Вісмут використовується для виробництва легкоплавких сплавів. Рі­дкий вісмут служить теплоносієм в ядерних реакторах. Сполуки вісмуту застосовуються в медицині, оптиці, електротехніці, текстильній та ін­ших галузях промисловості</a:t>
            </a:r>
            <a:r>
              <a:rPr lang="uk-UA" dirty="0" smtClean="0"/>
              <a:t>.</a:t>
            </a:r>
          </a:p>
          <a:p>
            <a:r>
              <a:rPr lang="uk-UA" dirty="0"/>
              <a:t>Ртуть — єдиний метал і мінерал, що знаходиться у рідкому стані при звичайній температурі. Найвідоміша сфера застосування — термометри, барометри, манометри та інші прилади. Ртуть використовують в елект­ротехнічній апаратурі — ртутних газорозрядних джерелах світла: ртутних лампах, люмінесцентних світильниках, а також для виготовлення барвників, у стоматології тощо.</a:t>
            </a:r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Інші руди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1577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Проблеми кольорової металургії пов'язані з потребами розширення сировинної бази </a:t>
            </a:r>
            <a:r>
              <a:rPr lang="uk-UA" dirty="0">
                <a:hlinkClick r:id="rId2" tooltip="Домашнє завдання до уроку «Тема 12. Функції підприємства та роль підприємця.»"/>
              </a:rPr>
              <a:t>підприємств</a:t>
            </a:r>
            <a:r>
              <a:rPr lang="uk-UA" dirty="0"/>
              <a:t>, подальшої модернізації з метою повного використання усіх компонентів руд та відходів виробництва, повнішого очищення викидів у довкілля.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521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Означення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>
                <a:solidFill>
                  <a:schemeClr val="bg2">
                    <a:lumMod val="10000"/>
                  </a:schemeClr>
                </a:solidFill>
              </a:rPr>
              <a:t>Кольорова металургія - галузь важкої промисловості, підприємства якої видобувають і збагачують руди, виробляють та обробляють кольорові метали, рідкісні й дорогоцінні метали та їх сплави, видобувають природні алмази та іншу мінеральну сировину. До кольорової металургії належать також заготівля й переробка вторинних кольорових металів.</a:t>
            </a:r>
          </a:p>
          <a:p>
            <a:endParaRPr lang="uk-UA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" name="Объект 13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266" y="3429000"/>
            <a:ext cx="3596217" cy="2697163"/>
          </a:xfrm>
        </p:spPr>
      </p:pic>
    </p:spTree>
    <p:extLst>
      <p:ext uri="{BB962C8B-B14F-4D97-AF65-F5344CB8AC3E}">
        <p14:creationId xmlns:p14="http://schemas.microsoft.com/office/powerpoint/2010/main" val="1318278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Структура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галузі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значення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передумови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розвитку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2492896"/>
            <a:ext cx="4173859" cy="403244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 До кольорової металургії належить видобуток і збагачення руд кольорових металів, виплавка металів і сплавів, виробництво </a:t>
            </a:r>
            <a:r>
              <a:rPr lang="uk-UA" dirty="0" smtClean="0"/>
              <a:t>прокату. </a:t>
            </a:r>
            <a:r>
              <a:rPr lang="uk-UA" dirty="0"/>
              <a:t>Серед основних виділяють важкі (мідь, свинець, цинк, олово, нікель), легкі (алюміній, магній, титан) та малі (ртуть, кобальт) </a:t>
            </a:r>
            <a:r>
              <a:rPr lang="uk-UA" dirty="0">
                <a:hlinkClick r:id="rId2" tooltip="Поширеність металічних елементів та їхніх сполук у природі. Загальні хімічні властивості металів."/>
              </a:rPr>
              <a:t>метали</a:t>
            </a:r>
            <a:r>
              <a:rPr lang="uk-UA" dirty="0"/>
              <a:t>. Крім основних, галузь переробляє легуючі (вольфрам, молібден, ванадій), дорогоцінні (золото, срібло, платина), рідкісні й розсіяні (цирконій, германій, селен) метали, а також алмази, топази та інші </a:t>
            </a:r>
            <a:r>
              <a:rPr lang="uk-UA" dirty="0">
                <a:hlinkClick r:id="rId3" tooltip="Мінерали, гірські породи та їх властивості. Повні уроки"/>
              </a:rPr>
              <a:t>мінерали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564904"/>
            <a:ext cx="4608512" cy="4032448"/>
          </a:xfrm>
        </p:spPr>
      </p:pic>
    </p:spTree>
    <p:extLst>
      <p:ext uri="{BB962C8B-B14F-4D97-AF65-F5344CB8AC3E}">
        <p14:creationId xmlns:p14="http://schemas.microsoft.com/office/powerpoint/2010/main" val="948483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- руди</a:t>
            </a:r>
          </a:p>
          <a:p>
            <a:r>
              <a:rPr lang="uk-UA" dirty="0" smtClean="0"/>
              <a:t>- концентрати</a:t>
            </a:r>
          </a:p>
          <a:p>
            <a:r>
              <a:rPr lang="uk-UA" dirty="0" smtClean="0"/>
              <a:t>- метали і сплави кольорових металів</a:t>
            </a:r>
          </a:p>
          <a:p>
            <a:r>
              <a:rPr lang="uk-UA" dirty="0" smtClean="0"/>
              <a:t>- порошки </a:t>
            </a:r>
          </a:p>
          <a:p>
            <a:r>
              <a:rPr lang="uk-UA" dirty="0" smtClean="0"/>
              <a:t>- хімічні сполуки кольорових металів</a:t>
            </a:r>
          </a:p>
          <a:p>
            <a:r>
              <a:rPr lang="uk-UA" dirty="0" smtClean="0"/>
              <a:t>- вироби з кольорових металів і сплавів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Основні види продукції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83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- </a:t>
            </a:r>
            <a:r>
              <a:rPr lang="uk-UA" dirty="0"/>
              <a:t>Легкі </a:t>
            </a:r>
            <a:r>
              <a:rPr lang="uk-UA" dirty="0">
                <a:hlinkClick r:id="rId2" tooltip="Метали"/>
              </a:rPr>
              <a:t>метали </a:t>
            </a:r>
            <a:r>
              <a:rPr lang="uk-UA" dirty="0"/>
              <a:t>(алюміній, титан, магній),</a:t>
            </a:r>
          </a:p>
          <a:p>
            <a:r>
              <a:rPr lang="uk-UA" dirty="0"/>
              <a:t>- Важкі кольорові метали (</a:t>
            </a:r>
            <a:r>
              <a:rPr lang="uk-UA" dirty="0">
                <a:hlinkClick r:id="rId3" tooltip="Мідь"/>
              </a:rPr>
              <a:t>мідь</a:t>
            </a:r>
            <a:r>
              <a:rPr lang="uk-UA" dirty="0"/>
              <a:t>, </a:t>
            </a:r>
            <a:r>
              <a:rPr lang="uk-UA" dirty="0">
                <a:hlinkClick r:id="rId4" tooltip="Свинець"/>
              </a:rPr>
              <a:t>свинець</a:t>
            </a:r>
            <a:r>
              <a:rPr lang="uk-UA" dirty="0"/>
              <a:t>, </a:t>
            </a:r>
            <a:r>
              <a:rPr lang="uk-UA" dirty="0">
                <a:hlinkClick r:id="rId5" tooltip="Цинк"/>
              </a:rPr>
              <a:t>цинк</a:t>
            </a:r>
            <a:r>
              <a:rPr lang="uk-UA" dirty="0"/>
              <a:t>, </a:t>
            </a:r>
            <a:r>
              <a:rPr lang="uk-UA" dirty="0">
                <a:hlinkClick r:id="rId6" tooltip="Олово"/>
              </a:rPr>
              <a:t>олово</a:t>
            </a:r>
            <a:r>
              <a:rPr lang="uk-UA" dirty="0"/>
              <a:t>, нікель),</a:t>
            </a:r>
          </a:p>
          <a:p>
            <a:r>
              <a:rPr lang="uk-UA" dirty="0"/>
              <a:t>- </a:t>
            </a:r>
            <a:r>
              <a:rPr lang="uk-UA" dirty="0">
                <a:hlinkClick r:id="rId7" tooltip="Благородні метали"/>
              </a:rPr>
              <a:t>Благородні метали</a:t>
            </a:r>
            <a:r>
              <a:rPr lang="uk-UA" dirty="0"/>
              <a:t> (у т. ч. </a:t>
            </a:r>
            <a:r>
              <a:rPr lang="uk-UA" dirty="0">
                <a:hlinkClick r:id="rId8" tooltip="Платинові метали"/>
              </a:rPr>
              <a:t>платинові метали</a:t>
            </a:r>
            <a:r>
              <a:rPr lang="uk-UA" dirty="0"/>
              <a:t>),</a:t>
            </a:r>
          </a:p>
          <a:p>
            <a:r>
              <a:rPr lang="uk-UA" dirty="0"/>
              <a:t>- Тугоплавкі метали,</a:t>
            </a:r>
          </a:p>
          <a:p>
            <a:r>
              <a:rPr lang="uk-UA" dirty="0"/>
              <a:t>- Розсіяні метали,</a:t>
            </a:r>
          </a:p>
          <a:p>
            <a:r>
              <a:rPr lang="uk-UA" dirty="0"/>
              <a:t>- Рідкоземельні метали,</a:t>
            </a:r>
          </a:p>
          <a:p>
            <a:r>
              <a:rPr lang="uk-UA" dirty="0"/>
              <a:t>- Радіоактивні метали.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Умовна класифікація кольорових металів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0495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dirty="0"/>
              <a:t>По стадіях технологічного процесу виробництво кольорових металів ділиться на видобуток і збагачення вихідної сировини, металургійний переділ і обробку кольорових металів.</a:t>
            </a:r>
          </a:p>
          <a:p>
            <a:endParaRPr lang="uk-UA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202" y="2678008"/>
            <a:ext cx="4340262" cy="3415288"/>
          </a:xfrm>
        </p:spPr>
      </p:pic>
    </p:spTree>
    <p:extLst>
      <p:ext uri="{BB962C8B-B14F-4D97-AF65-F5344CB8AC3E}">
        <p14:creationId xmlns:p14="http://schemas.microsoft.com/office/powerpoint/2010/main" val="2840937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72067" y="2675466"/>
            <a:ext cx="7876397" cy="3921885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Кольорова </a:t>
            </a:r>
            <a:r>
              <a:rPr lang="uk-UA" dirty="0"/>
              <a:t>металургія за сучасною класифікацією поєднує 14 самостійних галузей, які виробляють сплави, алмази, </a:t>
            </a:r>
            <a:r>
              <a:rPr lang="uk-UA" dirty="0" err="1"/>
              <a:t>еле</a:t>
            </a:r>
            <a:r>
              <a:rPr lang="uk-UA" dirty="0"/>
              <a:t>ктроди  та групи металів.</a:t>
            </a:r>
          </a:p>
          <a:p>
            <a:r>
              <a:rPr lang="uk-UA" dirty="0"/>
              <a:t>Для виробництва кольорових металів використовуються руди кольорових металів, що придатні для експлуатації за технічними умовами. При цьому враховується і економічна доцільність переробки. Вміст основних і рідкісних кольорових металів у руді складає від 5% до десятих і сотих відсотка, а алюмінію – 15 – 20%.</a:t>
            </a:r>
          </a:p>
          <a:p>
            <a:r>
              <a:rPr lang="uk-UA" dirty="0"/>
              <a:t>Для отримання однієї тони алюмінію потрібно видобути руди 4 – 8 т, цинку – 20 – 50 т, міді – 20 – 150 т, а для отримання однієї тони рідкісних металів – тисячі і десятки тисяч тон сировини. Обробка руд кольорових металів відзначається багато-стадійністю, а їх первинна обробка проходить в районах видобування через низький вміст металу.</a:t>
            </a:r>
          </a:p>
          <a:p>
            <a:r>
              <a:rPr lang="uk-UA" dirty="0"/>
              <a:t>Руди кольорових металів – комплексні, тобто містять кілька корисних компонентів. Це ускладнює процес підготовки руд до виплавки. Видобування руд кольорових металів проводиться відкритим чи підземним способами.</a:t>
            </a:r>
          </a:p>
          <a:p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Сировинна база кольорової металургії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39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Кольорові метали є також важливими конструкційними матеріалами для машинобудування. Кольорові метали завдяки різноманітним властивостям (</a:t>
            </a:r>
            <a:r>
              <a:rPr lang="uk-UA" dirty="0" err="1"/>
              <a:t>тепло-</a:t>
            </a:r>
            <a:r>
              <a:rPr lang="uk-UA" dirty="0"/>
              <a:t> та електропровідності, хімічній стійкості) знаходять широке застосування у </a:t>
            </a:r>
            <a:r>
              <a:rPr lang="uk-UA" dirty="0">
                <a:hlinkClick r:id="rId2" tooltip="Географія важкого, сільськогосподарського, транспортного, електротехнічного машинобудування, приладобудування, верстатобудування"/>
              </a:rPr>
              <a:t>приладобудуванні</a:t>
            </a:r>
            <a:r>
              <a:rPr lang="uk-UA" dirty="0"/>
              <a:t>, виробництві радіоелектронної техніки, реактивних двигунів тощо. В Україні галузь представлена тільки деякими видами виробництва. Це пов'язано з незначними запасами сировини.</a:t>
            </a:r>
            <a:br>
              <a:rPr lang="uk-UA" dirty="0"/>
            </a:br>
            <a:endParaRPr lang="uk-UA" dirty="0"/>
          </a:p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0124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 Сировина для металургії кольорових металів має дві важливі особливості, які зумовлюють суттєві відмінності галузі від чорної металургії. Перша з них полягає у бідності руд на вміст корисного компоненту. Так, типові серед тих, які використовують для виробництва міді, свинцю, цинку, олова, містять усього </a:t>
            </a:r>
            <a:r>
              <a:rPr lang="uk-UA" dirty="0" err="1"/>
              <a:t>кілька </a:t>
            </a:r>
            <a:r>
              <a:rPr lang="uk-UA" dirty="0" err="1">
                <a:hlinkClick r:id="rId2" tooltip="Відсоткові розрахунки. Формула складних відсотків"/>
              </a:rPr>
              <a:t>відсотків</a:t>
            </a:r>
            <a:r>
              <a:rPr lang="uk-UA" dirty="0" err="1"/>
              <a:t> ос</a:t>
            </a:r>
            <a:r>
              <a:rPr lang="uk-UA" dirty="0"/>
              <a:t>новного металу, а інколи менше, ніж 1 %. Тому вони потребують збагачення.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Виробничі особливості</a:t>
            </a:r>
          </a:p>
        </p:txBody>
      </p:sp>
    </p:spTree>
    <p:extLst>
      <p:ext uri="{BB962C8B-B14F-4D97-AF65-F5344CB8AC3E}">
        <p14:creationId xmlns:p14="http://schemas.microsoft.com/office/powerpoint/2010/main" val="4288694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</TotalTime>
  <Words>544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Кольорові метали</vt:lpstr>
      <vt:lpstr>Означення</vt:lpstr>
      <vt:lpstr>Структура галузі, її значення та передумови розвитку</vt:lpstr>
      <vt:lpstr>Основні види продукції</vt:lpstr>
      <vt:lpstr>Умовна класифікація кольорових металів</vt:lpstr>
      <vt:lpstr>Презентация PowerPoint</vt:lpstr>
      <vt:lpstr>Сировинна база кольорової металургії</vt:lpstr>
      <vt:lpstr>Презентация PowerPoint</vt:lpstr>
      <vt:lpstr>Виробничі особливості</vt:lpstr>
      <vt:lpstr>Презентация PowerPoint</vt:lpstr>
      <vt:lpstr>Руди кольорових металів</vt:lpstr>
      <vt:lpstr>Алюміній</vt:lpstr>
      <vt:lpstr>Мідь</vt:lpstr>
      <vt:lpstr>Свинець</vt:lpstr>
      <vt:lpstr>Інші руди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Кольорові метали</dc:title>
  <dc:creator>Yuriy</dc:creator>
  <cp:lastModifiedBy>Yuriy</cp:lastModifiedBy>
  <cp:revision>5</cp:revision>
  <dcterms:created xsi:type="dcterms:W3CDTF">2013-12-05T17:24:13Z</dcterms:created>
  <dcterms:modified xsi:type="dcterms:W3CDTF">2013-12-05T18:10:07Z</dcterms:modified>
</cp:coreProperties>
</file>