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BF9C02-4C8A-4E47-8EF6-23FDDC88C48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E77DC3-5550-4B2D-83EA-7B62EF8E7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Гидрометаллургия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Презентацию подготовили:</a:t>
            </a:r>
          </a:p>
          <a:p>
            <a:r>
              <a:rPr lang="ru-RU" dirty="0" err="1" smtClean="0"/>
              <a:t>Алдаркина</a:t>
            </a:r>
            <a:r>
              <a:rPr lang="ru-RU" dirty="0" smtClean="0"/>
              <a:t> </a:t>
            </a:r>
            <a:r>
              <a:rPr lang="ru-RU" dirty="0" err="1" smtClean="0"/>
              <a:t>Наиля</a:t>
            </a:r>
            <a:endParaRPr lang="ru-RU" dirty="0" smtClean="0"/>
          </a:p>
          <a:p>
            <a:r>
              <a:rPr lang="ru-RU" dirty="0" err="1" smtClean="0"/>
              <a:t>Кочурова</a:t>
            </a:r>
            <a:r>
              <a:rPr lang="ru-RU" dirty="0" smtClean="0"/>
              <a:t> Полина</a:t>
            </a:r>
          </a:p>
          <a:p>
            <a:r>
              <a:rPr lang="ru-RU" dirty="0" err="1" smtClean="0"/>
              <a:t>Буткова</a:t>
            </a:r>
            <a:r>
              <a:rPr lang="ru-RU" dirty="0" smtClean="0"/>
              <a:t> Маргарита</a:t>
            </a:r>
          </a:p>
          <a:p>
            <a:r>
              <a:rPr lang="ru-RU" dirty="0" smtClean="0"/>
              <a:t>Рыбалка Виктория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Один из недостатков гидрометаллургии - относительно большой расход воды на единицу продукции. Например, на 1 т урановой руды только при получении химического концентрата образуется 0,3-5,0 т сбросных растворов. Важное значение в преодолении этого недостатка имеют разработка и внедрение процессов </a:t>
            </a:r>
            <a:r>
              <a:rPr lang="ru-RU" sz="2400" dirty="0" err="1" smtClean="0"/>
              <a:t>водооборота</a:t>
            </a:r>
            <a:r>
              <a:rPr lang="ru-RU" sz="2400" dirty="0" smtClean="0"/>
              <a:t> и в конечном итоге переход на полностью бессточную технологическую схему.</a:t>
            </a:r>
            <a:endParaRPr lang="ru-RU" sz="2400" dirty="0"/>
          </a:p>
        </p:txBody>
      </p:sp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71876"/>
            <a:ext cx="4614868" cy="328612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r>
              <a:rPr lang="ru-RU" dirty="0" smtClean="0"/>
              <a:t>Гидрометаллургию применяют для получения цветных (</a:t>
            </a:r>
            <a:r>
              <a:rPr lang="ru-RU" dirty="0" err="1" smtClean="0"/>
              <a:t>Al</a:t>
            </a:r>
            <a:r>
              <a:rPr lang="ru-RU" dirty="0" smtClean="0"/>
              <a:t>, </a:t>
            </a:r>
            <a:r>
              <a:rPr lang="ru-RU" dirty="0" err="1" smtClean="0"/>
              <a:t>Cu</a:t>
            </a:r>
            <a:r>
              <a:rPr lang="ru-RU" dirty="0" smtClean="0"/>
              <a:t>, </a:t>
            </a:r>
            <a:r>
              <a:rPr lang="ru-RU" dirty="0" err="1" smtClean="0"/>
              <a:t>Ni</a:t>
            </a:r>
            <a:r>
              <a:rPr lang="ru-RU" dirty="0" smtClean="0"/>
              <a:t>, </a:t>
            </a:r>
            <a:r>
              <a:rPr lang="ru-RU" dirty="0" err="1" smtClean="0"/>
              <a:t>Co</a:t>
            </a:r>
            <a:r>
              <a:rPr lang="ru-RU" dirty="0" smtClean="0"/>
              <a:t>, </a:t>
            </a:r>
            <a:r>
              <a:rPr lang="ru-RU" dirty="0" err="1" smtClean="0"/>
              <a:t>Zn</a:t>
            </a:r>
            <a:r>
              <a:rPr lang="ru-RU" dirty="0" smtClean="0"/>
              <a:t> и др.), редких (</a:t>
            </a:r>
            <a:r>
              <a:rPr lang="ru-RU" dirty="0" err="1" smtClean="0"/>
              <a:t>Be</a:t>
            </a:r>
            <a:r>
              <a:rPr lang="ru-RU" dirty="0" smtClean="0"/>
              <a:t>, РЗЭ, </a:t>
            </a:r>
            <a:r>
              <a:rPr lang="ru-RU" dirty="0" err="1" smtClean="0"/>
              <a:t>Ti</a:t>
            </a:r>
            <a:r>
              <a:rPr lang="ru-RU" dirty="0" smtClean="0"/>
              <a:t>, </a:t>
            </a:r>
            <a:r>
              <a:rPr lang="ru-RU" dirty="0" err="1" smtClean="0"/>
              <a:t>Zr</a:t>
            </a:r>
            <a:r>
              <a:rPr lang="ru-RU" dirty="0" smtClean="0"/>
              <a:t>, </a:t>
            </a:r>
            <a:r>
              <a:rPr lang="ru-RU" dirty="0" err="1" smtClean="0"/>
              <a:t>Hf</a:t>
            </a:r>
            <a:r>
              <a:rPr lang="ru-RU" dirty="0" smtClean="0"/>
              <a:t>, </a:t>
            </a:r>
            <a:r>
              <a:rPr lang="ru-RU" dirty="0" err="1" smtClean="0"/>
              <a:t>Nb</a:t>
            </a:r>
            <a:r>
              <a:rPr lang="ru-RU" dirty="0" smtClean="0"/>
              <a:t>, Та, </a:t>
            </a:r>
            <a:r>
              <a:rPr lang="ru-RU" dirty="0" err="1" smtClean="0"/>
              <a:t>Mo</a:t>
            </a:r>
            <a:r>
              <a:rPr lang="ru-RU" dirty="0" smtClean="0"/>
              <a:t>, W и др.), природных радиоактивных (U, </a:t>
            </a:r>
            <a:r>
              <a:rPr lang="ru-RU" dirty="0" err="1" smtClean="0"/>
              <a:t>Th</a:t>
            </a:r>
            <a:r>
              <a:rPr lang="ru-RU" dirty="0" smtClean="0"/>
              <a:t>), искусственных радиоактивных (</a:t>
            </a:r>
            <a:r>
              <a:rPr lang="ru-RU" dirty="0" err="1" smtClean="0"/>
              <a:t>Np</a:t>
            </a:r>
            <a:r>
              <a:rPr lang="ru-RU" dirty="0" smtClean="0"/>
              <a:t>, </a:t>
            </a:r>
            <a:r>
              <a:rPr lang="ru-RU" dirty="0" err="1" smtClean="0"/>
              <a:t>Pu</a:t>
            </a:r>
            <a:r>
              <a:rPr lang="ru-RU" dirty="0" smtClean="0"/>
              <a:t> и др.), благородных (</a:t>
            </a:r>
            <a:r>
              <a:rPr lang="ru-RU" dirty="0" err="1" smtClean="0"/>
              <a:t>Ag</a:t>
            </a:r>
            <a:r>
              <a:rPr lang="ru-RU" dirty="0" smtClean="0"/>
              <a:t>, </a:t>
            </a:r>
            <a:r>
              <a:rPr lang="ru-RU" dirty="0" err="1" smtClean="0"/>
              <a:t>Au</a:t>
            </a:r>
            <a:r>
              <a:rPr lang="ru-RU" dirty="0" smtClean="0"/>
              <a:t>, </a:t>
            </a:r>
            <a:r>
              <a:rPr lang="ru-RU" dirty="0" err="1" smtClean="0"/>
              <a:t>Pt</a:t>
            </a:r>
            <a:r>
              <a:rPr lang="ru-RU" dirty="0" smtClean="0"/>
              <a:t> и платиновые металлы) металлов.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143248"/>
            <a:ext cx="5453074" cy="355402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864439"/>
          </a:xfrm>
        </p:spPr>
        <p:txBody>
          <a:bodyPr/>
          <a:lstStyle/>
          <a:p>
            <a:r>
              <a:rPr lang="ru-RU" dirty="0" err="1" smtClean="0"/>
              <a:t>Биогидрометаллургия</a:t>
            </a:r>
            <a:r>
              <a:rPr lang="ru-RU" dirty="0" smtClean="0"/>
              <a:t> основана на применении автотрофных бактерий (главным образом </a:t>
            </a:r>
            <a:r>
              <a:rPr lang="ru-RU" dirty="0" err="1" smtClean="0"/>
              <a:t>тионовых</a:t>
            </a:r>
            <a:r>
              <a:rPr lang="ru-RU" dirty="0" smtClean="0"/>
              <a:t>) для выщелачивания U, Си и др. металлов из сульфидных минералов или в присутствии сульфидных минералов, а также для удаления примесей сульфидных минералов (пирита, арсенопирита и др.) из серебряных и золотых руд или из каменного угля и др. материалов. 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ustrias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043890" cy="621510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Гидрометаллургия</a:t>
            </a:r>
            <a:r>
              <a:rPr lang="ru-RU" sz="2000" dirty="0" smtClean="0"/>
              <a:t>- это извлечение металлов из сырья с использованием химических реакций в водных растворах. Сырьем могут быть руды, рудные или химические концентраты (продукты механического обогащения или химической переработки руд), отходы </a:t>
            </a:r>
            <a:r>
              <a:rPr lang="ru-RU" sz="2000" dirty="0" smtClean="0"/>
              <a:t>других производств </a:t>
            </a:r>
            <a:r>
              <a:rPr lang="ru-RU" sz="2000" dirty="0" smtClean="0"/>
              <a:t>или самих гидрометаллургических процессов. </a:t>
            </a:r>
            <a:endParaRPr lang="ru-RU" sz="2000" dirty="0"/>
          </a:p>
        </p:txBody>
      </p:sp>
      <p:pic>
        <p:nvPicPr>
          <p:cNvPr id="4" name="Рисунок 3" descr="1657747074o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71810"/>
            <a:ext cx="4143384" cy="3429024"/>
          </a:xfrm>
          <a:prstGeom prst="rect">
            <a:avLst/>
          </a:prstGeom>
        </p:spPr>
      </p:pic>
      <p:pic>
        <p:nvPicPr>
          <p:cNvPr id="5" name="Рисунок 4" descr="07140bba783847e86d5b86a94cfbe7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00438"/>
            <a:ext cx="3333760" cy="25717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Гидрометаллургические методы пригодны для извлечения металлов из сырья с низкими концентрациями металла и не поддающегося переработке традиционными методами, поэтому роль этих методов в условиях происходящего обеднения и ухудшения качества рудного сырья постоянно возрастает. К достоинствам гидрометаллургии относится также возможность разделения близких по свойствам металлов (</a:t>
            </a:r>
            <a:r>
              <a:rPr lang="ru-RU" sz="2000" dirty="0" err="1" smtClean="0"/>
              <a:t>Zr</a:t>
            </a:r>
            <a:r>
              <a:rPr lang="ru-RU" sz="2000" dirty="0" smtClean="0"/>
              <a:t> и </a:t>
            </a:r>
            <a:r>
              <a:rPr lang="ru-RU" sz="2000" dirty="0" err="1" smtClean="0"/>
              <a:t>Hf</a:t>
            </a:r>
            <a:r>
              <a:rPr lang="ru-RU" sz="2000" dirty="0" smtClean="0"/>
              <a:t>, </a:t>
            </a:r>
            <a:r>
              <a:rPr lang="ru-RU" sz="2000" dirty="0" err="1" smtClean="0"/>
              <a:t>Nb</a:t>
            </a:r>
            <a:r>
              <a:rPr lang="ru-RU" sz="2000" dirty="0" smtClean="0"/>
              <a:t> </a:t>
            </a:r>
            <a:r>
              <a:rPr lang="ru-RU" sz="2000" dirty="0" err="1" smtClean="0"/>
              <a:t>и</a:t>
            </a:r>
            <a:r>
              <a:rPr lang="ru-RU" sz="2000" dirty="0" smtClean="0"/>
              <a:t> Та, смесей РЗЭ и др.), упрощение переработки по сравнению с пирометаллургией. Применение гидрометаллургических методов во многих случаях существенно снижает загрязнение окружающей среды вредными отходами. Так, все большее значение приобретает прямая переработка сульфидных концентратов </a:t>
            </a:r>
            <a:r>
              <a:rPr lang="ru-RU" sz="2000" dirty="0" err="1" smtClean="0"/>
              <a:t>Сu</a:t>
            </a:r>
            <a:r>
              <a:rPr lang="ru-RU" sz="2000" dirty="0" smtClean="0"/>
              <a:t>, </a:t>
            </a:r>
            <a:r>
              <a:rPr lang="ru-RU" sz="2000" dirty="0" err="1" smtClean="0"/>
              <a:t>Ni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Zn</a:t>
            </a:r>
            <a:r>
              <a:rPr lang="ru-RU" sz="2000" b="1" dirty="0" smtClean="0"/>
              <a:t>, </a:t>
            </a:r>
            <a:r>
              <a:rPr lang="ru-RU" sz="2000" dirty="0" err="1" smtClean="0"/>
              <a:t>Pb</a:t>
            </a:r>
            <a:r>
              <a:rPr lang="ru-RU" sz="2000" dirty="0" smtClean="0"/>
              <a:t> и др. металлов без их обжига (обжиг приводит к выделению SO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, который при выбросе в атмосферу загрязняет окружающую среду, а при улавливании приводит к заметному удорожанию переработки). </a:t>
            </a:r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Собственно гидрометаллургическим процессам обычно предшествует механический передел включающий операции дробления. измельчения, классификации, механического обогащения – флотации, гравитационные обогащения, отсадки, разделения в тяжелых суспензиях</a:t>
            </a:r>
            <a:r>
              <a:rPr lang="ru-RU" sz="2400" i="1" dirty="0" smtClean="0"/>
              <a:t>, </a:t>
            </a:r>
            <a:r>
              <a:rPr lang="ru-RU" sz="2400" dirty="0" smtClean="0"/>
              <a:t>а для некоторых руд – радиометрическое обогащение и др. Задача этого передела - удаление как можно большей массы минералов пустой породы.</a:t>
            </a:r>
            <a:endParaRPr lang="ru-RU" sz="2400" dirty="0"/>
          </a:p>
        </p:txBody>
      </p:sp>
      <p:pic>
        <p:nvPicPr>
          <p:cNvPr id="5" name="Рисунок 4" descr="gidrome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696632"/>
            <a:ext cx="3714776" cy="31613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 flipH="1">
            <a:off x="457200" y="428604"/>
            <a:ext cx="82296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Гидрометаллургия включает также три следующих основных передела: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переведение ценных металлов в раствор,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переработка растворов,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выделение из очищенных растворов металлов или нерастворимых соединений.</a:t>
            </a:r>
            <a:endParaRPr lang="ru-RU" sz="2400" dirty="0"/>
          </a:p>
        </p:txBody>
      </p:sp>
      <p:pic>
        <p:nvPicPr>
          <p:cNvPr id="5" name="Рисунок 4" descr="1299351092__img001image__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00372"/>
            <a:ext cx="6000792" cy="371475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 flipH="1">
            <a:off x="457200" y="214313"/>
            <a:ext cx="8229600" cy="69294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Вначале из сырья селективно извлекают в раствор ценные металлы. Для очистки и концентрирования растворов применяют жидкостную экстракцию и ионообменную сорбцию, реже - мембранные методы, ионную флотацию и другое. Ионообменная сорбция служит, как правило, для концентрирования относительно </a:t>
            </a:r>
            <a:r>
              <a:rPr lang="ru-RU" sz="1800" dirty="0" err="1" smtClean="0"/>
              <a:t>малоконцентрированных</a:t>
            </a:r>
            <a:r>
              <a:rPr lang="ru-RU" sz="1800" dirty="0" smtClean="0"/>
              <a:t> растворов, которые могут содержать взвешенные частицы твердых веществ. Емкость </a:t>
            </a:r>
            <a:r>
              <a:rPr lang="ru-RU" sz="1800" dirty="0" err="1" smtClean="0"/>
              <a:t>экстрагентов</a:t>
            </a:r>
            <a:r>
              <a:rPr lang="ru-RU" sz="1800" dirty="0" smtClean="0"/>
              <a:t> (макс. концентрация в них извлекаемого металла) значительно выше емкости сорбентов, поэтому экстракцию применяют при переработке любых по концентрации растворов, но из-за сильного захвата </a:t>
            </a:r>
            <a:r>
              <a:rPr lang="ru-RU" sz="1800" dirty="0" err="1" smtClean="0"/>
              <a:t>экстрагентов</a:t>
            </a:r>
            <a:r>
              <a:rPr lang="ru-RU" sz="1800" dirty="0" smtClean="0"/>
              <a:t> твердыми частицами - при отсутствии в этих растворах взвешенных твердых частиц. Более высокой емкостью обладают импрегнированные сорбенты – пористые вещества, содержащие органические растворители, а также твердые </a:t>
            </a:r>
            <a:r>
              <a:rPr lang="ru-RU" sz="1800" dirty="0" err="1" smtClean="0"/>
              <a:t>экстрагенты</a:t>
            </a:r>
            <a:r>
              <a:rPr lang="ru-RU" sz="1800" dirty="0" smtClean="0"/>
              <a:t> (</a:t>
            </a:r>
            <a:r>
              <a:rPr lang="ru-RU" sz="1800" dirty="0" err="1" smtClean="0"/>
              <a:t>твэксы</a:t>
            </a:r>
            <a:r>
              <a:rPr lang="ru-RU" sz="1800" dirty="0" smtClean="0"/>
              <a:t>) - органические растворители в полимерной матрице. Импрегнированные сорбенты и </a:t>
            </a:r>
            <a:r>
              <a:rPr lang="ru-RU" sz="1800" dirty="0" err="1" smtClean="0"/>
              <a:t>твэксы</a:t>
            </a:r>
            <a:r>
              <a:rPr lang="ru-RU" sz="1800" dirty="0" smtClean="0"/>
              <a:t> могут применяться для переработки концентрированных содержащих взвешенные твердые вещества растворов. Для концентрирования и очистки растворов используют также осаждение, а для разделения близких по свойствам растворов (например, </a:t>
            </a:r>
            <a:r>
              <a:rPr lang="ru-RU" sz="1800" dirty="0" err="1" smtClean="0"/>
              <a:t>гексафтороцирконата</a:t>
            </a:r>
            <a:r>
              <a:rPr lang="ru-RU" sz="1800" dirty="0" smtClean="0"/>
              <a:t> и </a:t>
            </a:r>
            <a:r>
              <a:rPr lang="ru-RU" sz="1800" dirty="0" err="1" smtClean="0"/>
              <a:t>гексафторогафната</a:t>
            </a:r>
            <a:r>
              <a:rPr lang="ru-RU" sz="1800" dirty="0" smtClean="0"/>
              <a:t> калия) - дробную кристаллизацию, т. е. проведение циклов частичного осаждения и растворения. </a:t>
            </a:r>
            <a:endParaRPr lang="ru-RU" sz="1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выделения металлов из растворов применяют восстановление (напр., водородом) при обычном давлении или в автоклаве, цементацию с использованием более активных металлов и электролитическое восстановление. Металлы, которые не могут быть выделены из водных растворов (напр., </a:t>
            </a:r>
            <a:r>
              <a:rPr lang="ru-RU" sz="2000" dirty="0" err="1" smtClean="0"/>
              <a:t>Al</a:t>
            </a:r>
            <a:r>
              <a:rPr lang="ru-RU" sz="2000" dirty="0" smtClean="0"/>
              <a:t>, </a:t>
            </a:r>
            <a:r>
              <a:rPr lang="ru-RU" sz="2000" dirty="0" err="1" smtClean="0"/>
              <a:t>Mo</a:t>
            </a:r>
            <a:r>
              <a:rPr lang="ru-RU" sz="2000" dirty="0" smtClean="0"/>
              <a:t>, W, U), осаждают в виде оксидов, </a:t>
            </a:r>
            <a:r>
              <a:rPr lang="ru-RU" sz="2000" dirty="0" err="1" smtClean="0"/>
              <a:t>гидроксидов</a:t>
            </a:r>
            <a:r>
              <a:rPr lang="ru-RU" sz="2000" dirty="0" smtClean="0"/>
              <a:t>, фторидов хлоридов, комплексных фторидов и др. Далее эти соединения восстанавливают до металлов различными методами, включая пирометаллургические и электрохимические.</a:t>
            </a:r>
            <a:endParaRPr lang="ru-RU" sz="2000" dirty="0"/>
          </a:p>
        </p:txBody>
      </p:sp>
      <p:pic>
        <p:nvPicPr>
          <p:cNvPr id="4" name="Рисунок 3" descr="a90b22ae9c0622846cce9373ae9a5f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143248"/>
            <a:ext cx="3454716" cy="3571900"/>
          </a:xfrm>
          <a:prstGeom prst="rect">
            <a:avLst/>
          </a:prstGeom>
        </p:spPr>
      </p:pic>
      <p:pic>
        <p:nvPicPr>
          <p:cNvPr id="5" name="Рисунок 4" descr="pirome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786190"/>
            <a:ext cx="3009912" cy="253652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гидрометаллургических технологических схемах используют также такие механические процессы, как декантация, фильтрация, </a:t>
            </a:r>
            <a:r>
              <a:rPr lang="ru-RU" sz="2000" dirty="0" err="1" smtClean="0"/>
              <a:t>гидроциклонирование</a:t>
            </a:r>
            <a:r>
              <a:rPr lang="ru-RU" sz="2000" dirty="0" smtClean="0"/>
              <a:t> и центрифугирование. Для интенсификации разделения жидкой и твердой фаз применяют синтетические </a:t>
            </a:r>
            <a:r>
              <a:rPr lang="ru-RU" sz="2000" dirty="0" err="1" smtClean="0"/>
              <a:t>флокулянты</a:t>
            </a:r>
            <a:r>
              <a:rPr lang="ru-RU" sz="2000" dirty="0" smtClean="0"/>
              <a:t>. Гидрометаллургия часто связана также с применением термических процессов: сушки, прокаливания осадков, обжига концентратов и др. Все более широкое применение находят совмещенные операции, например измельчения и выщелачивания, выщелачивания и ионообменной сорбции. </a:t>
            </a:r>
            <a:endParaRPr lang="ru-RU" sz="2000" dirty="0"/>
          </a:p>
        </p:txBody>
      </p:sp>
      <p:pic>
        <p:nvPicPr>
          <p:cNvPr id="5" name="Рисунок 4" descr="gun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786190"/>
            <a:ext cx="2500330" cy="2948502"/>
          </a:xfrm>
          <a:prstGeom prst="rect">
            <a:avLst/>
          </a:prstGeom>
        </p:spPr>
      </p:pic>
      <p:pic>
        <p:nvPicPr>
          <p:cNvPr id="7" name="Рисунок 6" descr="апнап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931174"/>
            <a:ext cx="4071966" cy="292682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Гидрометаллургические операции могут сочетаться также с процессами газовой металлургии, например получением хлоридов или фторидов. Так, образовавшиеся при переработке рудных концентратов хлориды </a:t>
            </a:r>
            <a:r>
              <a:rPr lang="ru-RU" sz="2400" dirty="0" err="1" smtClean="0"/>
              <a:t>Zr</a:t>
            </a:r>
            <a:r>
              <a:rPr lang="ru-RU" sz="2400" dirty="0" smtClean="0"/>
              <a:t> и </a:t>
            </a:r>
            <a:r>
              <a:rPr lang="ru-RU" sz="2400" dirty="0" err="1" smtClean="0"/>
              <a:t>Hf</a:t>
            </a:r>
            <a:r>
              <a:rPr lang="ru-RU" sz="2400" dirty="0" smtClean="0"/>
              <a:t> могут растворяться в воде и перерабатываться далее гидрометаллургическими методами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SX-Matrix-Hydrometallu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928934"/>
            <a:ext cx="2928958" cy="3849488"/>
          </a:xfrm>
          <a:prstGeom prst="rect">
            <a:avLst/>
          </a:prstGeom>
        </p:spPr>
      </p:pic>
      <p:pic>
        <p:nvPicPr>
          <p:cNvPr id="5" name="Рисунок 4" descr="br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876"/>
            <a:ext cx="4014838" cy="271464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807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Гидрометаллургия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Гидрометаллургия</dc:title>
  <dc:creator>Славик</dc:creator>
  <cp:lastModifiedBy>Славик</cp:lastModifiedBy>
  <cp:revision>11</cp:revision>
  <dcterms:created xsi:type="dcterms:W3CDTF">2013-04-25T14:29:39Z</dcterms:created>
  <dcterms:modified xsi:type="dcterms:W3CDTF">2013-04-25T16:06:20Z</dcterms:modified>
</cp:coreProperties>
</file>