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8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06B732D-F5CE-40D5-8D2D-A8FD4193D4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06B732D-F5CE-40D5-8D2D-A8FD4193D49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06B732D-F5CE-40D5-8D2D-A8FD4193D4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A6CEAC7-08BC-4B46-9E72-53C7E4512525}" type="datetimeFigureOut">
              <a:rPr lang="ru-RU" smtClean="0"/>
              <a:pPr/>
              <a:t>11.12.2013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06B732D-F5CE-40D5-8D2D-A8FD4193D49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6CEAC7-08BC-4B46-9E72-53C7E4512525}" type="datetimeFigureOut">
              <a:rPr lang="ru-RU" smtClean="0"/>
              <a:pPr/>
              <a:t>11.12.2013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06B732D-F5CE-40D5-8D2D-A8FD4193D49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857760"/>
            <a:ext cx="7851648" cy="1828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Chicago</a:t>
            </a:r>
            <a:endParaRPr lang="ru-RU"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descr="Chicago_River_from_Lake_Street_bridge.jpg"/>
          <p:cNvPicPr>
            <a:picLocks noChangeAspect="1"/>
          </p:cNvPicPr>
          <p:nvPr/>
        </p:nvPicPr>
        <p:blipFill>
          <a:blip r:embed="rId2"/>
          <a:stretch>
            <a:fillRect/>
          </a:stretch>
        </p:blipFill>
        <p:spPr>
          <a:xfrm>
            <a:off x="0" y="1214422"/>
            <a:ext cx="9144000" cy="429517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71472" y="1571612"/>
            <a:ext cx="7854696" cy="3343736"/>
          </a:xfrm>
        </p:spPr>
        <p:txBody>
          <a:bodyPr>
            <a:noAutofit/>
          </a:bodyPr>
          <a:lstStyle/>
          <a:p>
            <a:pPr algn="l"/>
            <a:r>
              <a:rPr lang="en-US" sz="2800" dirty="0" smtClean="0"/>
              <a:t>The Merchandise Mart, once first on the list of largest buildings in the world, currently listed as 44th largest (as of September 9, 2013), has its own zip </a:t>
            </a:r>
            <a:r>
              <a:rPr lang="en-US" sz="2800" dirty="0" smtClean="0"/>
              <a:t>code</a:t>
            </a:r>
          </a:p>
          <a:p>
            <a:pPr algn="l"/>
            <a:r>
              <a:rPr lang="en-US" sz="2800" dirty="0" smtClean="0"/>
              <a:t> Presently, the four tallest buildings in the city are Willis </a:t>
            </a:r>
            <a:r>
              <a:rPr lang="en-US" sz="2800" dirty="0" smtClean="0"/>
              <a:t>Tower, </a:t>
            </a:r>
            <a:r>
              <a:rPr lang="en-US" sz="2800" dirty="0" smtClean="0"/>
              <a:t>Trump International Hotel and Tower, the Aon Center (previously the Standard Oil Building), and the John Hancock Center. </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2844" y="642918"/>
            <a:ext cx="8833252" cy="923330"/>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Monuments and public art</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7" name="Рисунок 6" descr="338px-2004-08-08_1580x2800_chicago_republic.jpg"/>
          <p:cNvPicPr>
            <a:picLocks noChangeAspect="1"/>
          </p:cNvPicPr>
          <p:nvPr/>
        </p:nvPicPr>
        <p:blipFill>
          <a:blip r:embed="rId2"/>
          <a:stretch>
            <a:fillRect/>
          </a:stretch>
        </p:blipFill>
        <p:spPr>
          <a:xfrm>
            <a:off x="428596" y="1928802"/>
            <a:ext cx="2571768" cy="4557659"/>
          </a:xfrm>
          <a:prstGeom prst="rect">
            <a:avLst/>
          </a:prstGeom>
        </p:spPr>
      </p:pic>
      <p:sp>
        <p:nvSpPr>
          <p:cNvPr id="8" name="Прямоугольник 7"/>
          <p:cNvSpPr/>
          <p:nvPr/>
        </p:nvSpPr>
        <p:spPr>
          <a:xfrm>
            <a:off x="3357554" y="1928802"/>
            <a:ext cx="5500726" cy="4678204"/>
          </a:xfrm>
          <a:prstGeom prst="rect">
            <a:avLst/>
          </a:prstGeom>
        </p:spPr>
        <p:txBody>
          <a:bodyPr wrap="square">
            <a:spAutoFit/>
          </a:bodyPr>
          <a:lstStyle/>
          <a:p>
            <a:r>
              <a:rPr lang="en-US" dirty="0" smtClean="0"/>
              <a:t> </a:t>
            </a:r>
            <a:r>
              <a:rPr lang="en-US" sz="2800" dirty="0" smtClean="0"/>
              <a:t>A number of Chicago's public art works are non-statuary and by famous artists. Among these are Chagall's Four Seasons; the Chicago Picasso; </a:t>
            </a:r>
            <a:r>
              <a:rPr lang="en-US" sz="2800" dirty="0" err="1" smtClean="0"/>
              <a:t>Miro's</a:t>
            </a:r>
            <a:r>
              <a:rPr lang="en-US" sz="2800" dirty="0" smtClean="0"/>
              <a:t> Chicago; Calder's Flamingo; Oldenburg's </a:t>
            </a:r>
            <a:r>
              <a:rPr lang="en-US" sz="2800" dirty="0" err="1" smtClean="0"/>
              <a:t>Batcolumn</a:t>
            </a:r>
            <a:r>
              <a:rPr lang="en-US" sz="2800" dirty="0" smtClean="0"/>
              <a:t>; </a:t>
            </a:r>
            <a:endParaRPr lang="en-US" sz="2800" dirty="0" smtClean="0"/>
          </a:p>
          <a:p>
            <a:r>
              <a:rPr lang="en-US" sz="2800" dirty="0" smtClean="0"/>
              <a:t>Some </a:t>
            </a:r>
            <a:r>
              <a:rPr lang="en-US" sz="2800" dirty="0" smtClean="0"/>
              <a:t>events which shaped the city's history have also been memorialized by art </a:t>
            </a:r>
            <a:r>
              <a:rPr lang="en-US" sz="2800" dirty="0" smtClean="0"/>
              <a:t>works.</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571604" y="214290"/>
            <a:ext cx="6058069" cy="2585323"/>
          </a:xfrm>
          <a:prstGeom prst="rect">
            <a:avLst/>
          </a:prstGeom>
          <a:noFill/>
        </p:spPr>
        <p:txBody>
          <a:bodyPr wrap="none" lIns="91440" tIns="45720" rIns="91440" bIns="45720">
            <a:spAutoFit/>
          </a:bodyPr>
          <a:lstStyle/>
          <a:p>
            <a:pPr algn="ctr"/>
            <a:r>
              <a:rPr sz="54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Parks</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City in a Garden" </a:t>
            </a: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r>
            <a:b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6" name="Picture 2" descr="File:Washington Square Park &amp; Newberry Library.JPG"/>
          <p:cNvPicPr>
            <a:picLocks noChangeAspect="1" noChangeArrowheads="1"/>
          </p:cNvPicPr>
          <p:nvPr/>
        </p:nvPicPr>
        <p:blipFill>
          <a:blip r:embed="rId2"/>
          <a:srcRect/>
          <a:stretch>
            <a:fillRect/>
          </a:stretch>
        </p:blipFill>
        <p:spPr bwMode="auto">
          <a:xfrm>
            <a:off x="285720" y="2428868"/>
            <a:ext cx="5212670" cy="3714776"/>
          </a:xfrm>
          <a:prstGeom prst="rect">
            <a:avLst/>
          </a:prstGeom>
          <a:noFill/>
        </p:spPr>
      </p:pic>
      <p:sp>
        <p:nvSpPr>
          <p:cNvPr id="8" name="Прямоугольник 7"/>
          <p:cNvSpPr/>
          <p:nvPr/>
        </p:nvSpPr>
        <p:spPr>
          <a:xfrm>
            <a:off x="5786446" y="2071678"/>
            <a:ext cx="3143240" cy="4401205"/>
          </a:xfrm>
          <a:prstGeom prst="rect">
            <a:avLst/>
          </a:prstGeom>
        </p:spPr>
        <p:txBody>
          <a:bodyPr wrap="square">
            <a:spAutoFit/>
          </a:bodyPr>
          <a:lstStyle/>
          <a:p>
            <a:r>
              <a:rPr lang="en-US" sz="2800" dirty="0" smtClean="0"/>
              <a:t>Today, the Chicago Park District consists of 552 parks</a:t>
            </a:r>
          </a:p>
          <a:p>
            <a:r>
              <a:rPr lang="en-US" sz="2800" dirty="0" smtClean="0"/>
              <a:t>Lincoln Park, the largest of the city's parks, covers 1,200 acres (490 ha) and has over 20 million visitors each year.</a:t>
            </a:r>
            <a:endParaRPr lang="ru-RU"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785794"/>
            <a:ext cx="7704417"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Culture</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contemporary life</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6630" name="Picture 6" descr="File:Chicago sunrise 1.jpg"/>
          <p:cNvPicPr>
            <a:picLocks noChangeAspect="1" noChangeArrowheads="1"/>
          </p:cNvPicPr>
          <p:nvPr/>
        </p:nvPicPr>
        <p:blipFill>
          <a:blip r:embed="rId2"/>
          <a:srcRect/>
          <a:stretch>
            <a:fillRect/>
          </a:stretch>
        </p:blipFill>
        <p:spPr bwMode="auto">
          <a:xfrm>
            <a:off x="-1" y="3071810"/>
            <a:ext cx="9144001" cy="29032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785794"/>
            <a:ext cx="5143536" cy="5857916"/>
          </a:xfrm>
        </p:spPr>
        <p:txBody>
          <a:bodyPr>
            <a:normAutofit/>
          </a:bodyPr>
          <a:lstStyle/>
          <a:p>
            <a:r>
              <a:rPr lang="en-US" sz="2800" dirty="0" smtClean="0"/>
              <a:t>The city's waterfront allure and nightlife has attracted residents and tourists alike</a:t>
            </a:r>
            <a:r>
              <a:rPr lang="en-US" sz="2800" dirty="0" smtClean="0"/>
              <a:t>.</a:t>
            </a:r>
          </a:p>
          <a:p>
            <a:r>
              <a:rPr lang="en-US" sz="2800" dirty="0" smtClean="0"/>
              <a:t> The city has many upscale dining establishments as well as many ethnic restaurant districts</a:t>
            </a:r>
            <a:r>
              <a:rPr lang="en-US" sz="2800" dirty="0" smtClean="0"/>
              <a:t>.</a:t>
            </a:r>
          </a:p>
          <a:p>
            <a:r>
              <a:rPr lang="en-US" sz="2800" dirty="0" smtClean="0"/>
              <a:t>Downtown is the center of Chicago's financial, cultural, governmental and commercial institutions and home to Grant Park and many of the city's skyscrapers. </a:t>
            </a:r>
            <a:endParaRPr lang="en-US" sz="2800" dirty="0" smtClean="0"/>
          </a:p>
          <a:p>
            <a:endParaRPr lang="ru-RU" dirty="0"/>
          </a:p>
        </p:txBody>
      </p:sp>
      <p:pic>
        <p:nvPicPr>
          <p:cNvPr id="27652" name="Picture 4" descr="File:ChicagoJazzClubAndys.jpg"/>
          <p:cNvPicPr>
            <a:picLocks noChangeAspect="1" noChangeArrowheads="1"/>
          </p:cNvPicPr>
          <p:nvPr/>
        </p:nvPicPr>
        <p:blipFill>
          <a:blip r:embed="rId2"/>
          <a:srcRect/>
          <a:stretch>
            <a:fillRect/>
          </a:stretch>
        </p:blipFill>
        <p:spPr bwMode="auto">
          <a:xfrm>
            <a:off x="5572132" y="1500174"/>
            <a:ext cx="3161132" cy="42148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42910" y="2214554"/>
            <a:ext cx="7854696" cy="4929222"/>
          </a:xfrm>
        </p:spPr>
        <p:txBody>
          <a:bodyPr>
            <a:noAutofit/>
          </a:bodyPr>
          <a:lstStyle/>
          <a:p>
            <a:pPr algn="l"/>
            <a:r>
              <a:rPr lang="en-US" sz="2800" dirty="0" smtClean="0"/>
              <a:t>Renowned Chicago theater companies include the Steppenwolf Theatre Company and Victory Gardens Theater in Lincoln Park; the Goodman Theatre in the Loop; and the Chicago Shakespeare Theater at Navy Pier</a:t>
            </a:r>
            <a:r>
              <a:rPr lang="en-US" sz="2800" dirty="0" smtClean="0"/>
              <a:t>.</a:t>
            </a:r>
          </a:p>
          <a:p>
            <a:pPr algn="l"/>
            <a:r>
              <a:rPr lang="en-US" sz="2800" dirty="0" smtClean="0"/>
              <a:t>Classical music offerings include the Chicago Symphony Orchestra (CSO), which performs at Symphony Center, and is recognized as one of the best orchestras in the world</a:t>
            </a:r>
            <a:r>
              <a:rPr lang="en-US" sz="2800" dirty="0" smtClean="0"/>
              <a:t>.</a:t>
            </a:r>
          </a:p>
          <a:p>
            <a:pPr algn="l"/>
            <a:endParaRPr lang="ru-RU" sz="2800" dirty="0"/>
          </a:p>
        </p:txBody>
      </p:sp>
      <p:sp>
        <p:nvSpPr>
          <p:cNvPr id="4" name="Прямоугольник 3"/>
          <p:cNvSpPr/>
          <p:nvPr/>
        </p:nvSpPr>
        <p:spPr>
          <a:xfrm>
            <a:off x="571472" y="357166"/>
            <a:ext cx="8038483" cy="1754326"/>
          </a:xfrm>
          <a:prstGeom prst="rect">
            <a:avLst/>
          </a:prstGeom>
          <a:noFill/>
        </p:spPr>
        <p:txBody>
          <a:bodyPr wrap="non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Entertainment, the arts</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a:p>
            <a:pPr algn="ct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and performing </a:t>
            </a:r>
            <a:r>
              <a:rPr lang="en-US"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arts</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ile:Chicago Theatre blend.jpg"/>
          <p:cNvPicPr>
            <a:picLocks noChangeAspect="1" noChangeArrowheads="1"/>
          </p:cNvPicPr>
          <p:nvPr/>
        </p:nvPicPr>
        <p:blipFill>
          <a:blip r:embed="rId2"/>
          <a:srcRect/>
          <a:stretch>
            <a:fillRect/>
          </a:stretch>
        </p:blipFill>
        <p:spPr bwMode="auto">
          <a:xfrm>
            <a:off x="857224" y="714356"/>
            <a:ext cx="7600950" cy="57054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785794"/>
            <a:ext cx="8286808" cy="5929354"/>
          </a:xfrm>
        </p:spPr>
        <p:txBody>
          <a:bodyPr>
            <a:normAutofit fontScale="92500" lnSpcReduction="10000"/>
          </a:bodyPr>
          <a:lstStyle/>
          <a:p>
            <a:pPr algn="l"/>
            <a:r>
              <a:rPr lang="en-US" sz="2800" dirty="0" smtClean="0"/>
              <a:t> In the summer, many outdoor concerts are given in Grant Park and Millennium Park. </a:t>
            </a:r>
          </a:p>
          <a:p>
            <a:pPr algn="l"/>
            <a:r>
              <a:rPr lang="en-US" sz="2800" dirty="0" smtClean="0"/>
              <a:t>Other </a:t>
            </a:r>
            <a:r>
              <a:rPr lang="en-US" sz="2800" dirty="0" smtClean="0"/>
              <a:t>live-music genre which are part of the city's cultural heritage include Chicago blues, Chicago soul, jazz, and gospel</a:t>
            </a:r>
            <a:r>
              <a:rPr lang="en-US" sz="2800" dirty="0" smtClean="0"/>
              <a:t>.</a:t>
            </a:r>
          </a:p>
          <a:p>
            <a:pPr algn="l"/>
            <a:r>
              <a:rPr lang="en-US" sz="2800" dirty="0" smtClean="0"/>
              <a:t>The city is the birthplace of house music and is the site of an influential hip-hop scene. In the 1980s, the city was a center for industrial, punk and new wave</a:t>
            </a:r>
            <a:r>
              <a:rPr lang="en-US" sz="2800" dirty="0" smtClean="0"/>
              <a:t>.</a:t>
            </a:r>
          </a:p>
          <a:p>
            <a:pPr algn="l"/>
            <a:r>
              <a:rPr lang="en-US" sz="2800" dirty="0" smtClean="0"/>
              <a:t>A flourishing independent rock music culture brought forth Chicago indie</a:t>
            </a:r>
            <a:r>
              <a:rPr lang="en-US" sz="2800" dirty="0" smtClean="0"/>
              <a:t>.</a:t>
            </a:r>
          </a:p>
          <a:p>
            <a:pPr algn="l"/>
            <a:r>
              <a:rPr lang="en-US" sz="2800" dirty="0" smtClean="0"/>
              <a:t>Chicago has a distinctive fine art tradition. For much of the twentieth century, it nurtured a strong style of figurative surrealism, as in the works of Ivan Albright and Ed </a:t>
            </a:r>
            <a:r>
              <a:rPr lang="en-US" sz="2800" dirty="0" err="1" smtClean="0"/>
              <a:t>Paschke</a:t>
            </a:r>
            <a:r>
              <a:rPr lang="en-US" sz="2800" dirty="0" smtClean="0"/>
              <a:t>.</a:t>
            </a:r>
            <a:endParaRPr lang="ru-RU"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285728"/>
            <a:ext cx="8643998" cy="3286148"/>
          </a:xfrm>
        </p:spPr>
        <p:txBody>
          <a:bodyPr>
            <a:normAutofit/>
          </a:bodyPr>
          <a:lstStyle/>
          <a:p>
            <a:pPr algn="l"/>
            <a:r>
              <a:rPr lang="en-US" dirty="0" smtClean="0"/>
              <a:t>Chicago also has a nationally televised Thanksgiving parade that occurs annually. The McDonald's Thanksgiving Parade is seen across the nation on WGN-TV and WGN America, featuring a variety of diverse acts from the community, marching bands from across the country, and is the only parade in the city to feature inflatable balloons every year.</a:t>
            </a:r>
            <a:endParaRPr lang="ru-RU" dirty="0"/>
          </a:p>
        </p:txBody>
      </p:sp>
      <p:pic>
        <p:nvPicPr>
          <p:cNvPr id="30722" name="Picture 2" descr="http://upload.wikimedia.org/wikipedia/commons/8/89/Go-go_boys.jpg"/>
          <p:cNvPicPr>
            <a:picLocks noChangeAspect="1" noChangeArrowheads="1"/>
          </p:cNvPicPr>
          <p:nvPr/>
        </p:nvPicPr>
        <p:blipFill>
          <a:blip r:embed="rId2"/>
          <a:srcRect/>
          <a:stretch>
            <a:fillRect/>
          </a:stretch>
        </p:blipFill>
        <p:spPr bwMode="auto">
          <a:xfrm>
            <a:off x="1428728" y="2857496"/>
            <a:ext cx="5929354" cy="3714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1214422"/>
            <a:ext cx="8215370" cy="2571768"/>
          </a:xfrm>
        </p:spPr>
        <p:txBody>
          <a:bodyPr>
            <a:noAutofit/>
          </a:bodyPr>
          <a:lstStyle/>
          <a:p>
            <a:r>
              <a:rPr lang="en-US" sz="2400" dirty="0" smtClean="0"/>
              <a:t>Chicago was named the Best Sports City in the United States by the Sporting News in 1993, 2006, and 2010</a:t>
            </a:r>
            <a:r>
              <a:rPr lang="en-US" sz="2400" dirty="0" smtClean="0"/>
              <a:t>.</a:t>
            </a:r>
          </a:p>
          <a:p>
            <a:r>
              <a:rPr lang="en-US" sz="2400" dirty="0" smtClean="0"/>
              <a:t> </a:t>
            </a:r>
            <a:r>
              <a:rPr lang="en-US" sz="2400" dirty="0" smtClean="0"/>
              <a:t>The city is home to two Major League Baseball (MLB) teams: the Chicago Cubs of the National League and the Chicago White Sox of the American League </a:t>
            </a:r>
            <a:endParaRPr lang="ru-RU" sz="2400" dirty="0"/>
          </a:p>
        </p:txBody>
      </p:sp>
      <p:sp>
        <p:nvSpPr>
          <p:cNvPr id="4" name="Прямоугольник 3"/>
          <p:cNvSpPr/>
          <p:nvPr/>
        </p:nvSpPr>
        <p:spPr>
          <a:xfrm>
            <a:off x="3428992" y="285728"/>
            <a:ext cx="2274982" cy="923330"/>
          </a:xfrm>
          <a:prstGeom prst="rect">
            <a:avLst/>
          </a:prstGeom>
          <a:noFill/>
        </p:spPr>
        <p:txBody>
          <a:bodyPr wrap="none" lIns="91440" tIns="45720" rIns="91440" bIns="45720">
            <a:spAutoFit/>
          </a:bodyPr>
          <a:lstStyle/>
          <a:p>
            <a:pPr algn="ctr"/>
            <a:r>
              <a:rPr sz="5400" b="1" cap="none" spc="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Sports</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2770" name="Picture 2" descr="http://i.eurosport.ru/2013/05/09/1005431-16305286-640-360.jpg"/>
          <p:cNvPicPr>
            <a:picLocks noChangeAspect="1" noChangeArrowheads="1"/>
          </p:cNvPicPr>
          <p:nvPr/>
        </p:nvPicPr>
        <p:blipFill>
          <a:blip r:embed="rId2"/>
          <a:srcRect/>
          <a:stretch>
            <a:fillRect/>
          </a:stretch>
        </p:blipFill>
        <p:spPr bwMode="auto">
          <a:xfrm>
            <a:off x="1928794" y="3357562"/>
            <a:ext cx="5357850" cy="30137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714356"/>
            <a:ext cx="7854696" cy="1752600"/>
          </a:xfrm>
        </p:spPr>
        <p:txBody>
          <a:bodyPr>
            <a:noAutofit/>
          </a:bodyPr>
          <a:lstStyle/>
          <a:p>
            <a:r>
              <a:rPr lang="en-US" sz="2800" dirty="0" smtClean="0"/>
              <a:t>Chicago is a major transportation hub in the United States. It is an important component in global distribution, as it is the third largest inter-modal port in the world after Hong Kong and Singapore.</a:t>
            </a:r>
            <a:endParaRPr lang="ru-RU" sz="2800" dirty="0"/>
          </a:p>
        </p:txBody>
      </p:sp>
      <p:pic>
        <p:nvPicPr>
          <p:cNvPr id="37890" name="Picture 2" descr="http://www.nato.int/docu/review/2012/Chicago/Chicago-Rasmussen/files/2242.jpg"/>
          <p:cNvPicPr>
            <a:picLocks noChangeAspect="1" noChangeArrowheads="1"/>
          </p:cNvPicPr>
          <p:nvPr/>
        </p:nvPicPr>
        <p:blipFill>
          <a:blip r:embed="rId2"/>
          <a:srcRect/>
          <a:stretch>
            <a:fillRect/>
          </a:stretch>
        </p:blipFill>
        <p:spPr bwMode="auto">
          <a:xfrm>
            <a:off x="500034" y="2714620"/>
            <a:ext cx="6076950" cy="381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14348" y="928670"/>
            <a:ext cx="7772400" cy="1509712"/>
          </a:xfrm>
        </p:spPr>
        <p:txBody>
          <a:bodyPr>
            <a:noAutofit/>
          </a:bodyPr>
          <a:lstStyle/>
          <a:p>
            <a:r>
              <a:rPr lang="en-US" sz="2800" dirty="0" smtClean="0"/>
              <a:t>The Chicago Bulls of the National Basketball Association (NBA) is one of the most recognized basketball teams in the world. During the 1990s with Michael Jordan leading them, the Bulls took six NBA championships in eight seasons.</a:t>
            </a:r>
            <a:endParaRPr lang="ru-RU" sz="2800" dirty="0"/>
          </a:p>
        </p:txBody>
      </p:sp>
      <p:pic>
        <p:nvPicPr>
          <p:cNvPr id="33796" name="Picture 4" descr="http://www.topsportsfaq.com/wp-content/uploads/2013/04/Top-chicago-bulls-autographed-jerseys-featured.jpg"/>
          <p:cNvPicPr>
            <a:picLocks noChangeAspect="1" noChangeArrowheads="1"/>
          </p:cNvPicPr>
          <p:nvPr/>
        </p:nvPicPr>
        <p:blipFill>
          <a:blip r:embed="rId2"/>
          <a:srcRect/>
          <a:stretch>
            <a:fillRect/>
          </a:stretch>
        </p:blipFill>
        <p:spPr bwMode="auto">
          <a:xfrm>
            <a:off x="357158" y="3214686"/>
            <a:ext cx="5715000" cy="3333750"/>
          </a:xfrm>
          <a:prstGeom prst="rect">
            <a:avLst/>
          </a:prstGeom>
          <a:noFill/>
        </p:spPr>
      </p:pic>
      <p:pic>
        <p:nvPicPr>
          <p:cNvPr id="33798" name="Picture 6" descr="http://d1b8n6kng8vcnt.cloudfront.net/blog/wp-content/uploads/2012/12/Chicago-Bulls-Image-300x300.png"/>
          <p:cNvPicPr>
            <a:picLocks noChangeAspect="1" noChangeArrowheads="1"/>
          </p:cNvPicPr>
          <p:nvPr/>
        </p:nvPicPr>
        <p:blipFill>
          <a:blip r:embed="rId3"/>
          <a:srcRect/>
          <a:stretch>
            <a:fillRect/>
          </a:stretch>
        </p:blipFill>
        <p:spPr bwMode="auto">
          <a:xfrm>
            <a:off x="6143636" y="3214686"/>
            <a:ext cx="2643206" cy="328614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86050" y="500042"/>
            <a:ext cx="35846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sz="54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Education</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4820" name="Picture 4" descr="http://i.huffpost.com/gen/523303/thumbs/r-DEPARTMENT-OF-EDUCATION-STUDY-CHICAGO-PUBLIC-SCHOO-large570.jpg"/>
          <p:cNvPicPr>
            <a:picLocks noChangeAspect="1" noChangeArrowheads="1"/>
          </p:cNvPicPr>
          <p:nvPr/>
        </p:nvPicPr>
        <p:blipFill>
          <a:blip r:embed="rId2"/>
          <a:srcRect/>
          <a:stretch>
            <a:fillRect/>
          </a:stretch>
        </p:blipFill>
        <p:spPr bwMode="auto">
          <a:xfrm>
            <a:off x="0" y="2000240"/>
            <a:ext cx="9144000" cy="38180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1000108"/>
            <a:ext cx="5000660" cy="6072230"/>
          </a:xfrm>
        </p:spPr>
        <p:txBody>
          <a:bodyPr>
            <a:normAutofit/>
          </a:bodyPr>
          <a:lstStyle/>
          <a:p>
            <a:r>
              <a:rPr lang="en-US" sz="2400" dirty="0" smtClean="0"/>
              <a:t>Chicago Public Schools (CPS) is the governing body of the school district that contains over 600 public elementary and high </a:t>
            </a:r>
            <a:r>
              <a:rPr lang="en-US" sz="2400" dirty="0" smtClean="0"/>
              <a:t>schools.</a:t>
            </a:r>
          </a:p>
          <a:p>
            <a:r>
              <a:rPr lang="en-US" sz="2400" dirty="0" smtClean="0"/>
              <a:t>The Chicago Public Library system operates 79 public libraries including the central library, two regional libraries, and numerous branches distributed throughout the city</a:t>
            </a:r>
            <a:r>
              <a:rPr lang="en-US" sz="2400" dirty="0" smtClean="0"/>
              <a:t>.</a:t>
            </a:r>
          </a:p>
          <a:p>
            <a:r>
              <a:rPr lang="en-US" sz="2400" dirty="0" smtClean="0"/>
              <a:t>Since its completion in 1991, the Harold Washington Library has appeared in the Guinness Book of Records as the largest public library building in the world</a:t>
            </a:r>
            <a:endParaRPr lang="ru-RU" sz="2400" dirty="0"/>
          </a:p>
        </p:txBody>
      </p:sp>
      <p:pic>
        <p:nvPicPr>
          <p:cNvPr id="35842" name="Picture 2" descr="File:Harold Washington Library, Chicago, IL - front oblique.jpg"/>
          <p:cNvPicPr>
            <a:picLocks noChangeAspect="1" noChangeArrowheads="1"/>
          </p:cNvPicPr>
          <p:nvPr/>
        </p:nvPicPr>
        <p:blipFill>
          <a:blip r:embed="rId2"/>
          <a:srcRect/>
          <a:stretch>
            <a:fillRect/>
          </a:stretch>
        </p:blipFill>
        <p:spPr bwMode="auto">
          <a:xfrm>
            <a:off x="5572132" y="1357298"/>
            <a:ext cx="3214710" cy="478634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143472" y="1000108"/>
            <a:ext cx="4000528" cy="6072230"/>
          </a:xfrm>
        </p:spPr>
        <p:txBody>
          <a:bodyPr>
            <a:normAutofit/>
          </a:bodyPr>
          <a:lstStyle/>
          <a:p>
            <a:r>
              <a:rPr lang="en-US" sz="2800" dirty="0" smtClean="0"/>
              <a:t>Since the 1850s, Chicago has been a world center of higher </a:t>
            </a:r>
            <a:r>
              <a:rPr lang="en-US" sz="2800" dirty="0" smtClean="0"/>
              <a:t>education.</a:t>
            </a:r>
          </a:p>
          <a:p>
            <a:r>
              <a:rPr lang="en-US" sz="2800" dirty="0" smtClean="0"/>
              <a:t>The University of Chicago; Northwestern University; Loyola University Chicago; Illinois Institute of Technology; DePaul University; and University of Illinois at Chicago.</a:t>
            </a:r>
            <a:endParaRPr lang="ru-RU" sz="2800" dirty="0"/>
          </a:p>
        </p:txBody>
      </p:sp>
      <p:pic>
        <p:nvPicPr>
          <p:cNvPr id="36866" name="Picture 2" descr="File:Harper Midway Chicago.jpg"/>
          <p:cNvPicPr>
            <a:picLocks noChangeAspect="1" noChangeArrowheads="1"/>
          </p:cNvPicPr>
          <p:nvPr/>
        </p:nvPicPr>
        <p:blipFill>
          <a:blip r:embed="rId2"/>
          <a:srcRect/>
          <a:stretch>
            <a:fillRect/>
          </a:stretch>
        </p:blipFill>
        <p:spPr bwMode="auto">
          <a:xfrm>
            <a:off x="214282" y="1214422"/>
            <a:ext cx="4643470" cy="514353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184" y="1428736"/>
            <a:ext cx="9065816" cy="255454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sz="8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a:t>
            </a:r>
            <a:r>
              <a:rPr sz="8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a:t>
            </a:r>
            <a:endPar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sz="8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sz="8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your attention</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71736" y="214290"/>
            <a:ext cx="3871573" cy="132343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History</a:t>
            </a: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Рисунок 6" descr="Chicago_Downtown71.jpg"/>
          <p:cNvPicPr>
            <a:picLocks noChangeAspect="1"/>
          </p:cNvPicPr>
          <p:nvPr/>
        </p:nvPicPr>
        <p:blipFill>
          <a:blip r:embed="rId2"/>
          <a:stretch>
            <a:fillRect/>
          </a:stretch>
        </p:blipFill>
        <p:spPr>
          <a:xfrm>
            <a:off x="1285852" y="1785926"/>
            <a:ext cx="6500858" cy="46724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714332"/>
            <a:ext cx="8572560" cy="6143668"/>
          </a:xfrm>
        </p:spPr>
        <p:txBody>
          <a:bodyPr>
            <a:normAutofit fontScale="92500" lnSpcReduction="10000"/>
          </a:bodyPr>
          <a:lstStyle/>
          <a:p>
            <a:r>
              <a:rPr lang="en-US" sz="2800" dirty="0" smtClean="0"/>
              <a:t>On August 12, 1833, the Town of Chicago was organized with a population of around 200</a:t>
            </a:r>
            <a:r>
              <a:rPr lang="en-US" sz="2800" dirty="0" smtClean="0"/>
              <a:t>.</a:t>
            </a:r>
          </a:p>
          <a:p>
            <a:r>
              <a:rPr lang="en-US" sz="2800" dirty="0" smtClean="0"/>
              <a:t> </a:t>
            </a:r>
            <a:r>
              <a:rPr lang="en-US" sz="2800" dirty="0" smtClean="0"/>
              <a:t>Within seven years it would grow to a population of over 4,000</a:t>
            </a:r>
            <a:r>
              <a:rPr lang="en-US" sz="2800" dirty="0" smtClean="0"/>
              <a:t>.</a:t>
            </a:r>
          </a:p>
          <a:p>
            <a:r>
              <a:rPr lang="en-US" sz="2800" dirty="0" smtClean="0"/>
              <a:t>State and Madison Streets, which was once known as the busiest intersection in the world (1897</a:t>
            </a:r>
            <a:r>
              <a:rPr lang="en-US" sz="2800" dirty="0" smtClean="0"/>
              <a:t>)</a:t>
            </a:r>
          </a:p>
          <a:p>
            <a:r>
              <a:rPr lang="en-US" sz="2800" dirty="0" smtClean="0"/>
              <a:t>A flourishing economy brought residents from rural communities and immigrants from abroad. Manufacturing and retail and finance sectors became dominant, influencing the American economy</a:t>
            </a:r>
            <a:r>
              <a:rPr lang="en-US" sz="2800" dirty="0" smtClean="0"/>
              <a:t>.</a:t>
            </a:r>
            <a:r>
              <a:rPr lang="en-US" sz="2800" dirty="0" smtClean="0"/>
              <a:t> </a:t>
            </a:r>
            <a:endParaRPr lang="en-US" sz="2800" dirty="0" smtClean="0"/>
          </a:p>
          <a:p>
            <a:r>
              <a:rPr lang="en-US" sz="2800" dirty="0" smtClean="0"/>
              <a:t>Of </a:t>
            </a:r>
            <a:r>
              <a:rPr lang="en-US" sz="2800" dirty="0" smtClean="0"/>
              <a:t>the total population in 1900 no less than 77% were foreign-born, or born in the United States of foreign parentage.</a:t>
            </a:r>
          </a:p>
          <a:p>
            <a:r>
              <a:rPr lang="en-US" sz="2800" dirty="0" smtClean="0"/>
              <a:t>In the 19th century, Chicago became the nation's railroad center</a:t>
            </a:r>
            <a:endParaRPr lang="ru-RU" sz="2800" dirty="0" smtClean="0"/>
          </a:p>
          <a:p>
            <a:endParaRPr lang="en-US" sz="3000" dirty="0" smtClean="0"/>
          </a:p>
          <a:p>
            <a:endParaRPr lang="en-US" sz="3000" dirty="0" smtClean="0"/>
          </a:p>
          <a:p>
            <a:endParaRPr lang="en-US" sz="3000"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85918" y="642918"/>
            <a:ext cx="549605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Geography</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descr="Full_chicago_skyline.jpg"/>
          <p:cNvPicPr>
            <a:picLocks noChangeAspect="1"/>
          </p:cNvPicPr>
          <p:nvPr/>
        </p:nvPicPr>
        <p:blipFill>
          <a:blip r:embed="rId2"/>
          <a:stretch>
            <a:fillRect/>
          </a:stretch>
        </p:blipFill>
        <p:spPr>
          <a:xfrm>
            <a:off x="1357290" y="2143116"/>
            <a:ext cx="6286544" cy="429999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85786" y="500042"/>
            <a:ext cx="7772400" cy="5929354"/>
          </a:xfrm>
        </p:spPr>
        <p:txBody>
          <a:bodyPr>
            <a:noAutofit/>
          </a:bodyPr>
          <a:lstStyle/>
          <a:p>
            <a:r>
              <a:rPr lang="en-US" sz="2800" dirty="0" smtClean="0"/>
              <a:t>Chicago is located in northeastern Illinois on the southwestern shores of Lake </a:t>
            </a:r>
            <a:r>
              <a:rPr lang="en-US" sz="2800" dirty="0" smtClean="0"/>
              <a:t>Michigan.</a:t>
            </a:r>
          </a:p>
          <a:p>
            <a:r>
              <a:rPr lang="en-US" sz="2800" dirty="0" smtClean="0"/>
              <a:t> The lake </a:t>
            </a:r>
            <a:r>
              <a:rPr lang="en-US" sz="2800" dirty="0" smtClean="0"/>
              <a:t>provides positive </a:t>
            </a:r>
            <a:r>
              <a:rPr lang="en-US" sz="2800" dirty="0" smtClean="0"/>
              <a:t>effect, moderating Chicago's climate; making waterfront neighborhoods slightly warmer in winter and cooler in summer</a:t>
            </a:r>
            <a:r>
              <a:rPr lang="en-US" sz="2800" dirty="0" smtClean="0"/>
              <a:t>.</a:t>
            </a:r>
          </a:p>
          <a:p>
            <a:r>
              <a:rPr lang="en-US" sz="2800" dirty="0" smtClean="0"/>
              <a:t> Most of the city's high-rise commercial and residential buildings can be found close to the waterfront</a:t>
            </a:r>
            <a:r>
              <a:rPr lang="en-US" sz="2800" dirty="0" smtClean="0"/>
              <a:t>.</a:t>
            </a:r>
          </a:p>
          <a:p>
            <a:r>
              <a:rPr lang="en-US" sz="2800" dirty="0" smtClean="0"/>
              <a:t>Its metropolitan area, sometimes </a:t>
            </a:r>
            <a:r>
              <a:rPr lang="en-US" sz="2800" dirty="0" smtClean="0"/>
              <a:t>called </a:t>
            </a:r>
            <a:r>
              <a:rPr lang="en-US" sz="2800" dirty="0" err="1" smtClean="0"/>
              <a:t>Chicagoland</a:t>
            </a:r>
            <a:r>
              <a:rPr lang="en-US" sz="2800" dirty="0" smtClean="0"/>
              <a:t>, is home to 9.5 million people and is the third-largest in the United States.</a:t>
            </a:r>
          </a:p>
          <a:p>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85720" y="714356"/>
            <a:ext cx="8572560" cy="3000372"/>
          </a:xfrm>
        </p:spPr>
        <p:txBody>
          <a:bodyPr>
            <a:normAutofit/>
          </a:bodyPr>
          <a:lstStyle/>
          <a:p>
            <a:r>
              <a:rPr lang="en-US" sz="2800" dirty="0" smtClean="0"/>
              <a:t>The </a:t>
            </a:r>
            <a:r>
              <a:rPr lang="en-US" sz="2800" dirty="0" smtClean="0"/>
              <a:t>city lies within the humid continental climate zone </a:t>
            </a:r>
            <a:r>
              <a:rPr lang="en-US" sz="2800" dirty="0" smtClean="0"/>
              <a:t>and </a:t>
            </a:r>
            <a:r>
              <a:rPr lang="en-US" sz="2800" dirty="0" smtClean="0"/>
              <a:t>experiences four distinct seasons. </a:t>
            </a:r>
            <a:endParaRPr lang="en-US" sz="2800" dirty="0" smtClean="0"/>
          </a:p>
          <a:p>
            <a:r>
              <a:rPr lang="en-US" sz="2800" dirty="0" smtClean="0"/>
              <a:t>The city can experience extreme winter cold waves and summer heat waves that may last for several consecutive days.</a:t>
            </a:r>
            <a:endParaRPr lang="en-US" sz="2800" dirty="0" smtClean="0"/>
          </a:p>
          <a:p>
            <a:endParaRPr lang="ru-RU" sz="2400" dirty="0" smtClean="0"/>
          </a:p>
          <a:p>
            <a:endParaRPr lang="ru-RU" dirty="0"/>
          </a:p>
        </p:txBody>
      </p:sp>
      <p:pic>
        <p:nvPicPr>
          <p:cNvPr id="4" name="Рисунок 3" descr="800px-20070909_Chicago_Half_Marathon.JPG"/>
          <p:cNvPicPr>
            <a:picLocks noChangeAspect="1"/>
          </p:cNvPicPr>
          <p:nvPr/>
        </p:nvPicPr>
        <p:blipFill>
          <a:blip r:embed="rId2"/>
          <a:stretch>
            <a:fillRect/>
          </a:stretch>
        </p:blipFill>
        <p:spPr>
          <a:xfrm>
            <a:off x="214282" y="3286125"/>
            <a:ext cx="4143404" cy="3000396"/>
          </a:xfrm>
          <a:prstGeom prst="rect">
            <a:avLst/>
          </a:prstGeom>
        </p:spPr>
      </p:pic>
      <p:pic>
        <p:nvPicPr>
          <p:cNvPr id="5" name="Рисунок 4" descr="800px-Chicago-lighthouse.jpg"/>
          <p:cNvPicPr>
            <a:picLocks noChangeAspect="1"/>
          </p:cNvPicPr>
          <p:nvPr/>
        </p:nvPicPr>
        <p:blipFill>
          <a:blip r:embed="rId3"/>
          <a:stretch>
            <a:fillRect/>
          </a:stretch>
        </p:blipFill>
        <p:spPr>
          <a:xfrm>
            <a:off x="4572000" y="3286124"/>
            <a:ext cx="4396184" cy="30003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71670" y="1214422"/>
            <a:ext cx="4866653"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Cityscape</a:t>
            </a:r>
            <a:endParaRPr lang="ru-RU"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Рисунок 5" descr="800px-One_Summer_Night_in_the_Windy_City.jpg"/>
          <p:cNvPicPr>
            <a:picLocks noChangeAspect="1"/>
          </p:cNvPicPr>
          <p:nvPr/>
        </p:nvPicPr>
        <p:blipFill>
          <a:blip r:embed="rId2"/>
          <a:stretch>
            <a:fillRect/>
          </a:stretch>
        </p:blipFill>
        <p:spPr>
          <a:xfrm>
            <a:off x="0" y="3143248"/>
            <a:ext cx="9144000" cy="266319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71736" y="642918"/>
            <a:ext cx="4276235"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Architecture</a:t>
            </a:r>
            <a:endParaRPr lang="ru-RU"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Прямоугольник 5"/>
          <p:cNvSpPr/>
          <p:nvPr/>
        </p:nvSpPr>
        <p:spPr>
          <a:xfrm>
            <a:off x="285720" y="2214554"/>
            <a:ext cx="4714908" cy="3385542"/>
          </a:xfrm>
          <a:prstGeom prst="rect">
            <a:avLst/>
          </a:prstGeom>
        </p:spPr>
        <p:txBody>
          <a:bodyPr wrap="square">
            <a:spAutoFit/>
          </a:bodyPr>
          <a:lstStyle/>
          <a:p>
            <a:r>
              <a:rPr lang="en-US" sz="2800" dirty="0" smtClean="0"/>
              <a:t>The destruction caused by the Great Chicago Fire led to the largest building boom in the history of the nation. </a:t>
            </a:r>
            <a:endParaRPr lang="en-US" sz="2800" dirty="0" smtClean="0"/>
          </a:p>
          <a:p>
            <a:r>
              <a:rPr lang="en-US" sz="2800" dirty="0" smtClean="0"/>
              <a:t>Today</a:t>
            </a:r>
            <a:r>
              <a:rPr lang="en-US" sz="2800" dirty="0" smtClean="0"/>
              <a:t>, Chicago's skyline is among the world's tallest and most dense.</a:t>
            </a:r>
            <a:endParaRPr lang="en-US" sz="2800" dirty="0" smtClean="0"/>
          </a:p>
          <a:p>
            <a:endParaRPr lang="ru-RU" dirty="0"/>
          </a:p>
        </p:txBody>
      </p:sp>
      <p:pic>
        <p:nvPicPr>
          <p:cNvPr id="8" name="Рисунок 7" descr="400px-2010-03-03_1856x2784_chicago_chicago_building.jpg"/>
          <p:cNvPicPr>
            <a:picLocks noChangeAspect="1"/>
          </p:cNvPicPr>
          <p:nvPr/>
        </p:nvPicPr>
        <p:blipFill>
          <a:blip r:embed="rId2"/>
          <a:stretch>
            <a:fillRect/>
          </a:stretch>
        </p:blipFill>
        <p:spPr>
          <a:xfrm>
            <a:off x="5286380" y="1571612"/>
            <a:ext cx="3428992" cy="51434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1">
      <a:dk1>
        <a:sysClr val="windowText" lastClr="000000"/>
      </a:dk1>
      <a:lt1>
        <a:sysClr val="window" lastClr="FFFFFF"/>
      </a:lt1>
      <a:dk2>
        <a:srgbClr val="3B3B3B"/>
      </a:dk2>
      <a:lt2>
        <a:srgbClr val="D4D2D0"/>
      </a:lt2>
      <a:accent1>
        <a:srgbClr val="6EA0B0"/>
      </a:accent1>
      <a:accent2>
        <a:srgbClr val="CCAF0A"/>
      </a:accent2>
      <a:accent3>
        <a:srgbClr val="FFFFFF"/>
      </a:accent3>
      <a:accent4>
        <a:srgbClr val="748560"/>
      </a:accent4>
      <a:accent5>
        <a:srgbClr val="9E9273"/>
      </a:accent5>
      <a:accent6>
        <a:srgbClr val="7E848D"/>
      </a:accent6>
      <a:hlink>
        <a:srgbClr val="00C8C3"/>
      </a:hlink>
      <a:folHlink>
        <a:srgbClr val="A116E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140</TotalTime>
  <Words>987</Words>
  <Application>Microsoft Office PowerPoint</Application>
  <PresentationFormat>Экран (4:3)</PresentationFormat>
  <Paragraphs>57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Chicago</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dc:title>
  <dc:creator>AMD55</dc:creator>
  <cp:lastModifiedBy>AMD55</cp:lastModifiedBy>
  <cp:revision>15</cp:revision>
  <dcterms:created xsi:type="dcterms:W3CDTF">2013-11-27T18:07:20Z</dcterms:created>
  <dcterms:modified xsi:type="dcterms:W3CDTF">2013-12-11T20:19:29Z</dcterms:modified>
</cp:coreProperties>
</file>