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4" r:id="rId2"/>
    <p:sldMasterId id="2147483688" r:id="rId3"/>
    <p:sldMasterId id="2147483692" r:id="rId4"/>
    <p:sldMasterId id="2147483696" r:id="rId5"/>
    <p:sldMasterId id="2147483700" r:id="rId6"/>
    <p:sldMasterId id="2147483704" r:id="rId7"/>
    <p:sldMasterId id="214748371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4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05A3-DF05-487D-BBCC-812434506F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3EE3-ECCF-43C9-B237-B8919A2A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19F7-AFF2-46F3-BF59-5729A726FA5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D0DB4-9700-45E2-BCB2-C5633D9E4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05A3-DF05-487D-BBCC-812434506F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3EE3-ECCF-43C9-B237-B8919A2A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19F7-AFF2-46F3-BF59-5729A726FA5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D0DB4-9700-45E2-BCB2-C5633D9E4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05A3-DF05-487D-BBCC-812434506F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3EE3-ECCF-43C9-B237-B8919A2A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19F7-AFF2-46F3-BF59-5729A726FA5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D0DB4-9700-45E2-BCB2-C5633D9E4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05A3-DF05-487D-BBCC-812434506F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3EE3-ECCF-43C9-B237-B8919A2A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B19F7-AFF2-46F3-BF59-5729A726FA5F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437D0DB4-9700-45E2-BCB2-C5633D9E4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105A3-DF05-487D-BBCC-812434506F31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03EE3-ECCF-43C9-B237-B8919A2A4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19F7-AFF2-46F3-BF59-5729A726FA5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D0DB4-9700-45E2-BCB2-C5633D9E4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05A3-DF05-487D-BBCC-812434506F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3EE3-ECCF-43C9-B237-B8919A2A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19F7-AFF2-46F3-BF59-5729A726FA5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D0DB4-9700-45E2-BCB2-C5633D9E4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06" r:id="rId4"/>
    <p:sldLayoutId id="214748370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12" r:id="rId4"/>
    <p:sldLayoutId id="214748371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6224587" cy="1946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2">
                    <a:satMod val="130000"/>
                  </a:schemeClr>
                </a:solidFill>
              </a:rPr>
              <a:t>Розвиток металургії в Україні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87624" y="692696"/>
            <a:ext cx="676875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2132856"/>
            <a:ext cx="676875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843808" y="2996952"/>
            <a:ext cx="3623357" cy="1400066"/>
          </a:xfrm>
          <a:prstGeom prst="rect">
            <a:avLst/>
          </a:prstGeom>
          <a:solidFill>
            <a:schemeClr val="accent1">
              <a:lumMod val="25000"/>
            </a:schemeClr>
          </a:solidFill>
          <a:ln w="5715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i="1" dirty="0" smtClean="0"/>
          </a:p>
          <a:p>
            <a:pPr>
              <a:defRPr/>
            </a:pPr>
            <a:r>
              <a:rPr lang="ru-RU" i="1" dirty="0" err="1" smtClean="0"/>
              <a:t>Презентацію</a:t>
            </a:r>
            <a:r>
              <a:rPr lang="ru-RU" i="1" dirty="0" smtClean="0"/>
              <a:t> </a:t>
            </a:r>
            <a:r>
              <a:rPr lang="ru-RU" i="1" dirty="0" err="1" smtClean="0"/>
              <a:t>готувала</a:t>
            </a:r>
            <a:r>
              <a:rPr lang="ru-RU" i="1" dirty="0" smtClean="0"/>
              <a:t>:</a:t>
            </a:r>
            <a:br>
              <a:rPr lang="ru-RU" i="1" dirty="0" smtClean="0"/>
            </a:br>
            <a:r>
              <a:rPr lang="ru-RU" i="1" dirty="0" err="1" smtClean="0"/>
              <a:t>учениця</a:t>
            </a:r>
            <a:r>
              <a:rPr lang="ru-RU" i="1" dirty="0" smtClean="0"/>
              <a:t> 10 – Е </a:t>
            </a:r>
            <a:r>
              <a:rPr lang="ru-RU" i="1" dirty="0" err="1" smtClean="0"/>
              <a:t>класу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Кіровоградського</a:t>
            </a:r>
            <a:r>
              <a:rPr lang="ru-RU" i="1" dirty="0" smtClean="0"/>
              <a:t> НВО №8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 err="1"/>
              <a:t>Подколзіна</a:t>
            </a:r>
            <a:r>
              <a:rPr lang="ru-RU" dirty="0"/>
              <a:t> </a:t>
            </a:r>
            <a:r>
              <a:rPr lang="ru-RU" dirty="0" smtClean="0"/>
              <a:t>Анна</a:t>
            </a:r>
            <a:endParaRPr lang="ru-RU" dirty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тём\Desktop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3068960"/>
            <a:ext cx="440789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Артём\Desktop\Новая папка\google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58" y="2708920"/>
            <a:ext cx="452805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786688" cy="2773362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    В </a:t>
            </a:r>
            <a:r>
              <a:rPr lang="ru-RU" dirty="0" err="1" smtClean="0"/>
              <a:t>Україні</a:t>
            </a:r>
            <a:r>
              <a:rPr lang="ru-RU" dirty="0" smtClean="0"/>
              <a:t> є два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— </a:t>
            </a:r>
            <a:r>
              <a:rPr lang="ru-RU" i="1" dirty="0" err="1" smtClean="0"/>
              <a:t>Донецький</a:t>
            </a:r>
            <a:r>
              <a:rPr lang="ru-RU" i="1" dirty="0" smtClean="0"/>
              <a:t> </a:t>
            </a:r>
            <a:r>
              <a:rPr lang="ru-RU" dirty="0" smtClean="0"/>
              <a:t>і </a:t>
            </a:r>
            <a:r>
              <a:rPr lang="ru-RU" i="1" dirty="0" err="1" smtClean="0"/>
              <a:t>Придніпровський</a:t>
            </a:r>
            <a:r>
              <a:rPr lang="ru-RU" i="1" dirty="0" smtClean="0"/>
              <a:t>. </a:t>
            </a:r>
            <a:r>
              <a:rPr lang="ru-RU" dirty="0" err="1" smtClean="0"/>
              <a:t>Перспективним</a:t>
            </a:r>
            <a:r>
              <a:rPr lang="ru-RU" dirty="0" smtClean="0"/>
              <a:t> є </a:t>
            </a:r>
            <a:r>
              <a:rPr lang="ru-RU" i="1" dirty="0" err="1" smtClean="0"/>
              <a:t>Карпатський</a:t>
            </a:r>
            <a:r>
              <a:rPr lang="ru-RU" i="1" dirty="0" smtClean="0"/>
              <a:t> </a:t>
            </a:r>
            <a:r>
              <a:rPr lang="ru-RU" dirty="0" smtClean="0"/>
              <a:t>район.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smtClean="0"/>
              <a:t> 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smtClean="0"/>
              <a:t>проблем,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, </a:t>
            </a:r>
            <a:r>
              <a:rPr lang="ru-RU" dirty="0" err="1" smtClean="0"/>
              <a:t>найголовнішими</a:t>
            </a:r>
            <a:r>
              <a:rPr lang="ru-RU" dirty="0" smtClean="0"/>
              <a:t> є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некомплектне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765" y="1340768"/>
            <a:ext cx="793819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</a:t>
            </a:r>
            <a:r>
              <a:rPr lang="uk-UA" sz="6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УВАГУ!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77" y="2448764"/>
            <a:ext cx="5239260" cy="392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96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549275"/>
            <a:ext cx="8013700" cy="3095625"/>
          </a:xfrm>
        </p:spPr>
        <p:txBody>
          <a:bodyPr>
            <a:normAutofit fontScale="92500" lnSpcReduction="2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Металургійна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видобування</a:t>
            </a:r>
            <a:r>
              <a:rPr lang="ru-RU" dirty="0" smtClean="0"/>
              <a:t>, </a:t>
            </a:r>
            <a:r>
              <a:rPr lang="ru-RU" dirty="0" err="1" smtClean="0"/>
              <a:t>збагачення</a:t>
            </a:r>
            <a:r>
              <a:rPr lang="ru-RU" dirty="0" smtClean="0"/>
              <a:t>, </a:t>
            </a:r>
            <a:r>
              <a:rPr lang="ru-RU" dirty="0" err="1" smtClean="0"/>
              <a:t>металургійну</a:t>
            </a:r>
            <a:r>
              <a:rPr lang="ru-RU" dirty="0" smtClean="0"/>
              <a:t> </a:t>
            </a:r>
            <a:r>
              <a:rPr lang="ru-RU" dirty="0" err="1" smtClean="0"/>
              <a:t>переробку</a:t>
            </a:r>
            <a:r>
              <a:rPr lang="ru-RU" dirty="0" smtClean="0"/>
              <a:t> руд </a:t>
            </a:r>
            <a:r>
              <a:rPr lang="ru-RU" dirty="0" err="1" smtClean="0"/>
              <a:t>чорних</a:t>
            </a:r>
            <a:r>
              <a:rPr lang="ru-RU" dirty="0" smtClean="0"/>
              <a:t> і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та </a:t>
            </a:r>
            <a:r>
              <a:rPr lang="ru-RU" dirty="0" err="1" smtClean="0"/>
              <a:t>нерудної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(т. </a:t>
            </a:r>
            <a:r>
              <a:rPr lang="ru-RU" dirty="0" err="1" smtClean="0"/>
              <a:t>зв</a:t>
            </a:r>
            <a:r>
              <a:rPr lang="ru-RU" dirty="0" smtClean="0"/>
              <a:t>. </a:t>
            </a:r>
            <a:r>
              <a:rPr lang="ru-RU" dirty="0" err="1" smtClean="0"/>
              <a:t>флюсових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вогнетривких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),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, </a:t>
            </a:r>
            <a:r>
              <a:rPr lang="ru-RU" dirty="0" err="1" smtClean="0"/>
              <a:t>сталі</a:t>
            </a:r>
            <a:r>
              <a:rPr lang="ru-RU" dirty="0" smtClean="0"/>
              <a:t>,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дорогоцінних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сплавів</a:t>
            </a:r>
            <a:r>
              <a:rPr lang="ru-RU" dirty="0" smtClean="0"/>
              <a:t>, </a:t>
            </a:r>
            <a:r>
              <a:rPr lang="ru-RU" dirty="0" err="1" smtClean="0"/>
              <a:t>прокатне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, </a:t>
            </a:r>
            <a:r>
              <a:rPr lang="ru-RU" dirty="0" err="1" smtClean="0"/>
              <a:t>переробку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(</a:t>
            </a:r>
            <a:r>
              <a:rPr lang="ru-RU" dirty="0" err="1" smtClean="0"/>
              <a:t>металобрухту</a:t>
            </a:r>
            <a:r>
              <a:rPr lang="ru-RU" dirty="0" smtClean="0"/>
              <a:t>).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металургійної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є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будівництво</a:t>
            </a:r>
            <a:r>
              <a:rPr lang="ru-RU" dirty="0" smtClean="0"/>
              <a:t>, транспорт.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dirty="0" err="1" smtClean="0"/>
              <a:t>Металургійна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складаєтся</a:t>
            </a:r>
            <a:r>
              <a:rPr lang="ru-RU" dirty="0" smtClean="0"/>
              <a:t> з </a:t>
            </a:r>
            <a:r>
              <a:rPr lang="ru-RU" dirty="0" err="1" smtClean="0"/>
              <a:t>чорної</a:t>
            </a:r>
            <a:r>
              <a:rPr lang="ru-RU" dirty="0" smtClean="0"/>
              <a:t> і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ртём\Desktop\Новая папка\geo_ekonomUKR2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4834" y="3655555"/>
            <a:ext cx="444775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012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Чорна металургія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1075"/>
            <a:ext cx="7850187" cy="3455988"/>
          </a:xfrm>
        </p:spPr>
        <p:txBody>
          <a:bodyPr>
            <a:normAutofit fontScale="4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2900" b="1" dirty="0" err="1" smtClean="0"/>
              <a:t>Чорна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металургія</a:t>
            </a:r>
            <a:r>
              <a:rPr lang="ru-RU" sz="2900" b="1" dirty="0" smtClean="0"/>
              <a:t> </a:t>
            </a:r>
            <a:r>
              <a:rPr lang="ru-RU" sz="2900" dirty="0" smtClean="0"/>
              <a:t>— одна з </a:t>
            </a:r>
            <a:r>
              <a:rPr lang="ru-RU" sz="2900" dirty="0" err="1" smtClean="0"/>
              <a:t>найбільш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розвинених</a:t>
            </a:r>
            <a:r>
              <a:rPr lang="ru-RU" sz="2900" dirty="0" smtClean="0"/>
              <a:t> в </a:t>
            </a:r>
            <a:r>
              <a:rPr lang="ru-RU" sz="2900" dirty="0" err="1" smtClean="0"/>
              <a:t>Україні</a:t>
            </a:r>
            <a:r>
              <a:rPr lang="ru-RU" sz="2900" dirty="0" smtClean="0"/>
              <a:t> </a:t>
            </a:r>
            <a:r>
              <a:rPr lang="ru-RU" sz="2900" dirty="0" err="1" smtClean="0"/>
              <a:t>галузей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промисловості</a:t>
            </a:r>
            <a:r>
              <a:rPr lang="ru-RU" sz="2900" dirty="0" smtClean="0"/>
              <a:t>, на яку </a:t>
            </a:r>
            <a:r>
              <a:rPr lang="ru-RU" sz="2900" dirty="0" err="1" smtClean="0"/>
              <a:t>припадає</a:t>
            </a:r>
            <a:r>
              <a:rPr lang="ru-RU" sz="2900" dirty="0" smtClean="0"/>
              <a:t> </a:t>
            </a:r>
            <a:r>
              <a:rPr lang="ru-RU" sz="2900" dirty="0" err="1" smtClean="0"/>
              <a:t>понад</a:t>
            </a:r>
            <a:r>
              <a:rPr lang="ru-RU" sz="2900" dirty="0" smtClean="0"/>
              <a:t> 1/4 </a:t>
            </a:r>
            <a:r>
              <a:rPr lang="ru-RU" sz="2900" dirty="0" err="1" smtClean="0"/>
              <a:t>всього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промислового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виробництва</a:t>
            </a:r>
            <a:r>
              <a:rPr lang="ru-RU" sz="2900" dirty="0" smtClean="0"/>
              <a:t>. Вона </a:t>
            </a:r>
            <a:r>
              <a:rPr lang="ru-RU" sz="2900" dirty="0" err="1" smtClean="0"/>
              <a:t>виробляє</a:t>
            </a:r>
            <a:r>
              <a:rPr lang="ru-RU" sz="2900" dirty="0" smtClean="0"/>
              <a:t> </a:t>
            </a:r>
            <a:r>
              <a:rPr lang="ru-RU" sz="2900" dirty="0" err="1" smtClean="0"/>
              <a:t>чавун</a:t>
            </a:r>
            <a:r>
              <a:rPr lang="ru-RU" sz="2900" dirty="0" smtClean="0"/>
              <a:t>, сталь, прокат, </a:t>
            </a:r>
            <a:r>
              <a:rPr lang="ru-RU" sz="2900" dirty="0" err="1" smtClean="0"/>
              <a:t>феросплави</a:t>
            </a:r>
            <a:r>
              <a:rPr lang="ru-RU" sz="2900" dirty="0" smtClean="0"/>
              <a:t>, труби та </a:t>
            </a:r>
            <a:r>
              <a:rPr lang="ru-RU" sz="2900" dirty="0" err="1" smtClean="0"/>
              <a:t>ін</a:t>
            </a:r>
            <a:r>
              <a:rPr lang="ru-RU" sz="2900" dirty="0" smtClean="0"/>
              <a:t>. </a:t>
            </a:r>
            <a:r>
              <a:rPr lang="ru-RU" sz="2900" dirty="0" err="1" smtClean="0"/>
              <a:t>Це</a:t>
            </a:r>
            <a:r>
              <a:rPr lang="ru-RU" sz="2900" dirty="0" smtClean="0"/>
              <a:t> — </a:t>
            </a:r>
            <a:r>
              <a:rPr lang="ru-RU" sz="2900" dirty="0" err="1" smtClean="0"/>
              <a:t>матеріаломістка</a:t>
            </a:r>
            <a:r>
              <a:rPr lang="ru-RU" sz="2900" dirty="0" smtClean="0"/>
              <a:t> </a:t>
            </a:r>
            <a:r>
              <a:rPr lang="ru-RU" sz="2900" dirty="0" err="1" smtClean="0"/>
              <a:t>галузь</a:t>
            </a:r>
            <a:r>
              <a:rPr lang="ru-RU" sz="2900" dirty="0" smtClean="0"/>
              <a:t>: для </a:t>
            </a:r>
            <a:r>
              <a:rPr lang="ru-RU" sz="2900" dirty="0" err="1" smtClean="0"/>
              <a:t>виплавки</a:t>
            </a:r>
            <a:r>
              <a:rPr lang="ru-RU" sz="2900" dirty="0" smtClean="0"/>
              <a:t> 1 т </a:t>
            </a:r>
            <a:r>
              <a:rPr lang="ru-RU" sz="2900" dirty="0" err="1" smtClean="0"/>
              <a:t>чавуну</a:t>
            </a:r>
            <a:r>
              <a:rPr lang="ru-RU" sz="2900" dirty="0" smtClean="0"/>
              <a:t> </a:t>
            </a:r>
            <a:r>
              <a:rPr lang="ru-RU" sz="2900" dirty="0" err="1" smtClean="0"/>
              <a:t>потрібно</a:t>
            </a:r>
            <a:r>
              <a:rPr lang="ru-RU" sz="2900" dirty="0" smtClean="0"/>
              <a:t> </a:t>
            </a:r>
            <a:r>
              <a:rPr lang="ru-RU" sz="2900" dirty="0" err="1" smtClean="0"/>
              <a:t>приблизно</a:t>
            </a:r>
            <a:r>
              <a:rPr lang="ru-RU" sz="2900" dirty="0" smtClean="0"/>
              <a:t> 3 т </a:t>
            </a:r>
            <a:r>
              <a:rPr lang="ru-RU" sz="2900" dirty="0" err="1" smtClean="0"/>
              <a:t>залізної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руди</a:t>
            </a:r>
            <a:r>
              <a:rPr lang="ru-RU" sz="2900" dirty="0" smtClean="0"/>
              <a:t>, 1,1 т коксу, 20 т води, а </a:t>
            </a:r>
            <a:r>
              <a:rPr lang="ru-RU" sz="2900" dirty="0" err="1" smtClean="0"/>
              <a:t>також</a:t>
            </a:r>
            <a:r>
              <a:rPr lang="ru-RU" sz="2900" dirty="0" smtClean="0"/>
              <a:t> </a:t>
            </a:r>
            <a:r>
              <a:rPr lang="ru-RU" sz="2900" dirty="0" err="1" smtClean="0"/>
              <a:t>марганцева</a:t>
            </a:r>
            <a:r>
              <a:rPr lang="ru-RU" sz="2900" dirty="0" smtClean="0"/>
              <a:t> руда, </a:t>
            </a:r>
            <a:r>
              <a:rPr lang="ru-RU" sz="2900" dirty="0" err="1" smtClean="0"/>
              <a:t>вапняк</a:t>
            </a:r>
            <a:r>
              <a:rPr lang="ru-RU" sz="2900" dirty="0" smtClean="0"/>
              <a:t>, </a:t>
            </a:r>
            <a:r>
              <a:rPr lang="ru-RU" sz="2900" dirty="0" err="1" smtClean="0"/>
              <a:t>флюси</a:t>
            </a:r>
            <a:r>
              <a:rPr lang="ru-RU" sz="2900" dirty="0" smtClean="0"/>
              <a:t> та </a:t>
            </a:r>
            <a:r>
              <a:rPr lang="ru-RU" sz="2900" dirty="0" err="1" smtClean="0"/>
              <a:t>ін</a:t>
            </a:r>
            <a:r>
              <a:rPr lang="ru-RU" sz="2900" dirty="0" smtClean="0"/>
              <a:t>. Тому </a:t>
            </a:r>
            <a:r>
              <a:rPr lang="ru-RU" sz="2900" dirty="0" err="1" smtClean="0"/>
              <a:t>підприємства</a:t>
            </a:r>
            <a:r>
              <a:rPr lang="ru-RU" sz="2900" dirty="0" smtClean="0"/>
              <a:t> </a:t>
            </a:r>
            <a:r>
              <a:rPr lang="ru-RU" sz="2900" dirty="0" err="1" smtClean="0"/>
              <a:t>чорної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металургії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розміщуються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біля</a:t>
            </a:r>
            <a:r>
              <a:rPr lang="ru-RU" sz="2900" dirty="0" smtClean="0"/>
              <a:t> </a:t>
            </a:r>
            <a:r>
              <a:rPr lang="ru-RU" sz="2900" dirty="0" err="1" smtClean="0"/>
              <a:t>джерел</a:t>
            </a:r>
            <a:r>
              <a:rPr lang="ru-RU" sz="2900" dirty="0" smtClean="0"/>
              <a:t> </a:t>
            </a:r>
            <a:r>
              <a:rPr lang="ru-RU" sz="2900" dirty="0" err="1" smtClean="0"/>
              <a:t>сировини</a:t>
            </a:r>
            <a:r>
              <a:rPr lang="ru-RU" sz="2900" dirty="0" smtClean="0"/>
              <a:t> </a:t>
            </a:r>
            <a:r>
              <a:rPr lang="ru-RU" sz="2900" dirty="0" err="1" smtClean="0"/>
              <a:t>чи</a:t>
            </a:r>
            <a:r>
              <a:rPr lang="ru-RU" sz="2900" dirty="0" smtClean="0"/>
              <a:t> </a:t>
            </a:r>
            <a:r>
              <a:rPr lang="ru-RU" sz="2900" dirty="0" err="1" smtClean="0"/>
              <a:t>палива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між</a:t>
            </a:r>
            <a:r>
              <a:rPr lang="ru-RU" sz="2900" dirty="0" smtClean="0"/>
              <a:t> ними.</a:t>
            </a:r>
            <a:br>
              <a:rPr lang="ru-RU" sz="2900" dirty="0" smtClean="0"/>
            </a:br>
            <a:r>
              <a:rPr lang="ru-RU" sz="2900" dirty="0" smtClean="0"/>
              <a:t>   </a:t>
            </a:r>
            <a:r>
              <a:rPr lang="ru-RU" sz="2900" dirty="0" err="1" smtClean="0"/>
              <a:t>Україна</a:t>
            </a:r>
            <a:r>
              <a:rPr lang="ru-RU" sz="2900" dirty="0" smtClean="0"/>
              <a:t>: </a:t>
            </a:r>
            <a:r>
              <a:rPr lang="ru-RU" sz="2900" dirty="0" err="1" smtClean="0"/>
              <a:t>має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розвитку</a:t>
            </a:r>
            <a:r>
              <a:rPr lang="ru-RU" sz="2900" dirty="0" smtClean="0"/>
              <a:t> </a:t>
            </a:r>
            <a:r>
              <a:rPr lang="ru-RU" sz="2900" dirty="0" err="1" smtClean="0"/>
              <a:t>галузі</a:t>
            </a:r>
            <a:r>
              <a:rPr lang="ru-RU" sz="2900" dirty="0" smtClean="0"/>
              <a:t> </a:t>
            </a:r>
            <a:r>
              <a:rPr lang="ru-RU" sz="2900" dirty="0" err="1" smtClean="0"/>
              <a:t>значні</a:t>
            </a:r>
            <a:r>
              <a:rPr lang="ru-RU" sz="2900" dirty="0" smtClean="0"/>
              <a:t> запаси </a:t>
            </a:r>
            <a:r>
              <a:rPr lang="ru-RU" sz="2900" dirty="0" err="1" smtClean="0"/>
              <a:t>залізних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марганцевих</a:t>
            </a:r>
            <a:r>
              <a:rPr lang="ru-RU" sz="2900" dirty="0" smtClean="0"/>
              <a:t> руд, </a:t>
            </a:r>
            <a:r>
              <a:rPr lang="ru-RU" sz="2900" dirty="0" err="1" smtClean="0"/>
              <a:t>коксівного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вугілля</a:t>
            </a:r>
            <a:r>
              <a:rPr lang="ru-RU" sz="2900" dirty="0" smtClean="0"/>
              <a:t>, </a:t>
            </a:r>
            <a:r>
              <a:rPr lang="ru-RU" sz="2900" dirty="0" err="1" smtClean="0"/>
              <a:t>флюсових</a:t>
            </a:r>
            <a:r>
              <a:rPr lang="ru-RU" sz="2900" dirty="0" smtClean="0"/>
              <a:t> та </a:t>
            </a:r>
            <a:r>
              <a:rPr lang="ru-RU" sz="2900" dirty="0" err="1" smtClean="0"/>
              <a:t>вогнетривких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матеріалів</a:t>
            </a:r>
            <a:r>
              <a:rPr lang="ru-RU" sz="2900" dirty="0" smtClean="0"/>
              <a:t>, </a:t>
            </a:r>
            <a:r>
              <a:rPr lang="ru-RU" sz="2900" dirty="0" err="1" smtClean="0"/>
              <a:t>їх</a:t>
            </a:r>
            <a:r>
              <a:rPr lang="ru-RU" sz="2900" dirty="0" smtClean="0"/>
              <a:t> </a:t>
            </a:r>
            <a:r>
              <a:rPr lang="ru-RU" sz="2900" dirty="0" err="1" smtClean="0"/>
              <a:t>родовища</a:t>
            </a:r>
            <a:r>
              <a:rPr lang="ru-RU" sz="2900" dirty="0" smtClean="0"/>
              <a:t> </a:t>
            </a:r>
            <a:r>
              <a:rPr lang="ru-RU" sz="2900" dirty="0" err="1" smtClean="0"/>
              <a:t>дуже</a:t>
            </a:r>
            <a:r>
              <a:rPr lang="ru-RU" sz="2900" dirty="0" smtClean="0"/>
              <a:t> </a:t>
            </a:r>
            <a:r>
              <a:rPr lang="ru-RU" sz="2900" dirty="0" err="1" smtClean="0"/>
              <a:t>вдало</a:t>
            </a:r>
            <a:r>
              <a:rPr lang="ru-RU" sz="2900" dirty="0" smtClean="0"/>
              <a:t> </a:t>
            </a:r>
            <a:r>
              <a:rPr lang="ru-RU" sz="2900" dirty="0" err="1" smtClean="0"/>
              <a:t>поєднуються</a:t>
            </a:r>
            <a:r>
              <a:rPr lang="ru-RU" sz="2900" dirty="0" smtClean="0"/>
              <a:t> — </a:t>
            </a:r>
            <a:r>
              <a:rPr lang="ru-RU" sz="2900" dirty="0" err="1" smtClean="0"/>
              <a:t>переважно</a:t>
            </a:r>
            <a:r>
              <a:rPr lang="ru-RU" sz="2900" dirty="0" smtClean="0"/>
              <a:t> у </a:t>
            </a:r>
            <a:r>
              <a:rPr lang="ru-RU" sz="2900" dirty="0" err="1" smtClean="0"/>
              <a:t>Придніпров'ї</a:t>
            </a:r>
            <a:r>
              <a:rPr lang="ru-RU" sz="2900" dirty="0" smtClean="0"/>
              <a:t> та </a:t>
            </a:r>
            <a:r>
              <a:rPr lang="ru-RU" sz="2900" dirty="0" err="1" smtClean="0"/>
              <a:t>Донбасі</a:t>
            </a:r>
            <a:r>
              <a:rPr lang="ru-RU" sz="2900" dirty="0" smtClean="0"/>
              <a:t>.</a:t>
            </a:r>
            <a:br>
              <a:rPr lang="ru-RU" sz="2900" dirty="0" smtClean="0"/>
            </a:br>
            <a:r>
              <a:rPr lang="ru-RU" sz="2900" dirty="0" smtClean="0"/>
              <a:t>   За </a:t>
            </a:r>
            <a:r>
              <a:rPr lang="ru-RU" sz="2900" dirty="0" err="1" smtClean="0"/>
              <a:t>обсягом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виробництва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продукції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чорної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металургії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Україна</a:t>
            </a:r>
            <a:r>
              <a:rPr lang="ru-RU" sz="2900" dirty="0" smtClean="0"/>
              <a:t> </a:t>
            </a:r>
            <a:r>
              <a:rPr lang="ru-RU" sz="2900" dirty="0" err="1" smtClean="0"/>
              <a:t>тривалий</a:t>
            </a:r>
            <a:r>
              <a:rPr lang="ru-RU" sz="2900" dirty="0" smtClean="0"/>
              <a:t> час входила до числа </a:t>
            </a:r>
            <a:r>
              <a:rPr lang="ru-RU" sz="2900" dirty="0" err="1" smtClean="0"/>
              <a:t>провідних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країн</a:t>
            </a:r>
            <a:r>
              <a:rPr lang="ru-RU" sz="2900" dirty="0" smtClean="0"/>
              <a:t> </a:t>
            </a:r>
            <a:r>
              <a:rPr lang="ru-RU" sz="2900" dirty="0" err="1" smtClean="0"/>
              <a:t>Європи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світу</a:t>
            </a:r>
            <a:r>
              <a:rPr lang="ru-RU" sz="2900" dirty="0" smtClean="0"/>
              <a:t>. Так, у 80-х </a:t>
            </a:r>
            <a:r>
              <a:rPr lang="ru-RU" sz="2900" dirty="0" err="1" smtClean="0"/>
              <a:t>рр</a:t>
            </a:r>
            <a:r>
              <a:rPr lang="ru-RU" sz="2900" dirty="0" smtClean="0"/>
              <a:t>. </a:t>
            </a:r>
            <a:r>
              <a:rPr lang="en-US" sz="2900" dirty="0" smtClean="0"/>
              <a:t>XX </a:t>
            </a:r>
            <a:r>
              <a:rPr lang="ru-RU" sz="2900" dirty="0" smtClean="0"/>
              <a:t>ст. тут </a:t>
            </a:r>
            <a:r>
              <a:rPr lang="ru-RU" sz="2900" dirty="0" err="1" smtClean="0"/>
              <a:t>щорічно</a:t>
            </a:r>
            <a:r>
              <a:rPr lang="ru-RU" sz="2900" dirty="0" smtClean="0"/>
              <a:t> </a:t>
            </a:r>
            <a:r>
              <a:rPr lang="ru-RU" sz="2900" dirty="0" err="1" smtClean="0"/>
              <a:t>видобувалося</a:t>
            </a:r>
            <a:r>
              <a:rPr lang="ru-RU" sz="2900" dirty="0" smtClean="0"/>
              <a:t> 120 — 125 млн. т </a:t>
            </a:r>
            <a:r>
              <a:rPr lang="ru-RU" sz="2900" dirty="0" err="1" smtClean="0"/>
              <a:t>залізної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руди</a:t>
            </a:r>
            <a:r>
              <a:rPr lang="ru-RU" sz="2900" dirty="0" smtClean="0"/>
              <a:t>, 7 млн. т </a:t>
            </a:r>
            <a:r>
              <a:rPr lang="ru-RU" sz="2900" dirty="0" err="1" smtClean="0"/>
              <a:t>марганцевої</a:t>
            </a:r>
            <a:r>
              <a:rPr lang="ru-RU" sz="2900" dirty="0" smtClean="0"/>
              <a:t> </a:t>
            </a:r>
            <a:r>
              <a:rPr lang="ru-RU" sz="2900" dirty="0" err="1" smtClean="0"/>
              <a:t>руди</a:t>
            </a:r>
            <a:r>
              <a:rPr lang="ru-RU" sz="2900" dirty="0" smtClean="0"/>
              <a:t>, </a:t>
            </a:r>
            <a:r>
              <a:rPr lang="ru-RU" sz="2900" dirty="0" err="1" smtClean="0"/>
              <a:t>виплавлялося</a:t>
            </a:r>
            <a:r>
              <a:rPr lang="ru-RU" sz="2900" dirty="0" smtClean="0"/>
              <a:t> 55 млн. т </a:t>
            </a:r>
            <a:r>
              <a:rPr lang="ru-RU" sz="2900" dirty="0" err="1" smtClean="0"/>
              <a:t>сталі</a:t>
            </a:r>
            <a:r>
              <a:rPr lang="ru-RU" sz="2900" dirty="0" smtClean="0"/>
              <a:t>. Зараз </a:t>
            </a:r>
            <a:r>
              <a:rPr lang="ru-RU" sz="2900" dirty="0" err="1" smtClean="0"/>
              <a:t>аналогічні</a:t>
            </a:r>
            <a:r>
              <a:rPr lang="ru-RU" sz="2900" dirty="0" smtClean="0"/>
              <a:t> </a:t>
            </a:r>
            <a:r>
              <a:rPr lang="ru-RU" sz="2900" dirty="0" err="1" smtClean="0"/>
              <a:t>показники</a:t>
            </a:r>
            <a:r>
              <a:rPr lang="ru-RU" sz="2900" dirty="0" smtClean="0"/>
              <a:t> </a:t>
            </a:r>
            <a:r>
              <a:rPr lang="ru-RU" sz="2900" dirty="0" err="1" smtClean="0"/>
              <a:t>значно</a:t>
            </a:r>
            <a:r>
              <a:rPr lang="ru-RU" sz="2900" dirty="0" smtClean="0"/>
              <a:t> </a:t>
            </a:r>
            <a:r>
              <a:rPr lang="ru-RU" sz="2900" dirty="0" err="1" smtClean="0"/>
              <a:t>скромніші</a:t>
            </a:r>
            <a:r>
              <a:rPr lang="ru-RU" sz="2900" dirty="0" smtClean="0"/>
              <a:t> — </a:t>
            </a:r>
            <a:r>
              <a:rPr lang="ru-RU" sz="2900" dirty="0" err="1" smtClean="0"/>
              <a:t>приблизно</a:t>
            </a:r>
            <a:r>
              <a:rPr lang="ru-RU" sz="2900" dirty="0" smtClean="0"/>
              <a:t> 55 млн. т </a:t>
            </a:r>
            <a:r>
              <a:rPr lang="ru-RU" sz="2900" dirty="0" err="1" smtClean="0"/>
              <a:t>залізної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руди</a:t>
            </a:r>
            <a:r>
              <a:rPr lang="ru-RU" sz="2900" dirty="0" smtClean="0"/>
              <a:t>, </a:t>
            </a:r>
            <a:r>
              <a:rPr lang="ru-RU" sz="2900" dirty="0" err="1" smtClean="0"/>
              <a:t>менше</a:t>
            </a:r>
            <a:r>
              <a:rPr lang="ru-RU" sz="2900" dirty="0" smtClean="0"/>
              <a:t> 3 млн. т </a:t>
            </a:r>
            <a:r>
              <a:rPr lang="ru-RU" sz="2900" dirty="0" err="1" smtClean="0"/>
              <a:t>марганцевої</a:t>
            </a:r>
            <a:r>
              <a:rPr lang="ru-RU" sz="2900" dirty="0" smtClean="0"/>
              <a:t> </a:t>
            </a:r>
            <a:r>
              <a:rPr lang="ru-RU" sz="2900" dirty="0" err="1" smtClean="0"/>
              <a:t>руди</a:t>
            </a:r>
            <a:r>
              <a:rPr lang="ru-RU" sz="2900" dirty="0" smtClean="0"/>
              <a:t>, 32 млн. т </a:t>
            </a:r>
            <a:r>
              <a:rPr lang="ru-RU" sz="2900" dirty="0" err="1" smtClean="0"/>
              <a:t>сталі</a:t>
            </a:r>
            <a:r>
              <a:rPr lang="ru-RU" sz="2900" dirty="0" smtClean="0"/>
              <a:t> (2000 р.). </a:t>
            </a:r>
            <a:r>
              <a:rPr lang="ru-RU" sz="2900" dirty="0" err="1" smtClean="0"/>
              <a:t>Однак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Україна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далі</a:t>
            </a:r>
            <a:r>
              <a:rPr lang="ru-RU" sz="2900" dirty="0" smtClean="0"/>
              <a:t> </a:t>
            </a:r>
            <a:r>
              <a:rPr lang="ru-RU" sz="2900" dirty="0" err="1" smtClean="0"/>
              <a:t>займає</a:t>
            </a:r>
            <a:r>
              <a:rPr lang="ru-RU" sz="2900" dirty="0" smtClean="0"/>
              <a:t> </a:t>
            </a:r>
            <a:r>
              <a:rPr lang="ru-RU" sz="2900" dirty="0" err="1" smtClean="0"/>
              <a:t>чільне</a:t>
            </a:r>
            <a:r>
              <a:rPr lang="ru-RU" sz="2900" dirty="0" smtClean="0"/>
              <a:t> </a:t>
            </a:r>
            <a:r>
              <a:rPr lang="ru-RU" sz="2900" dirty="0" err="1" smtClean="0"/>
              <a:t>сьоме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місце</a:t>
            </a:r>
            <a:r>
              <a:rPr lang="ru-RU" sz="2900" dirty="0" smtClean="0"/>
              <a:t> </a:t>
            </a:r>
            <a:r>
              <a:rPr lang="ru-RU" sz="2900" dirty="0" err="1" smtClean="0"/>
              <a:t>серед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провідних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світових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виробників</a:t>
            </a:r>
            <a:r>
              <a:rPr lang="ru-RU" sz="2900" dirty="0" smtClean="0"/>
              <a:t> </a:t>
            </a:r>
            <a:r>
              <a:rPr lang="ru-RU" sz="2900" dirty="0" err="1" smtClean="0"/>
              <a:t>сталі</a:t>
            </a:r>
            <a:r>
              <a:rPr lang="ru-RU" sz="2900" dirty="0" smtClean="0"/>
              <a:t>. В </a:t>
            </a:r>
            <a:r>
              <a:rPr lang="ru-RU" sz="2900" dirty="0" err="1" smtClean="0"/>
              <a:t>останні</a:t>
            </a:r>
            <a:r>
              <a:rPr lang="ru-RU" sz="2900" dirty="0" smtClean="0"/>
              <a:t> роки </a:t>
            </a:r>
            <a:r>
              <a:rPr lang="ru-RU" sz="2900" dirty="0" err="1" smtClean="0"/>
              <a:t>постійно</a:t>
            </a:r>
            <a:r>
              <a:rPr lang="ru-RU" sz="2900" dirty="0" smtClean="0"/>
              <a:t> </a:t>
            </a:r>
            <a:r>
              <a:rPr lang="ru-RU" sz="2900" dirty="0" err="1" smtClean="0"/>
              <a:t>збільшується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виробництво</a:t>
            </a:r>
            <a:r>
              <a:rPr lang="ru-RU" sz="2900" dirty="0" smtClean="0"/>
              <a:t> прокату, </a:t>
            </a:r>
            <a:r>
              <a:rPr lang="ru-RU" sz="2900" dirty="0" err="1" smtClean="0"/>
              <a:t>феросплавів</a:t>
            </a:r>
            <a:r>
              <a:rPr lang="ru-RU" sz="2900" dirty="0" smtClean="0"/>
              <a:t>, </a:t>
            </a:r>
            <a:r>
              <a:rPr lang="ru-RU" sz="2900" dirty="0" err="1" smtClean="0"/>
              <a:t>сталевих</a:t>
            </a:r>
            <a:r>
              <a:rPr lang="ru-RU" sz="2900" dirty="0" smtClean="0"/>
              <a:t> труб. </a:t>
            </a:r>
            <a:r>
              <a:rPr lang="ru-RU" sz="2900" dirty="0" err="1" smtClean="0"/>
              <a:t>Ці</a:t>
            </a:r>
            <a:r>
              <a:rPr lang="ru-RU" sz="2900" dirty="0" smtClean="0"/>
              <a:t> </a:t>
            </a:r>
            <a:r>
              <a:rPr lang="ru-RU" sz="2900" dirty="0" err="1" smtClean="0"/>
              <a:t>товари</a:t>
            </a:r>
            <a:r>
              <a:rPr lang="ru-RU" sz="2900" dirty="0" smtClean="0"/>
              <a:t> у </a:t>
            </a:r>
            <a:r>
              <a:rPr lang="ru-RU" sz="2900" dirty="0" err="1" smtClean="0"/>
              <a:t>значних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обсягах</a:t>
            </a:r>
            <a:r>
              <a:rPr lang="ru-RU" sz="2900" dirty="0" smtClean="0"/>
              <a:t> </a:t>
            </a:r>
            <a:r>
              <a:rPr lang="ru-RU" sz="2900" dirty="0" err="1" smtClean="0"/>
              <a:t>експортуються</a:t>
            </a:r>
            <a:r>
              <a:rPr lang="ru-RU" sz="2900" dirty="0" smtClean="0"/>
              <a:t> за </a:t>
            </a:r>
            <a:r>
              <a:rPr lang="ru-RU" sz="2900" dirty="0" err="1" smtClean="0"/>
              <a:t>межі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; </a:t>
            </a:r>
            <a:r>
              <a:rPr lang="ru-RU" sz="2900" dirty="0" err="1" smtClean="0"/>
              <a:t>загалом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продукція</a:t>
            </a:r>
            <a:r>
              <a:rPr lang="ru-RU" sz="2900" dirty="0" smtClean="0"/>
              <a:t> </a:t>
            </a:r>
            <a:r>
              <a:rPr lang="ru-RU" sz="2900" dirty="0" err="1" smtClean="0"/>
              <a:t>чорної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металургії</a:t>
            </a:r>
            <a:r>
              <a:rPr lang="ru-RU" sz="2900" dirty="0" smtClean="0"/>
              <a:t> </a:t>
            </a:r>
            <a:r>
              <a:rPr lang="ru-RU" sz="2900" dirty="0" err="1" smtClean="0"/>
              <a:t>дає</a:t>
            </a:r>
            <a:r>
              <a:rPr lang="ru-RU" sz="2900" dirty="0" smtClean="0"/>
              <a:t> </a:t>
            </a:r>
            <a:r>
              <a:rPr lang="ru-RU" sz="2900" dirty="0" err="1" smtClean="0"/>
              <a:t>країні</a:t>
            </a:r>
            <a:r>
              <a:rPr lang="ru-RU" sz="2900" dirty="0" smtClean="0"/>
              <a:t> </a:t>
            </a:r>
            <a:r>
              <a:rPr lang="ru-RU" sz="2900" dirty="0" err="1" smtClean="0"/>
              <a:t>найбільше</a:t>
            </a:r>
            <a:r>
              <a:rPr lang="ru-RU" sz="2900" dirty="0" smtClean="0"/>
              <a:t> </a:t>
            </a:r>
            <a:r>
              <a:rPr lang="ru-RU" sz="2900" dirty="0" err="1" smtClean="0"/>
              <a:t>валютних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надходжень</a:t>
            </a:r>
            <a:r>
              <a:rPr lang="ru-RU" sz="2900" dirty="0" smtClean="0"/>
              <a:t>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</a:t>
            </a:r>
            <a:r>
              <a:rPr lang="ru-RU" sz="2900" dirty="0" err="1" smtClean="0"/>
              <a:t>експорту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pic>
        <p:nvPicPr>
          <p:cNvPr id="2051" name="Picture 3" descr="C:\Users\Артём\Desktop\Новая папка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86" y="4168717"/>
            <a:ext cx="3974167" cy="2531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C:\Users\Артём\Desktop\Новая папка\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087" y="4149080"/>
            <a:ext cx="3969542" cy="2531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1632"/>
            <a:ext cx="7786688" cy="3671887"/>
          </a:xfrm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Виплавка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на </a:t>
            </a:r>
            <a:r>
              <a:rPr lang="ru-RU" dirty="0" err="1" smtClean="0"/>
              <a:t>комбінатах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циклу,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кінцеві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коксу (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марок </a:t>
            </a:r>
            <a:r>
              <a:rPr lang="ru-RU" dirty="0" err="1" smtClean="0"/>
              <a:t>вугілля</a:t>
            </a:r>
            <a:r>
              <a:rPr lang="ru-RU" dirty="0" smtClean="0"/>
              <a:t>) й агломерату (</a:t>
            </a:r>
            <a:r>
              <a:rPr lang="ru-RU" dirty="0" err="1" smtClean="0"/>
              <a:t>шматків</a:t>
            </a:r>
            <a:r>
              <a:rPr lang="ru-RU" dirty="0" smtClean="0"/>
              <a:t>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спечених</a:t>
            </a:r>
            <a:r>
              <a:rPr lang="ru-RU" dirty="0" smtClean="0"/>
              <a:t> з </a:t>
            </a:r>
            <a:r>
              <a:rPr lang="ru-RU" dirty="0" err="1" smtClean="0"/>
              <a:t>вапняком</a:t>
            </a:r>
            <a:r>
              <a:rPr lang="ru-RU" dirty="0" smtClean="0"/>
              <a:t> і; коксом).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побічну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— </a:t>
            </a:r>
            <a:r>
              <a:rPr lang="ru-RU" dirty="0" err="1" smtClean="0"/>
              <a:t>хімічної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металообробки</a:t>
            </a:r>
            <a:r>
              <a:rPr lang="ru-RU" dirty="0" smtClean="0"/>
              <a:t>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заводи </a:t>
            </a:r>
            <a:r>
              <a:rPr lang="ru-RU" dirty="0" err="1" smtClean="0"/>
              <a:t>важкого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вигідно</a:t>
            </a:r>
            <a:r>
              <a:rPr lang="ru-RU" dirty="0" smtClean="0"/>
              <a:t> </a:t>
            </a:r>
            <a:r>
              <a:rPr lang="ru-RU" dirty="0" err="1" smtClean="0"/>
              <a:t>розміщувати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металургійними</a:t>
            </a:r>
            <a:r>
              <a:rPr lang="ru-RU" dirty="0" smtClean="0"/>
              <a:t> </a:t>
            </a:r>
            <a:r>
              <a:rPr lang="ru-RU" dirty="0" err="1" smtClean="0"/>
              <a:t>комбінатами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комплексо-утворююче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багатогалузеві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Артём\Desktop\Новая папка\mr090137_IMG_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861048"/>
            <a:ext cx="71263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4608512" cy="6453187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металургійними</a:t>
            </a:r>
            <a:r>
              <a:rPr lang="ru-RU" dirty="0" smtClean="0"/>
              <a:t> </a:t>
            </a:r>
            <a:r>
              <a:rPr lang="ru-RU" dirty="0" err="1" smtClean="0"/>
              <a:t>комбінатами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є "</a:t>
            </a:r>
            <a:r>
              <a:rPr lang="ru-RU" dirty="0" err="1" smtClean="0"/>
              <a:t>Криворіж</a:t>
            </a:r>
            <a:r>
              <a:rPr lang="ru-RU" dirty="0" smtClean="0"/>
              <a:t>-сталь", "</a:t>
            </a:r>
            <a:r>
              <a:rPr lang="ru-RU" dirty="0" err="1" smtClean="0"/>
              <a:t>Азовсталь</a:t>
            </a:r>
            <a:r>
              <a:rPr lang="ru-RU" dirty="0" smtClean="0"/>
              <a:t>" (</a:t>
            </a:r>
            <a:r>
              <a:rPr lang="ru-RU" dirty="0" err="1" smtClean="0"/>
              <a:t>Маріуполь</a:t>
            </a:r>
            <a:r>
              <a:rPr lang="ru-RU" dirty="0" smtClean="0"/>
              <a:t>), "</a:t>
            </a:r>
            <a:r>
              <a:rPr lang="ru-RU" dirty="0" err="1" smtClean="0"/>
              <a:t>Запоріжсталь</a:t>
            </a:r>
            <a:r>
              <a:rPr lang="ru-RU" dirty="0" smtClean="0"/>
              <a:t>", </a:t>
            </a:r>
            <a:r>
              <a:rPr lang="ru-RU" dirty="0" err="1" smtClean="0"/>
              <a:t>Дніпровський</a:t>
            </a:r>
            <a:r>
              <a:rPr lang="ru-RU" dirty="0" smtClean="0"/>
              <a:t> (</a:t>
            </a:r>
            <a:r>
              <a:rPr lang="ru-RU" dirty="0" err="1" smtClean="0"/>
              <a:t>Дніп-родзержинськ</a:t>
            </a:r>
            <a:r>
              <a:rPr lang="ru-RU" dirty="0" smtClean="0"/>
              <a:t>), </a:t>
            </a:r>
            <a:r>
              <a:rPr lang="ru-RU" dirty="0" err="1" smtClean="0"/>
              <a:t>Алчевський</a:t>
            </a:r>
            <a:r>
              <a:rPr lang="ru-RU" dirty="0" smtClean="0"/>
              <a:t>, </a:t>
            </a:r>
            <a:r>
              <a:rPr lang="ru-RU" dirty="0" err="1" smtClean="0"/>
              <a:t>Макіївський</a:t>
            </a:r>
            <a:r>
              <a:rPr lang="ru-RU" dirty="0" smtClean="0"/>
              <a:t>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заводи,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циклу, — </a:t>
            </a:r>
            <a:r>
              <a:rPr lang="ru-RU" dirty="0" err="1" smtClean="0"/>
              <a:t>Донецький</a:t>
            </a:r>
            <a:r>
              <a:rPr lang="ru-RU" dirty="0" smtClean="0"/>
              <a:t>, </a:t>
            </a:r>
            <a:r>
              <a:rPr lang="ru-RU" dirty="0" err="1" smtClean="0"/>
              <a:t>Єнакіївський</a:t>
            </a:r>
            <a:r>
              <a:rPr lang="ru-RU" dirty="0" smtClean="0"/>
              <a:t>, два </a:t>
            </a:r>
            <a:r>
              <a:rPr lang="ru-RU" dirty="0" err="1" smtClean="0"/>
              <a:t>Дніпропетровських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феросплавів</a:t>
            </a:r>
            <a:r>
              <a:rPr lang="ru-RU" dirty="0" smtClean="0"/>
              <a:t> (</a:t>
            </a:r>
            <a:r>
              <a:rPr lang="ru-RU" dirty="0" err="1" smtClean="0"/>
              <a:t>сплавів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металами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високоякісних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) </a:t>
            </a:r>
            <a:r>
              <a:rPr lang="ru-RU" dirty="0" err="1" smtClean="0"/>
              <a:t>зосереджено</a:t>
            </a:r>
            <a:r>
              <a:rPr lang="ru-RU" dirty="0" smtClean="0"/>
              <a:t> у </a:t>
            </a:r>
            <a:r>
              <a:rPr lang="ru-RU" dirty="0" err="1" smtClean="0"/>
              <a:t>Запоріжжі</a:t>
            </a:r>
            <a:r>
              <a:rPr lang="ru-RU" dirty="0" smtClean="0"/>
              <a:t>, </a:t>
            </a:r>
            <a:r>
              <a:rPr lang="ru-RU" dirty="0" err="1" smtClean="0"/>
              <a:t>Нікополі</a:t>
            </a:r>
            <a:r>
              <a:rPr lang="ru-RU" dirty="0" smtClean="0"/>
              <a:t>, Стаханов, а труб — у </a:t>
            </a:r>
            <a:r>
              <a:rPr lang="ru-RU" dirty="0" err="1" smtClean="0"/>
              <a:t>Нікополі</a:t>
            </a:r>
            <a:r>
              <a:rPr lang="ru-RU" dirty="0" smtClean="0"/>
              <a:t>, </a:t>
            </a:r>
            <a:r>
              <a:rPr lang="ru-RU" dirty="0" err="1" smtClean="0"/>
              <a:t>Новомосковську</a:t>
            </a:r>
            <a:r>
              <a:rPr lang="ru-RU" dirty="0" smtClean="0"/>
              <a:t>,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, </a:t>
            </a:r>
            <a:r>
              <a:rPr lang="ru-RU" dirty="0" err="1" smtClean="0"/>
              <a:t>Маріуполі</a:t>
            </a:r>
            <a:r>
              <a:rPr lang="ru-RU" dirty="0" smtClean="0"/>
              <a:t>, </a:t>
            </a:r>
            <a:r>
              <a:rPr lang="ru-RU" dirty="0" err="1" smtClean="0"/>
              <a:t>Макіївці</a:t>
            </a:r>
            <a:r>
              <a:rPr lang="ru-RU" dirty="0" smtClean="0"/>
              <a:t>, </a:t>
            </a:r>
            <a:r>
              <a:rPr lang="ru-RU" dirty="0" err="1" smtClean="0"/>
              <a:t>Харцизьку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Артём\Desktop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229" y="332656"/>
            <a:ext cx="3929746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Артём\Desktop\Новая папка\shl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229" y="3573016"/>
            <a:ext cx="3937771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Артём\Desktop\Новая папка\mr101595_IMG_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317" y="3513187"/>
            <a:ext cx="7200800" cy="31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074025" cy="3312368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металургійних</a:t>
            </a:r>
            <a:r>
              <a:rPr lang="ru-RU" dirty="0" smtClean="0"/>
              <a:t> районах — </a:t>
            </a:r>
            <a:r>
              <a:rPr lang="ru-RU" dirty="0" err="1" smtClean="0"/>
              <a:t>Придніпровському</a:t>
            </a:r>
            <a:r>
              <a:rPr lang="ru-RU" dirty="0" smtClean="0"/>
              <a:t>, </a:t>
            </a:r>
            <a:r>
              <a:rPr lang="ru-RU" dirty="0" err="1" smtClean="0"/>
              <a:t>Донецькому</a:t>
            </a:r>
            <a:r>
              <a:rPr lang="ru-RU" dirty="0" smtClean="0"/>
              <a:t> і </a:t>
            </a:r>
            <a:r>
              <a:rPr lang="ru-RU" dirty="0" err="1" smtClean="0"/>
              <a:t>Приазовському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smtClean="0"/>
              <a:t>  </a:t>
            </a:r>
            <a:r>
              <a:rPr lang="ru-RU" i="1" dirty="0" err="1" smtClean="0"/>
              <a:t>Придніпровський</a:t>
            </a:r>
            <a:r>
              <a:rPr lang="ru-RU" i="1" dirty="0" smtClean="0"/>
              <a:t> </a:t>
            </a:r>
            <a:r>
              <a:rPr lang="ru-RU" i="1" dirty="0" smtClean="0"/>
              <a:t>район </a:t>
            </a:r>
            <a:r>
              <a:rPr lang="ru-RU" dirty="0" err="1" smtClean="0"/>
              <a:t>сформувався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залізних</a:t>
            </a:r>
            <a:r>
              <a:rPr lang="ru-RU" dirty="0" smtClean="0"/>
              <a:t> руд </a:t>
            </a:r>
            <a:r>
              <a:rPr lang="ru-RU" dirty="0" err="1" smtClean="0"/>
              <a:t>Криворізького</a:t>
            </a:r>
            <a:r>
              <a:rPr lang="ru-RU" dirty="0" smtClean="0"/>
              <a:t>, </a:t>
            </a:r>
            <a:r>
              <a:rPr lang="ru-RU" dirty="0" err="1" smtClean="0"/>
              <a:t>Кременчуцького</a:t>
            </a:r>
            <a:r>
              <a:rPr lang="ru-RU" dirty="0" smtClean="0"/>
              <a:t> і </a:t>
            </a:r>
            <a:r>
              <a:rPr lang="ru-RU" dirty="0" err="1" smtClean="0"/>
              <a:t>Білозерського</a:t>
            </a:r>
            <a:r>
              <a:rPr lang="ru-RU" dirty="0" smtClean="0"/>
              <a:t> </a:t>
            </a:r>
            <a:r>
              <a:rPr lang="ru-RU" dirty="0" err="1" smtClean="0"/>
              <a:t>басейнів</a:t>
            </a:r>
            <a:r>
              <a:rPr lang="ru-RU" dirty="0" smtClean="0"/>
              <a:t>, </a:t>
            </a:r>
            <a:r>
              <a:rPr lang="ru-RU" dirty="0" err="1" smtClean="0"/>
              <a:t>марганцевих</a:t>
            </a:r>
            <a:r>
              <a:rPr lang="ru-RU" dirty="0" smtClean="0"/>
              <a:t> руд </a:t>
            </a:r>
            <a:r>
              <a:rPr lang="ru-RU" dirty="0" err="1" smtClean="0"/>
              <a:t>Нікопольського</a:t>
            </a:r>
            <a:r>
              <a:rPr lang="ru-RU" dirty="0" smtClean="0"/>
              <a:t> і </a:t>
            </a:r>
            <a:r>
              <a:rPr lang="ru-RU" dirty="0" err="1" smtClean="0"/>
              <a:t>Великотокмацького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, </a:t>
            </a:r>
            <a:r>
              <a:rPr lang="ru-RU" dirty="0" err="1" smtClean="0"/>
              <a:t>флюсів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привізних</a:t>
            </a:r>
            <a:r>
              <a:rPr lang="ru-RU" dirty="0" smtClean="0"/>
              <a:t> коксу і </a:t>
            </a:r>
            <a:r>
              <a:rPr lang="ru-RU" dirty="0" err="1" smtClean="0"/>
              <a:t>вогнетривів</a:t>
            </a:r>
            <a:r>
              <a:rPr lang="ru-RU" dirty="0" smtClean="0"/>
              <a:t> (з </a:t>
            </a:r>
            <a:r>
              <a:rPr lang="ru-RU" dirty="0" err="1" smtClean="0"/>
              <a:t>Донбасу</a:t>
            </a:r>
            <a:r>
              <a:rPr lang="ru-RU" dirty="0" smtClean="0"/>
              <a:t>). Тут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Дніпропетровський</a:t>
            </a:r>
            <a:r>
              <a:rPr lang="ru-RU" dirty="0" smtClean="0"/>
              <a:t> (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, </a:t>
            </a:r>
            <a:r>
              <a:rPr lang="ru-RU" dirty="0" err="1" smtClean="0"/>
              <a:t>Дніпродзержинськ</a:t>
            </a:r>
            <a:r>
              <a:rPr lang="ru-RU" dirty="0" smtClean="0"/>
              <a:t>, </a:t>
            </a:r>
            <a:r>
              <a:rPr lang="ru-RU" dirty="0" err="1" smtClean="0"/>
              <a:t>Новомосковськ</a:t>
            </a:r>
            <a:r>
              <a:rPr lang="ru-RU" dirty="0" smtClean="0"/>
              <a:t>), </a:t>
            </a:r>
            <a:r>
              <a:rPr lang="ru-RU" dirty="0" err="1" smtClean="0"/>
              <a:t>Запорізький</a:t>
            </a:r>
            <a:r>
              <a:rPr lang="ru-RU" dirty="0" smtClean="0"/>
              <a:t>, </a:t>
            </a:r>
            <a:r>
              <a:rPr lang="ru-RU" dirty="0" err="1" smtClean="0"/>
              <a:t>Криворізький</a:t>
            </a:r>
            <a:r>
              <a:rPr lang="ru-RU" dirty="0" smtClean="0"/>
              <a:t>, </a:t>
            </a:r>
            <a:r>
              <a:rPr lang="ru-RU" dirty="0" err="1" smtClean="0"/>
              <a:t>Нікопольський</a:t>
            </a:r>
            <a:r>
              <a:rPr lang="ru-RU" dirty="0" smtClean="0"/>
              <a:t>, (</a:t>
            </a:r>
            <a:r>
              <a:rPr lang="ru-RU" dirty="0" err="1" smtClean="0"/>
              <a:t>Нікополь</a:t>
            </a:r>
            <a:r>
              <a:rPr lang="ru-RU" dirty="0" smtClean="0"/>
              <a:t>, </a:t>
            </a:r>
            <a:r>
              <a:rPr lang="ru-RU" dirty="0" err="1" smtClean="0"/>
              <a:t>Марганець</a:t>
            </a:r>
            <a:r>
              <a:rPr lang="ru-RU" dirty="0" smtClean="0"/>
              <a:t>), </a:t>
            </a:r>
            <a:r>
              <a:rPr lang="ru-RU" dirty="0" err="1" smtClean="0"/>
              <a:t>Кременчуцький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smtClean="0"/>
              <a:t>  </a:t>
            </a:r>
            <a:r>
              <a:rPr lang="ru-RU" i="1" dirty="0" err="1" smtClean="0"/>
              <a:t>Донецький</a:t>
            </a:r>
            <a:r>
              <a:rPr lang="ru-RU" i="1" dirty="0" smtClean="0"/>
              <a:t> </a:t>
            </a:r>
            <a:r>
              <a:rPr lang="ru-RU" i="1" dirty="0" smtClean="0"/>
              <a:t>район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коксівного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руд,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Придніпров'я</a:t>
            </a:r>
            <a:r>
              <a:rPr lang="ru-RU" dirty="0" smtClean="0"/>
              <a:t> (принцип "маятника" — </a:t>
            </a:r>
            <a:r>
              <a:rPr lang="ru-RU" dirty="0" err="1" smtClean="0"/>
              <a:t>вагони</a:t>
            </a:r>
            <a:r>
              <a:rPr lang="ru-RU" dirty="0" smtClean="0"/>
              <a:t> з коксом '</a:t>
            </a:r>
            <a:r>
              <a:rPr lang="ru-RU" dirty="0" err="1" smtClean="0"/>
              <a:t>ідуть</a:t>
            </a:r>
            <a:r>
              <a:rPr lang="ru-RU" dirty="0" smtClean="0"/>
              <a:t> на </a:t>
            </a:r>
            <a:r>
              <a:rPr lang="ru-RU" dirty="0" err="1" smtClean="0"/>
              <a:t>комбінати</a:t>
            </a:r>
            <a:r>
              <a:rPr lang="ru-RU" dirty="0" smtClean="0"/>
              <a:t> </a:t>
            </a:r>
            <a:r>
              <a:rPr lang="ru-RU" dirty="0" err="1" smtClean="0"/>
              <a:t>Придніпров'я</a:t>
            </a:r>
            <a:r>
              <a:rPr lang="ru-RU" dirty="0" smtClean="0"/>
              <a:t>, а назад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залізною</a:t>
            </a:r>
            <a:r>
              <a:rPr lang="ru-RU" dirty="0" smtClean="0"/>
              <a:t> та марганцевою рудою). </a:t>
            </a:r>
            <a:r>
              <a:rPr lang="ru-RU" dirty="0" err="1" smtClean="0"/>
              <a:t>Сформувалися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 — </a:t>
            </a:r>
            <a:r>
              <a:rPr lang="ru-RU" dirty="0" err="1" smtClean="0"/>
              <a:t>Донецько-Макіївський</a:t>
            </a:r>
            <a:r>
              <a:rPr lang="ru-RU" dirty="0" smtClean="0"/>
              <a:t>, </a:t>
            </a:r>
            <a:r>
              <a:rPr lang="ru-RU" dirty="0" err="1" smtClean="0"/>
              <a:t>Алчевсько-Алмазнянський</a:t>
            </a:r>
            <a:r>
              <a:rPr lang="ru-RU" dirty="0" smtClean="0"/>
              <a:t>, </a:t>
            </a:r>
            <a:r>
              <a:rPr lang="ru-RU" dirty="0" err="1" smtClean="0"/>
              <a:t>Єнакіївський</a:t>
            </a:r>
            <a:r>
              <a:rPr lang="ru-RU" dirty="0" smtClean="0"/>
              <a:t> та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— </a:t>
            </a:r>
            <a:r>
              <a:rPr lang="ru-RU" dirty="0" err="1" smtClean="0"/>
              <a:t>Краматорськ</a:t>
            </a:r>
            <a:r>
              <a:rPr lang="ru-RU" dirty="0" smtClean="0"/>
              <a:t>, </a:t>
            </a:r>
            <a:r>
              <a:rPr lang="ru-RU" dirty="0" err="1" smtClean="0"/>
              <a:t>Харцизьк</a:t>
            </a:r>
            <a:r>
              <a:rPr lang="ru-RU" dirty="0" smtClean="0"/>
              <a:t>, </a:t>
            </a:r>
            <a:r>
              <a:rPr lang="ru-RU" dirty="0" err="1" smtClean="0"/>
              <a:t>Костянтинівка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7848600" cy="3573462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     </a:t>
            </a:r>
            <a:r>
              <a:rPr lang="ru-RU" i="1" dirty="0" err="1" smtClean="0"/>
              <a:t>Приазовський</a:t>
            </a:r>
            <a:r>
              <a:rPr lang="ru-RU" i="1" dirty="0" smtClean="0"/>
              <a:t> </a:t>
            </a:r>
            <a:r>
              <a:rPr lang="ru-RU" i="1" dirty="0" smtClean="0"/>
              <a:t>район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</a:t>
            </a:r>
            <a:r>
              <a:rPr lang="ru-RU" dirty="0" err="1" smtClean="0"/>
              <a:t>бідні</a:t>
            </a:r>
            <a:r>
              <a:rPr lang="ru-RU" dirty="0" smtClean="0"/>
              <a:t> </a:t>
            </a:r>
            <a:r>
              <a:rPr lang="ru-RU" dirty="0" err="1" smtClean="0"/>
              <a:t>залізні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Керченського</a:t>
            </a:r>
            <a:r>
              <a:rPr lang="ru-RU" dirty="0" smtClean="0"/>
              <a:t> і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Криворізького</a:t>
            </a:r>
            <a:r>
              <a:rPr lang="ru-RU" dirty="0" smtClean="0"/>
              <a:t> та </a:t>
            </a:r>
            <a:r>
              <a:rPr lang="ru-RU" dirty="0" err="1" smtClean="0"/>
              <a:t>Білозерського</a:t>
            </a:r>
            <a:r>
              <a:rPr lang="ru-RU" dirty="0" smtClean="0"/>
              <a:t> </a:t>
            </a:r>
            <a:r>
              <a:rPr lang="ru-RU" dirty="0" err="1" smtClean="0"/>
              <a:t>басейнів</a:t>
            </a:r>
            <a:r>
              <a:rPr lang="ru-RU" dirty="0" smtClean="0"/>
              <a:t>, </a:t>
            </a:r>
            <a:r>
              <a:rPr lang="ru-RU" dirty="0" err="1" smtClean="0"/>
              <a:t>марганцеві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з </a:t>
            </a:r>
            <a:r>
              <a:rPr lang="ru-RU" dirty="0" err="1" smtClean="0"/>
              <a:t>Нікополя</a:t>
            </a:r>
            <a:r>
              <a:rPr lang="ru-RU" dirty="0" smtClean="0"/>
              <a:t>, кокс, </a:t>
            </a:r>
            <a:r>
              <a:rPr lang="ru-RU" dirty="0" err="1" smtClean="0"/>
              <a:t>флюси</a:t>
            </a:r>
            <a:r>
              <a:rPr lang="ru-RU" dirty="0" smtClean="0"/>
              <a:t> і </a:t>
            </a:r>
            <a:r>
              <a:rPr lang="ru-RU" dirty="0" err="1" smtClean="0"/>
              <a:t>вогнетриви</a:t>
            </a:r>
            <a:r>
              <a:rPr lang="ru-RU" dirty="0" smtClean="0"/>
              <a:t> з </a:t>
            </a:r>
            <a:r>
              <a:rPr lang="ru-RU" dirty="0" err="1" smtClean="0"/>
              <a:t>Донбасу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залізорудні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Керченського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 </a:t>
            </a:r>
            <a:r>
              <a:rPr lang="ru-RU" dirty="0" err="1" smtClean="0"/>
              <a:t>призупинили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тому зараз район </a:t>
            </a:r>
            <a:r>
              <a:rPr lang="ru-RU" dirty="0" err="1" smtClean="0"/>
              <a:t>охоплює</a:t>
            </a:r>
            <a:r>
              <a:rPr lang="ru-RU" dirty="0" smtClean="0"/>
              <a:t> два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у </a:t>
            </a:r>
            <a:r>
              <a:rPr lang="ru-RU" dirty="0" err="1" smtClean="0"/>
              <a:t>Маріуполі</a:t>
            </a:r>
            <a:r>
              <a:rPr lang="ru-RU" dirty="0" smtClean="0"/>
              <a:t> (на одному з них — </a:t>
            </a:r>
            <a:r>
              <a:rPr lang="ru-RU" dirty="0" err="1" smtClean="0"/>
              <a:t>комбінаті</a:t>
            </a:r>
            <a:r>
              <a:rPr lang="ru-RU" dirty="0" smtClean="0"/>
              <a:t> "</a:t>
            </a:r>
            <a:r>
              <a:rPr lang="ru-RU" dirty="0" err="1" smtClean="0"/>
              <a:t>Азовсталь</a:t>
            </a:r>
            <a:r>
              <a:rPr lang="ru-RU" dirty="0" smtClean="0"/>
              <a:t>" —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листопрокатний</a:t>
            </a:r>
            <a:r>
              <a:rPr lang="ru-RU" dirty="0" smtClean="0"/>
              <a:t> стан).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smtClean="0"/>
              <a:t> 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smtClean="0"/>
              <a:t>проблемами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є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і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переоснащення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і прокату. </a:t>
            </a:r>
            <a:r>
              <a:rPr lang="ru-RU" dirty="0" err="1" smtClean="0"/>
              <a:t>Слабкого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недоменні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є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електрометалургія</a:t>
            </a:r>
            <a:r>
              <a:rPr lang="ru-RU" dirty="0" smtClean="0"/>
              <a:t> (</a:t>
            </a:r>
            <a:r>
              <a:rPr lang="ru-RU" dirty="0" err="1" smtClean="0"/>
              <a:t>найбільший</a:t>
            </a:r>
            <a:r>
              <a:rPr lang="ru-RU" dirty="0" smtClean="0"/>
              <a:t> завод — </a:t>
            </a:r>
            <a:r>
              <a:rPr lang="ru-RU" dirty="0" err="1" smtClean="0"/>
              <a:t>Запорізький</a:t>
            </a:r>
            <a:r>
              <a:rPr lang="ru-RU" dirty="0" smtClean="0"/>
              <a:t>) і </a:t>
            </a:r>
            <a:r>
              <a:rPr lang="ru-RU" dirty="0" err="1" smtClean="0"/>
              <a:t>порошкова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(</a:t>
            </a:r>
            <a:r>
              <a:rPr lang="ru-RU" dirty="0" err="1" smtClean="0"/>
              <a:t>єдиний</a:t>
            </a:r>
            <a:r>
              <a:rPr lang="ru-RU" dirty="0" smtClean="0"/>
              <a:t> завод </a:t>
            </a:r>
            <a:r>
              <a:rPr lang="ru-RU" dirty="0" err="1" smtClean="0"/>
              <a:t>працює</a:t>
            </a:r>
            <a:r>
              <a:rPr lang="ru-RU" dirty="0" smtClean="0"/>
              <a:t> у Броварах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Артём\Desktop\Новая папка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3339455"/>
            <a:ext cx="5191835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tx2">
                    <a:satMod val="130000"/>
                  </a:schemeClr>
                </a:solidFill>
              </a:rPr>
              <a:t>Кольрова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 металургія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47031"/>
            <a:ext cx="7499350" cy="2486025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     </a:t>
            </a:r>
            <a:r>
              <a:rPr lang="ru-RU" b="1" dirty="0" err="1" smtClean="0"/>
              <a:t>Кольорова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металургія</a:t>
            </a:r>
            <a:r>
              <a:rPr lang="ru-RU" b="1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в </a:t>
            </a:r>
            <a:r>
              <a:rPr lang="ru-RU" dirty="0" err="1"/>
              <a:t>У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розинута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слабо. Вона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особливостей</a:t>
            </a:r>
            <a:r>
              <a:rPr lang="ru-RU" dirty="0" smtClean="0"/>
              <a:t>: а) у рудах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; б) у рудах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комплексного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; в)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. Таким чином,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та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3" name="Picture 5" descr="C:\Users\Артём\Desktop\Новая папка\img_4f9995a106f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092" y="3659980"/>
            <a:ext cx="4824536" cy="319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тём\Desktop\Новая папка\tru_ku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3629000"/>
            <a:ext cx="4124747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1094"/>
            <a:ext cx="7675562" cy="381635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    У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b="1" i="1" dirty="0" err="1" smtClean="0"/>
              <a:t>алюмінієва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i="1" dirty="0" smtClean="0"/>
              <a:t>. </a:t>
            </a:r>
            <a:r>
              <a:rPr lang="ru-RU" dirty="0" smtClean="0"/>
              <a:t>Вона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(бокситах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Угорщини</a:t>
            </a:r>
            <a:r>
              <a:rPr lang="ru-RU" dirty="0" smtClean="0"/>
              <a:t>, </a:t>
            </a:r>
            <a:r>
              <a:rPr lang="ru-RU" dirty="0" err="1" smtClean="0"/>
              <a:t>країн</a:t>
            </a:r>
            <a:r>
              <a:rPr lang="ru-RU" dirty="0" smtClean="0"/>
              <a:t> Африки, </a:t>
            </a:r>
            <a:r>
              <a:rPr lang="ru-RU" dirty="0" err="1" smtClean="0"/>
              <a:t>Росії</a:t>
            </a:r>
            <a:r>
              <a:rPr lang="ru-RU" dirty="0" smtClean="0"/>
              <a:t>),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 </a:t>
            </a:r>
            <a:r>
              <a:rPr lang="ru-RU" dirty="0" err="1" smtClean="0"/>
              <a:t>Галузь</a:t>
            </a:r>
            <a:r>
              <a:rPr lang="ru-RU" dirty="0" smtClean="0"/>
              <a:t> представлена великим </a:t>
            </a:r>
            <a:r>
              <a:rPr lang="ru-RU" dirty="0" err="1" smtClean="0"/>
              <a:t>Миколаївським</a:t>
            </a:r>
            <a:r>
              <a:rPr lang="ru-RU" dirty="0" smtClean="0"/>
              <a:t> </a:t>
            </a:r>
            <a:r>
              <a:rPr lang="ru-RU" dirty="0" err="1" smtClean="0"/>
              <a:t>глиноземним</a:t>
            </a:r>
            <a:r>
              <a:rPr lang="ru-RU" dirty="0" smtClean="0"/>
              <a:t> заводом,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(глинозем — </a:t>
            </a:r>
            <a:r>
              <a:rPr lang="ru-RU" dirty="0" err="1" smtClean="0"/>
              <a:t>напівфабрикат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готового </a:t>
            </a:r>
            <a:r>
              <a:rPr lang="ru-RU" dirty="0" err="1" smtClean="0"/>
              <a:t>металу</a:t>
            </a:r>
            <a:r>
              <a:rPr lang="ru-RU" dirty="0" smtClean="0"/>
              <a:t>)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;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вона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Росію</a:t>
            </a:r>
            <a:r>
              <a:rPr lang="ru-RU" dirty="0" smtClean="0"/>
              <a:t>. У </a:t>
            </a:r>
            <a:r>
              <a:rPr lang="ru-RU" dirty="0" err="1" smtClean="0"/>
              <a:t>Запоріжжі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алюмінієвий</a:t>
            </a:r>
            <a:r>
              <a:rPr lang="ru-RU" dirty="0" smtClean="0"/>
              <a:t> завод, у </a:t>
            </a:r>
            <a:r>
              <a:rPr lang="ru-RU" dirty="0" err="1" smtClean="0"/>
              <a:t>Свердловську</a:t>
            </a:r>
            <a:r>
              <a:rPr lang="ru-RU" dirty="0" smtClean="0"/>
              <a:t> (</a:t>
            </a:r>
            <a:r>
              <a:rPr lang="ru-RU" dirty="0" err="1" smtClean="0"/>
              <a:t>Луганська</a:t>
            </a:r>
            <a:r>
              <a:rPr lang="ru-RU" dirty="0" smtClean="0"/>
              <a:t> обл.) — завод </a:t>
            </a:r>
            <a:r>
              <a:rPr lang="ru-RU" dirty="0" err="1" smtClean="0"/>
              <a:t>алюмінієвих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smtClean="0"/>
              <a:t> 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b="1" i="1" dirty="0" err="1" smtClean="0"/>
              <a:t>магнію</a:t>
            </a:r>
            <a:r>
              <a:rPr lang="ru-RU" b="1" i="1" dirty="0" smtClean="0"/>
              <a:t> </a:t>
            </a:r>
            <a:r>
              <a:rPr lang="ru-RU" dirty="0" smtClean="0"/>
              <a:t>(Калуш), </a:t>
            </a:r>
            <a:r>
              <a:rPr lang="ru-RU" b="1" i="1" dirty="0" smtClean="0"/>
              <a:t>титану </a:t>
            </a:r>
            <a:r>
              <a:rPr lang="ru-RU" b="1" dirty="0" smtClean="0"/>
              <a:t>і </a:t>
            </a:r>
            <a:r>
              <a:rPr lang="ru-RU" b="1" i="1" dirty="0" err="1" smtClean="0"/>
              <a:t>магнію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Запоріжжя</a:t>
            </a:r>
            <a:r>
              <a:rPr lang="ru-RU" dirty="0" smtClean="0"/>
              <a:t>), </a:t>
            </a:r>
            <a:r>
              <a:rPr lang="ru-RU" b="1" i="1" dirty="0" err="1" smtClean="0"/>
              <a:t>ртуті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Горлівка</a:t>
            </a:r>
            <a:r>
              <a:rPr lang="ru-RU" dirty="0" smtClean="0"/>
              <a:t>), </a:t>
            </a:r>
            <a:r>
              <a:rPr lang="ru-RU" b="1" i="1" dirty="0" err="1" smtClean="0"/>
              <a:t>феронікелю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Побужжя</a:t>
            </a:r>
            <a:r>
              <a:rPr lang="ru-RU" dirty="0" smtClean="0"/>
              <a:t>, </a:t>
            </a:r>
            <a:r>
              <a:rPr lang="ru-RU" dirty="0" err="1" smtClean="0"/>
              <a:t>Кіровоградська</a:t>
            </a:r>
            <a:r>
              <a:rPr lang="ru-RU" dirty="0" smtClean="0"/>
              <a:t> обл.), </a:t>
            </a:r>
            <a:r>
              <a:rPr lang="ru-RU" b="1" i="1" dirty="0" smtClean="0"/>
              <a:t>золота </a:t>
            </a:r>
            <a:r>
              <a:rPr lang="ru-RU" dirty="0" smtClean="0"/>
              <a:t>(</a:t>
            </a:r>
            <a:r>
              <a:rPr lang="ru-RU" dirty="0" err="1" smtClean="0"/>
              <a:t>Мужієво</a:t>
            </a:r>
            <a:r>
              <a:rPr lang="ru-RU" dirty="0" smtClean="0"/>
              <a:t>, </a:t>
            </a:r>
            <a:r>
              <a:rPr lang="ru-RU" dirty="0" err="1" smtClean="0"/>
              <a:t>Закарпатська</a:t>
            </a:r>
            <a:r>
              <a:rPr lang="ru-RU" dirty="0" smtClean="0"/>
              <a:t> </a:t>
            </a:r>
            <a:r>
              <a:rPr lang="ru-RU" dirty="0" err="1" smtClean="0"/>
              <a:t>обл</a:t>
            </a:r>
            <a:r>
              <a:rPr lang="ru-RU" dirty="0" smtClean="0"/>
              <a:t>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забезпеченими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титанова</a:t>
            </a:r>
            <a:r>
              <a:rPr lang="ru-RU" dirty="0" smtClean="0"/>
              <a:t> (</a:t>
            </a:r>
            <a:r>
              <a:rPr lang="ru-RU" dirty="0" err="1" smtClean="0"/>
              <a:t>родовища</a:t>
            </a:r>
            <a:r>
              <a:rPr lang="ru-RU" dirty="0" smtClean="0"/>
              <a:t> руд у </a:t>
            </a:r>
            <a:r>
              <a:rPr lang="ru-RU" dirty="0" err="1" smtClean="0"/>
              <a:t>Житомирській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Дніпропетровській</a:t>
            </a:r>
            <a:r>
              <a:rPr lang="ru-RU" dirty="0" smtClean="0"/>
              <a:t> областях)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ртутна</a:t>
            </a:r>
            <a:r>
              <a:rPr lang="ru-RU" dirty="0" smtClean="0"/>
              <a:t> (</a:t>
            </a:r>
            <a:r>
              <a:rPr lang="ru-RU" dirty="0" err="1" smtClean="0"/>
              <a:t>Донбас</a:t>
            </a:r>
            <a:r>
              <a:rPr lang="ru-RU" dirty="0" smtClean="0"/>
              <a:t>) </a:t>
            </a:r>
            <a:r>
              <a:rPr lang="ru-RU" dirty="0" err="1" smtClean="0"/>
              <a:t>галузі</a:t>
            </a:r>
            <a:r>
              <a:rPr lang="ru-RU" dirty="0" smtClean="0"/>
              <a:t>. У </a:t>
            </a:r>
            <a:r>
              <a:rPr lang="ru-RU" dirty="0" err="1" smtClean="0"/>
              <a:t>Костянти-нівці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створено </a:t>
            </a:r>
            <a:r>
              <a:rPr lang="ru-RU" dirty="0" err="1" smtClean="0"/>
              <a:t>цинкову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59</TotalTime>
  <Words>622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Decatur</vt:lpstr>
      <vt:lpstr>Розвиток металургії в Україні</vt:lpstr>
      <vt:lpstr>Презентация PowerPoint</vt:lpstr>
      <vt:lpstr>Чорна металургія</vt:lpstr>
      <vt:lpstr>Презентация PowerPoint</vt:lpstr>
      <vt:lpstr>Презентация PowerPoint</vt:lpstr>
      <vt:lpstr>Презентация PowerPoint</vt:lpstr>
      <vt:lpstr>Презентация PowerPoint</vt:lpstr>
      <vt:lpstr>Кольрова металургія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”Розвиток металургійних виробництв в Україні”</dc:title>
  <dc:creator>Артём</dc:creator>
  <cp:lastModifiedBy>Аня</cp:lastModifiedBy>
  <cp:revision>8</cp:revision>
  <dcterms:created xsi:type="dcterms:W3CDTF">2012-05-09T12:39:53Z</dcterms:created>
  <dcterms:modified xsi:type="dcterms:W3CDTF">2014-12-17T17:11:51Z</dcterms:modified>
</cp:coreProperties>
</file>