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sldIdLst>
    <p:sldId id="277" r:id="rId3"/>
    <p:sldId id="278" r:id="rId4"/>
    <p:sldId id="280" r:id="rId5"/>
    <p:sldId id="283" r:id="rId6"/>
    <p:sldId id="282" r:id="rId7"/>
    <p:sldId id="279" r:id="rId8"/>
    <p:sldId id="281" r:id="rId9"/>
    <p:sldId id="288" r:id="rId10"/>
    <p:sldId id="289" r:id="rId11"/>
    <p:sldId id="290" r:id="rId12"/>
    <p:sldId id="291" r:id="rId13"/>
    <p:sldId id="284" r:id="rId14"/>
    <p:sldId id="292" r:id="rId15"/>
    <p:sldId id="293" r:id="rId16"/>
    <p:sldId id="294" r:id="rId17"/>
    <p:sldId id="295" r:id="rId18"/>
    <p:sldId id="285" r:id="rId19"/>
    <p:sldId id="286" r:id="rId20"/>
    <p:sldId id="296" r:id="rId21"/>
    <p:sldId id="297" r:id="rId22"/>
    <p:sldId id="298" r:id="rId23"/>
    <p:sldId id="303" r:id="rId24"/>
    <p:sldId id="287" r:id="rId25"/>
    <p:sldId id="299" r:id="rId26"/>
    <p:sldId id="300" r:id="rId27"/>
    <p:sldId id="301" r:id="rId28"/>
    <p:sldId id="302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" id="{CB6BBEF7-9717-4733-A929-535518E6EBF6}">
          <p14:sldIdLst>
            <p14:sldId id="277"/>
          </p14:sldIdLst>
        </p14:section>
        <p14:section name="Створення презентації" id="{16378913-E5ED-4281-BAF5-F1F938CB0BED}">
          <p14:sldIdLst>
            <p14:sldId id="278"/>
            <p14:sldId id="280"/>
            <p14:sldId id="283"/>
            <p14:sldId id="282"/>
            <p14:sldId id="279"/>
            <p14:sldId id="281"/>
            <p14:sldId id="288"/>
            <p14:sldId id="289"/>
            <p14:sldId id="290"/>
            <p14:sldId id="291"/>
            <p14:sldId id="284"/>
            <p14:sldId id="292"/>
            <p14:sldId id="293"/>
            <p14:sldId id="294"/>
            <p14:sldId id="295"/>
            <p14:sldId id="285"/>
            <p14:sldId id="286"/>
            <p14:sldId id="296"/>
            <p14:sldId id="297"/>
            <p14:sldId id="298"/>
            <p14:sldId id="303"/>
            <p14:sldId id="287"/>
            <p14:sldId id="299"/>
            <p14:sldId id="300"/>
            <p14:sldId id="301"/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>
        <p:scale>
          <a:sx n="60" d="100"/>
          <a:sy n="60" d="100"/>
        </p:scale>
        <p:origin x="-123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редагувати основні стилі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58CC9574-A819-4FE4-99A7-1E27AD09ADC2}" type="slidenum"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376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uk-UA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uk-UA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uk-UA"/>
              <a:t>Клацніть, щоб змінити стиль підзаголовка зразка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uk-UA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ультимедіа з підпис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uk-UA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uk-UA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uk-UA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uk-UA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uk-UA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uk-UA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uk-UA" sz="3200"/>
            </a:lvl1pPr>
            <a:lvl2pPr marL="457200" indent="0" eaLnBrk="1" latinLnBrk="0" hangingPunct="1">
              <a:buNone/>
              <a:defRPr kumimoji="0" lang="uk-UA" sz="2800"/>
            </a:lvl2pPr>
            <a:lvl3pPr marL="914400" indent="0" eaLnBrk="1" latinLnBrk="0" hangingPunct="1">
              <a:buNone/>
              <a:defRPr kumimoji="0" lang="uk-UA" sz="2400"/>
            </a:lvl3pPr>
            <a:lvl4pPr marL="1371600" indent="0" eaLnBrk="1" latinLnBrk="0" hangingPunct="1">
              <a:buNone/>
              <a:defRPr kumimoji="0" lang="uk-UA" sz="2000"/>
            </a:lvl4pPr>
            <a:lvl5pPr marL="1828800" indent="0" eaLnBrk="1" latinLnBrk="0" hangingPunct="1">
              <a:buNone/>
              <a:defRPr kumimoji="0" lang="uk-UA" sz="2000"/>
            </a:lvl5pPr>
            <a:lvl6pPr marL="2286000" indent="0" eaLnBrk="1" latinLnBrk="0" hangingPunct="1">
              <a:buNone/>
              <a:defRPr kumimoji="0" lang="uk-UA" sz="2000"/>
            </a:lvl6pPr>
            <a:lvl7pPr marL="2743200" indent="0" eaLnBrk="1" latinLnBrk="0" hangingPunct="1">
              <a:buNone/>
              <a:defRPr kumimoji="0" lang="uk-UA" sz="2000"/>
            </a:lvl7pPr>
            <a:lvl8pPr marL="3200400" indent="0" eaLnBrk="1" latinLnBrk="0" hangingPunct="1">
              <a:buNone/>
              <a:defRPr kumimoji="0" lang="uk-UA" sz="2000"/>
            </a:lvl8pPr>
            <a:lvl9pPr marL="3657600" indent="0" eaLnBrk="1" latinLnBrk="0" hangingPunct="1">
              <a:buNone/>
              <a:defRPr kumimoji="0" lang="uk-UA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uk-UA" sz="1400"/>
            </a:lvl1pPr>
            <a:lvl2pPr marL="457200" indent="0" eaLnBrk="1" latinLnBrk="0" hangingPunct="1">
              <a:buNone/>
              <a:defRPr kumimoji="0" lang="uk-UA" sz="1200"/>
            </a:lvl2pPr>
            <a:lvl3pPr marL="914400" indent="0" eaLnBrk="1" latinLnBrk="0" hangingPunct="1">
              <a:buNone/>
              <a:defRPr kumimoji="0" lang="uk-UA" sz="1000"/>
            </a:lvl3pPr>
            <a:lvl4pPr marL="1371600" indent="0" eaLnBrk="1" latinLnBrk="0" hangingPunct="1">
              <a:buNone/>
              <a:defRPr kumimoji="0" lang="uk-UA" sz="900"/>
            </a:lvl4pPr>
            <a:lvl5pPr marL="1828800" indent="0" eaLnBrk="1" latinLnBrk="0" hangingPunct="1">
              <a:buNone/>
              <a:defRPr kumimoji="0" lang="uk-UA" sz="900"/>
            </a:lvl5pPr>
            <a:lvl6pPr marL="2286000" indent="0" eaLnBrk="1" latinLnBrk="0" hangingPunct="1">
              <a:buNone/>
              <a:defRPr kumimoji="0" lang="uk-UA" sz="900"/>
            </a:lvl6pPr>
            <a:lvl7pPr marL="2743200" indent="0" eaLnBrk="1" latinLnBrk="0" hangingPunct="1">
              <a:buNone/>
              <a:defRPr kumimoji="0" lang="uk-UA" sz="900"/>
            </a:lvl7pPr>
            <a:lvl8pPr marL="3200400" indent="0" eaLnBrk="1" latinLnBrk="0" hangingPunct="1">
              <a:buNone/>
              <a:defRPr kumimoji="0" lang="uk-UA" sz="900"/>
            </a:lvl8pPr>
            <a:lvl9pPr marL="3657600" indent="0" eaLnBrk="1" latinLnBrk="0" hangingPunct="1">
              <a:buNone/>
              <a:defRPr kumimoji="0" lang="uk-UA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і вертикальни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uk-UA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/>
              <a:t>    Клацніть, щоб редагувати основний стиль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uk-UA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uk-UA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uk-UA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uk-UA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uk-UA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'єкт: виокремленн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uk-UA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uk-UA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uk-UA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uk-UA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uk-UA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uk-UA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uk-UA" sz="1800"/>
            </a:lvl6pPr>
            <a:lvl7pPr eaLnBrk="1" latinLnBrk="0" hangingPunct="1">
              <a:defRPr kumimoji="0" lang="uk-UA" sz="1800"/>
            </a:lvl7pPr>
            <a:lvl8pPr eaLnBrk="1" latinLnBrk="0" hangingPunct="1">
              <a:defRPr kumimoji="0" lang="uk-UA" sz="1800"/>
            </a:lvl8pPr>
            <a:lvl9pPr eaLnBrk="1" latinLnBrk="0" hangingPunct="1">
              <a:defRPr kumimoji="0" lang="uk-UA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uk-UA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uk-UA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uk-UA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uk-UA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uk-UA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uk-UA" sz="1800"/>
            </a:lvl6pPr>
            <a:lvl7pPr eaLnBrk="1" latinLnBrk="0" hangingPunct="1">
              <a:defRPr kumimoji="0" lang="uk-UA" sz="1800"/>
            </a:lvl7pPr>
            <a:lvl8pPr eaLnBrk="1" latinLnBrk="0" hangingPunct="1">
              <a:defRPr kumimoji="0" lang="uk-UA" sz="1800"/>
            </a:lvl8pPr>
            <a:lvl9pPr eaLnBrk="1" latinLnBrk="0" hangingPunct="1">
              <a:defRPr kumimoji="0" lang="uk-UA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uk-UA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ише заголовок: виокремленн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uk-UA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/>
              <a:t>Клацніть, щоб редагувати основний стиль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uk-UA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uk-UA" sz="2000" b="1"/>
            </a:lvl2pPr>
            <a:lvl3pPr marL="914400" indent="0" eaLnBrk="1" latinLnBrk="0" hangingPunct="1">
              <a:buNone/>
              <a:defRPr kumimoji="0" lang="uk-UA" sz="1800" b="1"/>
            </a:lvl3pPr>
            <a:lvl4pPr marL="1371600" indent="0" eaLnBrk="1" latinLnBrk="0" hangingPunct="1">
              <a:buNone/>
              <a:defRPr kumimoji="0" lang="uk-UA" sz="1600" b="1"/>
            </a:lvl4pPr>
            <a:lvl5pPr marL="1828800" indent="0" eaLnBrk="1" latinLnBrk="0" hangingPunct="1">
              <a:buNone/>
              <a:defRPr kumimoji="0" lang="uk-UA" sz="1600" b="1"/>
            </a:lvl5pPr>
            <a:lvl6pPr marL="2286000" indent="0" eaLnBrk="1" latinLnBrk="0" hangingPunct="1">
              <a:buNone/>
              <a:defRPr kumimoji="0" lang="uk-UA" sz="1600" b="1"/>
            </a:lvl6pPr>
            <a:lvl7pPr marL="2743200" indent="0" eaLnBrk="1" latinLnBrk="0" hangingPunct="1">
              <a:buNone/>
              <a:defRPr kumimoji="0" lang="uk-UA" sz="1600" b="1"/>
            </a:lvl7pPr>
            <a:lvl8pPr marL="3200400" indent="0" eaLnBrk="1" latinLnBrk="0" hangingPunct="1">
              <a:buNone/>
              <a:defRPr kumimoji="0" lang="uk-UA" sz="1600" b="1"/>
            </a:lvl8pPr>
            <a:lvl9pPr marL="3657600" indent="0" eaLnBrk="1" latinLnBrk="0" hangingPunct="1">
              <a:buNone/>
              <a:defRPr kumimoji="0" lang="uk-UA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із текстом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uk-U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uk-UA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uk-UA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uk-UA"/>
              <a:t>Клацніть, щоб змінити стиль підзаголовка зразка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uk-UA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uk-UA" sz="2800">
                <a:solidFill>
                  <a:schemeClr val="bg1"/>
                </a:solidFill>
              </a:defRPr>
            </a:lvl1pPr>
            <a:lvl2pPr eaLnBrk="1" latinLnBrk="0" hangingPunct="1">
              <a:defRPr kumimoji="0" lang="uk-UA" sz="2800">
                <a:solidFill>
                  <a:schemeClr val="bg1"/>
                </a:solidFill>
              </a:defRPr>
            </a:lvl2pPr>
            <a:lvl3pPr eaLnBrk="1" latinLnBrk="0" hangingPunct="1">
              <a:defRPr kumimoji="0" lang="uk-UA" sz="2400">
                <a:solidFill>
                  <a:schemeClr val="bg1"/>
                </a:solidFill>
              </a:defRPr>
            </a:lvl3pPr>
            <a:lvl4pPr eaLnBrk="1" latinLnBrk="0" hangingPunct="1">
              <a:defRPr kumimoji="0" lang="uk-UA" sz="2000">
                <a:solidFill>
                  <a:schemeClr val="bg1"/>
                </a:solidFill>
              </a:defRPr>
            </a:lvl4pPr>
            <a:lvl5pPr eaLnBrk="1" latinLnBrk="0" hangingPunct="1">
              <a:defRPr kumimoji="0" lang="uk-UA" sz="2000">
                <a:solidFill>
                  <a:schemeClr val="bg1"/>
                </a:solidFill>
              </a:defRPr>
            </a:lvl5pPr>
            <a:lvl6pPr eaLnBrk="1" latinLnBrk="0" hangingPunct="1">
              <a:defRPr kumimoji="0" lang="uk-UA" sz="2000"/>
            </a:lvl6pPr>
            <a:lvl7pPr eaLnBrk="1" latinLnBrk="0" hangingPunct="1">
              <a:defRPr kumimoji="0" lang="uk-UA" sz="2000"/>
            </a:lvl7pPr>
            <a:lvl8pPr eaLnBrk="1" latinLnBrk="0" hangingPunct="1">
              <a:defRPr kumimoji="0" lang="uk-UA" sz="2000"/>
            </a:lvl8pPr>
            <a:lvl9pPr eaLnBrk="1" latinLnBrk="0" hangingPunct="1">
              <a:defRPr kumimoji="0" lang="uk-UA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uk-UA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uk-UA" sz="1200"/>
            </a:lvl2pPr>
            <a:lvl3pPr marL="914400" indent="0" eaLnBrk="1" latinLnBrk="0" hangingPunct="1">
              <a:buNone/>
              <a:defRPr kumimoji="0" lang="uk-UA" sz="1000"/>
            </a:lvl3pPr>
            <a:lvl4pPr marL="1371600" indent="0" eaLnBrk="1" latinLnBrk="0" hangingPunct="1">
              <a:buNone/>
              <a:defRPr kumimoji="0" lang="uk-UA" sz="900"/>
            </a:lvl4pPr>
            <a:lvl5pPr marL="1828800" indent="0" eaLnBrk="1" latinLnBrk="0" hangingPunct="1">
              <a:buNone/>
              <a:defRPr kumimoji="0" lang="uk-UA" sz="900"/>
            </a:lvl5pPr>
            <a:lvl6pPr marL="2286000" indent="0" eaLnBrk="1" latinLnBrk="0" hangingPunct="1">
              <a:buNone/>
              <a:defRPr kumimoji="0" lang="uk-UA" sz="900"/>
            </a:lvl6pPr>
            <a:lvl7pPr marL="2743200" indent="0" eaLnBrk="1" latinLnBrk="0" hangingPunct="1">
              <a:buNone/>
              <a:defRPr kumimoji="0" lang="uk-UA" sz="900"/>
            </a:lvl7pPr>
            <a:lvl8pPr marL="3200400" indent="0" eaLnBrk="1" latinLnBrk="0" hangingPunct="1">
              <a:buNone/>
              <a:defRPr kumimoji="0" lang="uk-UA" sz="900"/>
            </a:lvl8pPr>
            <a:lvl9pPr marL="3657600" indent="0" eaLnBrk="1" latinLnBrk="0" hangingPunct="1">
              <a:buNone/>
              <a:defRPr kumimoji="0" lang="uk-UA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uk-UA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uk-UA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uk-UA"/>
      </a:defPPr>
      <a:lvl1pPr marL="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uk.wikipedia.org/wiki/%D0%9C%D0%B0%D1%85%D0%B0%D0%BB%D0%BB%D1%8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3%D0%BD%D1%96%D1%82%D0%B8" TargetMode="External"/><Relationship Id="rId2" Type="http://schemas.openxmlformats.org/officeDocument/2006/relationships/hyperlink" Target="http://uk.wikipedia.org/wiki/%D0%9C%D1%83%D1%81%D1%83%D0%BB%D1%8C%D0%BC%D0%B0%D0%BD%D0%B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hyperlink" Target="http://uk.wikipedia.org/wiki/%D0%A0%D0%B5%D0%BB%D1%96%D0%B3%D1%96%D1%8F" TargetMode="External"/><Relationship Id="rId4" Type="http://schemas.openxmlformats.org/officeDocument/2006/relationships/hyperlink" Target="http://uk.wikipedia.org/wiki/%D0%9F%D1%80%D0%B0%D0%B2%D0%BE%D1%81%D0%BB%D0%B0%D0%B2%D0%BD%D1%9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uk-UA" sz="5600" b="0" dirty="0" smtClean="0"/>
              <a:t>Узбекистан </a:t>
            </a:r>
            <a:endParaRPr lang="uk-UA" sz="5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infokart.ru/wp-content/uploads/2011/07/task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0"/>
            <a:ext cx="9144001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kartinki24.ru/uploads/gallery/main/391/kartinki24_city_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8024" y="2636912"/>
            <a:ext cx="4355976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err="1"/>
              <a:t>Населення</a:t>
            </a:r>
            <a:r>
              <a:rPr lang="ru-RU" sz="1600" dirty="0"/>
              <a:t> — 28 000 800 (за </a:t>
            </a:r>
            <a:r>
              <a:rPr lang="ru-RU" sz="1600" dirty="0" err="1"/>
              <a:t>попередніми</a:t>
            </a:r>
            <a:r>
              <a:rPr lang="ru-RU" sz="1600" dirty="0"/>
              <a:t> </a:t>
            </a:r>
            <a:r>
              <a:rPr lang="ru-RU" sz="1600" dirty="0" err="1"/>
              <a:t>даними</a:t>
            </a:r>
            <a:r>
              <a:rPr lang="ru-RU" sz="1600" dirty="0"/>
              <a:t> на 1 </a:t>
            </a:r>
            <a:r>
              <a:rPr lang="ru-RU" sz="1600" dirty="0" err="1"/>
              <a:t>січня</a:t>
            </a:r>
            <a:r>
              <a:rPr lang="ru-RU" sz="1600" dirty="0"/>
              <a:t> 2009), </a:t>
            </a:r>
            <a:r>
              <a:rPr lang="ru-RU" sz="1600" dirty="0" err="1"/>
              <a:t>серед</a:t>
            </a:r>
            <a:r>
              <a:rPr lang="ru-RU" sz="1600" dirty="0"/>
              <a:t> них 37% — </a:t>
            </a:r>
            <a:r>
              <a:rPr lang="ru-RU" sz="1600" dirty="0" err="1"/>
              <a:t>міські</a:t>
            </a:r>
            <a:r>
              <a:rPr lang="ru-RU" sz="1600" dirty="0"/>
              <a:t> </a:t>
            </a:r>
            <a:r>
              <a:rPr lang="ru-RU" sz="1600" dirty="0" err="1"/>
              <a:t>жителі</a:t>
            </a:r>
            <a:r>
              <a:rPr lang="ru-RU" sz="1600" dirty="0"/>
              <a:t> і 63% — </a:t>
            </a:r>
            <a:r>
              <a:rPr lang="ru-RU" sz="1600" dirty="0" err="1"/>
              <a:t>сільські</a:t>
            </a:r>
            <a:r>
              <a:rPr lang="ru-RU" sz="1600" dirty="0"/>
              <a:t> </a:t>
            </a:r>
            <a:r>
              <a:rPr lang="ru-RU" sz="1600" dirty="0" err="1"/>
              <a:t>жителі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  <a:r>
              <a:rPr lang="ru-RU" sz="1600" dirty="0" err="1"/>
              <a:t>Середня</a:t>
            </a:r>
            <a:r>
              <a:rPr lang="ru-RU" sz="1600" dirty="0"/>
              <a:t> густота </a:t>
            </a:r>
            <a:r>
              <a:rPr lang="ru-RU" sz="1600" dirty="0" err="1"/>
              <a:t>населення</a:t>
            </a:r>
            <a:r>
              <a:rPr lang="ru-RU" sz="1600" dirty="0"/>
              <a:t> 59,4 </a:t>
            </a:r>
            <a:r>
              <a:rPr lang="ru-RU" sz="1600" dirty="0" err="1"/>
              <a:t>осіб</a:t>
            </a:r>
            <a:r>
              <a:rPr lang="ru-RU" sz="1600" dirty="0"/>
              <a:t> на 1 км².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794936" cy="3373834"/>
          </a:xfrm>
        </p:spPr>
      </p:pic>
    </p:spTree>
    <p:extLst>
      <p:ext uri="{BB962C8B-B14F-4D97-AF65-F5344CB8AC3E}">
        <p14:creationId xmlns:p14="http://schemas.microsoft.com/office/powerpoint/2010/main" val="28883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18923.vk.me/v618923088/554c/bPMCBg3P1g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" y="10307"/>
            <a:ext cx="9148680" cy="68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geophoto.ru/large/trn21012025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9" y="-1395536"/>
            <a:ext cx="9159719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eophoto.ru/large/trn210120253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2"/>
            <a:ext cx="9144000" cy="63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venividi.ru/files/img/6362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7" y="0"/>
            <a:ext cx="7010400" cy="1143000"/>
          </a:xfrm>
        </p:spPr>
        <p:txBody>
          <a:bodyPr/>
          <a:lstStyle/>
          <a:p>
            <a:r>
              <a:rPr lang="uk-UA" dirty="0" err="1" smtClean="0"/>
              <a:t>Махалля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465" y="3926632"/>
            <a:ext cx="91440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Махалля</a:t>
            </a:r>
            <a:endParaRPr lang="ru-RU" dirty="0"/>
          </a:p>
          <a:p>
            <a:r>
              <a:rPr lang="ru-RU" dirty="0" err="1">
                <a:hlinkClick r:id="rId2" tooltip="Махалля"/>
              </a:rPr>
              <a:t>Махалля</a:t>
            </a:r>
            <a:r>
              <a:rPr lang="ru-RU" dirty="0"/>
              <a:t> — система народного </a:t>
            </a:r>
            <a:r>
              <a:rPr lang="ru-RU" dirty="0" err="1"/>
              <a:t>самоврядування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указом президента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1998 року почали </a:t>
            </a:r>
            <a:r>
              <a:rPr lang="ru-RU" dirty="0" err="1"/>
              <a:t>відроджуватися</a:t>
            </a:r>
            <a:r>
              <a:rPr lang="ru-RU" dirty="0"/>
              <a:t> </a:t>
            </a:r>
            <a:r>
              <a:rPr lang="ru-RU" dirty="0" err="1"/>
              <a:t>махаллінські</a:t>
            </a:r>
            <a:r>
              <a:rPr lang="ru-RU" dirty="0"/>
              <a:t> </a:t>
            </a:r>
            <a:r>
              <a:rPr lang="ru-RU" dirty="0" err="1"/>
              <a:t>комітети</a:t>
            </a:r>
            <a:r>
              <a:rPr lang="ru-RU" dirty="0"/>
              <a:t> і </a:t>
            </a:r>
            <a:r>
              <a:rPr lang="ru-RU" dirty="0" err="1"/>
              <a:t>махаллінські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,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контролем за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захистом</a:t>
            </a:r>
            <a:r>
              <a:rPr lang="ru-RU" dirty="0"/>
              <a:t> та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найбідніших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окремо</a:t>
            </a:r>
            <a:r>
              <a:rPr lang="ru-RU" dirty="0"/>
              <a:t> взятому </a:t>
            </a:r>
            <a:r>
              <a:rPr lang="ru-RU" dirty="0" err="1"/>
              <a:t>мікрорайоні</a:t>
            </a:r>
            <a:r>
              <a:rPr lang="ru-RU" dirty="0"/>
              <a:t>. </a:t>
            </a:r>
            <a:r>
              <a:rPr lang="ru-RU" dirty="0" err="1"/>
              <a:t>Махаллінський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мешканцям</a:t>
            </a:r>
            <a:r>
              <a:rPr lang="ru-RU" dirty="0"/>
              <a:t> </a:t>
            </a:r>
            <a:r>
              <a:rPr lang="ru-RU" dirty="0" err="1"/>
              <a:t>махаллі</a:t>
            </a:r>
            <a:r>
              <a:rPr lang="ru-RU" dirty="0"/>
              <a:t> з </a:t>
            </a:r>
            <a:r>
              <a:rPr lang="ru-RU" dirty="0" err="1"/>
              <a:t>організацією</a:t>
            </a:r>
            <a:r>
              <a:rPr lang="ru-RU" dirty="0"/>
              <a:t> свят, </a:t>
            </a:r>
            <a:r>
              <a:rPr lang="ru-RU" dirty="0" err="1"/>
              <a:t>весіль</a:t>
            </a:r>
            <a:r>
              <a:rPr lang="ru-RU" dirty="0"/>
              <a:t>, похорон, та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незаможним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самотнім</a:t>
            </a:r>
            <a:r>
              <a:rPr lang="ru-RU" dirty="0"/>
              <a:t> людям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35" y="116632"/>
            <a:ext cx="4953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/>
          <a:lstStyle/>
          <a:p>
            <a:r>
              <a:rPr lang="uk-UA" dirty="0" smtClean="0"/>
              <a:t>Релігія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5774" y="1628800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офіційними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 — </a:t>
            </a:r>
            <a:r>
              <a:rPr lang="ru-RU" dirty="0" err="1">
                <a:hlinkClick r:id="rId2" tooltip="Мусульмани"/>
              </a:rPr>
              <a:t>мусульмани</a:t>
            </a:r>
            <a:r>
              <a:rPr lang="ru-RU" dirty="0"/>
              <a:t> — 88 % (в основному </a:t>
            </a:r>
            <a:r>
              <a:rPr lang="ru-RU" dirty="0" err="1">
                <a:hlinkClick r:id="rId3" tooltip="Суніти"/>
              </a:rPr>
              <a:t>суніти</a:t>
            </a:r>
            <a:r>
              <a:rPr lang="ru-RU" dirty="0"/>
              <a:t>), </a:t>
            </a:r>
            <a:r>
              <a:rPr lang="ru-RU" dirty="0" err="1">
                <a:hlinkClick r:id="rId4" tooltip="Православні"/>
              </a:rPr>
              <a:t>православні</a:t>
            </a:r>
            <a:r>
              <a:rPr lang="ru-RU" dirty="0"/>
              <a:t> — 9 %. </a:t>
            </a:r>
            <a:r>
              <a:rPr lang="ru-RU" dirty="0" err="1"/>
              <a:t>Всього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16 </a:t>
            </a:r>
            <a:r>
              <a:rPr lang="ru-RU" dirty="0" err="1">
                <a:hlinkClick r:id="rId5" tooltip="Релігія"/>
              </a:rPr>
              <a:t>релігійних</a:t>
            </a:r>
            <a:r>
              <a:rPr lang="ru-RU" dirty="0"/>
              <a:t> </a:t>
            </a:r>
            <a:r>
              <a:rPr lang="ru-RU" dirty="0" err="1"/>
              <a:t>конфесій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50523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0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.sunhome.ru/foto/244/mavzoley_guri-e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Узбекистан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Узбекистан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теплий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сонячний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край ,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притягував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мандрівників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куточків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блиском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сяйвом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світлих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філософів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мислителів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пишається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узбецька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Узбекистан славиться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незвичайною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гостинністю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: люди тут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зустрінуть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гостя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тепло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привітно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напрочуд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ресурсами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 Природа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приголомшує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різноманітністю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гарячі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пустелі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Кизилкум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прямували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каравани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гірські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Тянь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Паміру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мляві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пустелі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оазисами , 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ростуть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бавовна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інжир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рис і виноград.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Зелені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оточені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гірськими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хребтами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покритими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вічним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снігом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струмків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стікають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зливаючись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Амудар'ю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Сирдар'ю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Узбекистан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вважався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мостом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народами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перехрестям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древніх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караванних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культур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цивілізацій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пролягав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Шовковий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шлях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з'єднав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Китай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Індію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Центральну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Азію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Іран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Ірак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ближнього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Сходу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Середземномор'я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каравани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верблюдів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перевозили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шовк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фарфор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прянощі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дорогоцінні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килими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За свою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узбецька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земля пережила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злети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цивілізацій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могутніх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імперій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переселення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блиск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думки , чудеса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Тому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відвідавши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чарівний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чудовий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край , Ви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поринете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відчувши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тяжкість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могутність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uznews.net/con_images/iu/1/1332_cc7cda6f5562ccd8_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100dorog.ru/upload/contents/434/solvex_uzbeki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"/>
            <a:ext cx="9144000" cy="68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ia-centr.ru/work/files/4799/icon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ПРОМИСЛОВІСТЬ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71" y="3356992"/>
            <a:ext cx="4922869" cy="36724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data:image/jpeg;base64,/9j/4AAQSkZJRgABAQAAAQABAAD/2wCEAAkGBhQQERUUEhQUFRAVFBoYFBgXGBUXGBgaHRUbGRQXGBgaISYeGxojGRkXHy8hIycpLSwsFSAxNTAqNiYrLCkBCQoKDgwOGg8PGjUjHiUvKi01LC8tNSwrLC4sKiwsNCktNTQtLCwsKSw1NSoxKSwsLjAvLCk1NDEvLCksNSwsLP/AABEIALgBEQMBIgACEQEDEQH/xAAcAAEAAwEBAQEBAAAAAAAAAAAABAUGAwIBBwj/xABNEAACAQMCAwUDCAQIDAcAAAABAgMAERIEIQUTMQYiQVFhMnGBBxQjUpGhsdEzQpLwFRY0U2JywdIIFyQlVHN0gpOys+E1Q2NkosLx/8QAGQEBAQEBAQEAAAAAAAAAAAAAAAECAwQF/8QALxEBAAEDAgQCCAcAAAAAAAAAAAECAxEEIRIxQVETkQUUMlJhgaHhFSJicbHR8f/aAAwDAQACEQMRAD8A/caUpQKUpQKUpQKUpQKUpQKUpQKUpQKUpQKUpQKUqr4lxZkkWONQ7kbi/TyH2b0EnWcVjivkwy+qNz9nh8arR2gkxzMP0V+tz0vbyr1w/hIUGTUWzJv3iLDfqfC5rnqdbJqWaOEDljZm8x7/AAHX3igutLqRIgZb2I8etda4aLTcuNUvew6/j99d6BSlKBSlKBSlKBSlKBSlKBSlKBSlKBSlKBSlKCPqtekVs2Av06n8K8QcWidgquCx6CxH4iu02mV/aVWt0uAfxqo4zouUUmiVRgdwABf12Hw+NBeUrnp5s0Vh0YA/aK6UClKhrxeEs6iVMowTIMhdQOpby+NGqaKquUZTKVDPGIQoYyx4lMwchYoCAWv9W5Av6ivjcZgBIMsd1JDDIXBDBSCPPJlHvYVcS14Vz3Z8k2lQo+NQMbCWMnIL7Q9otiF9+W1vOj8agBxMseRYqBkL5A2ZfeCDt6UxK+Dc5cM+SbSuWq1AjQu3QD/8HvvVOmq1M+8YEcZ6E2va/Xxv9lqjkmcX4qIVsLGQ9B5epHl+NeeEcM5QLvYytux8vEi/4/8AanD+DBGLyHOUm9/Ae71/cVw4xOzyrArYhhdj5g32+47eN6Di/wDlk1v/ACI/EW3P/e32D1q702mWNcUFhXnRaNYkCr0HiepPma70ClK8u4HUge+g9UpSgUpSgUpSgUpSgUpSgUpSgUpSgUpSgUpSgVF4pAXidV6kbfbepVKCu4Dqg8K+ajE/AbH4irGqDQahYJ5kYhVJuLk28wPfZvuq+BoPtZviPZ+WQ6wKUA1IhVSSSQqjGUkedr2338bVoybVx+fR/XT9pfzqxOHazfqszmn4fSYn+Yhj9Z2U1LJIg5TZJOinJk2lmSYMRZuhDiwPTH1r3H2V1HPMx5Y+laQLkTe80T4nu2vijWPgwU1rYNajkhWViOoBrvat+JL2/id7GMR16d+bIQdl5+UkZNguoElxIbY/ODIcFx7rYn7amcP7PSRtGSQQmrnmJyJJV0kVPDdrsL/GtCxABPQDc1VcO7Sw6hMrlAzFQHsGP0fNuLE7GPvjfpWarvST1rUXaapiNt84jvE/d2h4tp9SzwrIkjLs6g36Wv77G246GrBVAFgLAdAKwXZvg2j0eoaddVmDZYwbgDmKGQFujMV6D1Bt0rV/xl0230ybqGG+1ipYb9ASqsbHfums1VURO0s6vSRRXixFVVOI3mmY38lnVN2l+bpHzdRIsKqQOYxAAudgSfU111HafTJG8hlXlxhC5F2tmAY9gL94EEe+vz75Vu0kOu4FM8DEgSwhgwxZTmDY+HxBIrPHTnGd3lnTXoom5NE8MbZxtuuo+0+kkISHicckzELGgk3dibKo73Umw+NafhPGBIpEhCyLsb7X9bH7xX8n9gz/AJ00X+2QeX8+lf1tqODRSG7Lv4kEi/vt1rTg66rXqkbOO8F8iOtwAL/EVU6XhZ1BMk98T7C38PD4b+ldm7NLc4u6obXUenqf7b1ZSaNWjMZHcKYEXPskYkX69PGgjari0cUKyKQ0WaICrLYZSCO+V7WUnf3GuEXaiEhixxRZTGG3ZSRaxyW4AN/HyPlXDhXYyDTacaeMycvnLKSSCxZXVhfa1u4osANvXeofG+CxIbtzrOzsxUpYZlMgLqbewLdDa4vUjON2qsRO3Jcpx+A2Ae5bOwCuScGxcWte4bb18L14TtNpyLiS4tv3X/nOX5fXIH39N6hr2QgYXDPZlk3BUXEpyb9Xf3dLbG9ff4mQkkkuWve55ex5olJFl23FtvAkVWUxu0cAj5hYiO5GRSQDbqd16evTY+Vd9PxaKRgqtdjzLbMP0bhJNyLbMQPXwvUGfspE8SxZSBVWRQboTaT2+qkA+AYAEAkX3N++h7PRwycxb5/S3Pd35kgka9gCbEWG+w86CzpSlApSlApSlApSlApSlApSlApSlBG1vDkmHfG/gehHuNVw4A6E8qYop8LX/Aj8KuqUFKvZoHeSR3P7+d6kL2dg+qT/ALzfnVlSgz+u0SwSwtFdcmCkddrgHr5g1oKhcV4bzlFjZ1N1O9QtDxyx5c/dkBtciwPvtsPf0oOuu1ZkdtOmQLRsGkHVCU7rD3XHxIqtXsHECAHk5YxIQkkAiBobgk39kpt/6YFSUkDa28feBXvkbj2et7/1RV9WKqKaucPRa1N2zExbqxEsqexrRxRRxSexqYZSzbbRwrFsACCTgDY26neucPydxoABI1uWqm6qxusboGUnZfbv0vtsRc1b8V1EhlSGNguQuW3v4/2LXPl6uLoVlX169fWx+81nwaOz0fiWpiMRV9I3VknycwtBJCXa0nKINhdGijCBhf6wvcf0iBVaOxJ0OlEUWpkSbUTxo00YCsosbBRvtfwPW56da0S8NmnLNIzR/UANx67A9PjUTiun1GCiS5WN1dZIyuQYHY95WB623U0izRE8URuzc9Iam5bm1VXmmcTMftj+ofkKcV4xouMaXS6vVTsjaqEXyJSWNplUkf0SLgjqL2Nf0MKyadn4tc0TyzTyNppkmRXXTAq6tkveSINY42IBFwN61tdXhKUpQKr+Pa6ODTySTAmJFuwAuT5W6b3t4j3irCueoUMpUkDIEb2PUW6HY1J5bLGM7snqu0wbRwPosl5uZRSmT2jVywK97rIFQnf9JcHxqUvbEFtlXl52D3IXH5n84Budr32t5b1L4OzLK0L4sI17pAGwNth6WI29KspeGxMuLRoVBVrWHVbYn4WA9wt0pHLcnGdmbXtnIIwzRLmXKYgkG/zRZ1XcbNk2G/leusHa5meNcYwJFVi2RsuXI7p/pfTEW8zH9ar6PhkSklY0BIANgB0ytt0/WYfGug0afUT9ken91f2R5VUZyLtkxkVeWCrumJW9yr87dR1O8WxNrg3sPG84LrzqNPFKQAZEDEA3AuL2BruujQG4RAxNycRe++9/Pc7+tdEQKAAAAOgGwHwoPVKUoFKUoFKUoFKUoFKUoFKVD4pxHkIGxLXdEABA3dgo3Phc0EyqniUrnUwRLIyK8czNjhclTFj7QPTI/bSLtPCY43YlOZGsgBVibNG8gF1BBOMb9Pq+ov0/h+DLHO7jPYK5buMEcAAX9ogep6XtQU8vaqUZKEQSRkJJfK2TagRR4i97FMpLGxIKkbXrke2MgfApGSJAhIyAt88fTs1rn6qWF+r+IBq10/EtLGAVYWlOQYiRsmx8XIPeAFrE3Gwt0FT9FrYpgTHuO6ScSBuA43IFzYg+l97GgpI+0kjQrIDDk7wjDvFkEsvLs4yG4uDfa5VhYdaia7tHnJg0aSLzFC2uG/lCwuB3r3u5sTjcr0IN61kRRr44mzd61j3h1vb9YV65K3vYX87Cgyn8NjS6E6tNOXfIqUQt0EzJck5EAAAmwO9abQaoyxJIVZC6KxRtmW4Bxb1F7fCu4W3Sqd+KzNI6xRqQhsbnfxHmPI1MTnLWYxjG5xVbamBhe5Nj7rj+8auapItFPLKjzAKqG4AI9PK/U26nwq7qslKUoKHhkvJ1EiSe1Ibq2++5sPvPxFqvHkCgkkADqT0qHxThgnA3xZTcHr7x+H2VDbgDNs87st9wb/2saCW3HIR+uPsY/eBXXTcTjkNkYE2vbcfjXyPhUSgDlobeagn4k1H13AkexT6Nx0KgAfED8RQReIdpWi1sOlEEjLKpJlF8V9ra1t7W33Fsh1r6OBmVy07h7CwC7EeIv5dfv61M02mm5bo8gzsQjgXIuNmIPUg/hWb0nZ3Uo8jIFikts4fLmH5vhbcXIMtpCz7gr0NyakRPVqZicYhqNDwuOG5QbnxJvt5VMrDzabVjFAZ83SbEZ2swhjCEtzH2Elz3m+tYW2NjJoNTy2/SF2ne5EpuI+8UKDMKPAWuLA3INgKrLT0rIQ6PXgAtkxuSVMgW5+ZKu7K1gpnvsF2N29auezsMyI4mLn6TuZkE44J5M1hnnsWJoLalKUClKUClKUClKUClKp9JxtnjM5RRp++R3u+ArY3YGyAGzEnIBQBud7BcUqgPbWAKxOYwjZyCBc4yGMqN92yHu7w3rtqO1USOyFZMlIFgFN7yIm1jcG8iGxsbHYGguagcT4YZ2j75VEYvYBTdhbAnIEEC7G1uuJ8Kiw9qoncIqyGQ/q2W+zyI/wCtviYnuRt0tckCuDdtoACTmLB/qWOMYksGDYtkGFrE3NAXsgpSNWkkPKXGIjAYALIiEd328XUk+LRIfCu0fZWNXMivIJCZDe6H9Iys1gVtYFdh07zXveuum7RRyTckK+VupC4/o0kI9q/syL4edSW4xCJhAZEE7LkI7jIjzt8CfgamcLETPJWnsfF3O/LZFVRup2XLHcqSB3jsthsNtqn8J4OumXBCxTawYiwIUKSLAWvbI+FyT4mp9KqKXsz2Th4esiwlyJHyObA22sALAbD1ufMmrqlKkRFMYhqqqapzL4xsCap+zgLcyU9JH2H2k/8AN91fePTkmOJWtzGs3nYkAfDc++1WGh0awoFW9uu/XeqykUpSgUpSgUpSgUry7gC56fE/hXL56vr+y35UHelcPnq+v7LflT56vr+y35UHelcPnq+v7LflT56vr+y35UHelcPnq+v7LflT56vr+y35UHelcPnq+v7LflXuLUK1wDuOo3B9Nj++1B0pSlApSlApSlAqufgEJDAqcWv3c3CglgxKreynIBrgA33qxpQVJ7L6chgUJyDBrvJchi5a5yvcmR9/6XurzrOy0MnQMpyy2ZiBeZJpAFJxGTIL2HiauKUFWezOnPWO/S92c37zsSd9yTLJc+Icg3FfF7L6cX7hN1ZTd5CSGjEbC5b6igelqtaUFRpOzUcTI6l+YhJLF3OV1CtcE23AX9gV2fs9A2pXVGMfOVXEPdthYjpfG9iRe17GrGlSYieaxMxyKqddxZ+ZyoFDOPaJ6D08Ptq2qi0DCLVSoSO/uDt1JyA+8/ZVR15us+pF+/8AvV5bV6tesSNttbw/+X3VdUoKfQ8HYyc2YgvsQB0Bttf1Fh9njVxSlAr807TcX1el1esaKVnh02nOrAPeQO8fKTSyKCLr3DOALEX8b3r9LrF6r5RhFO6SRKIU1h0rOJbyAjT88y8rD9GBsSHvsdj0oIuq7aamDiA08hi5SyxIxKMjPE2mklm1IJayxo6BCbFRY3YHpWwfKNq4jpjqBEVlTTSSDAQlBNFqmdA0soUWMEdixHtHzFaPT/KbpJQOXznkY7RpGzSEcjn5BR1HKN7Xvfa19q+TfKdo0l5bc5fpWiLmNggZMOZkx9lVEiEswAGXobBRcX+UvUqJnhh+iU3jaRLG38FNq1V0zD58wDwta4vevXGPlPmESNpogx5UvMyCuuSNpbujxyFCipO7N3tuWQxXFquP8Y8b6jlRJeMTpA8jmRRm8jRqUCxsHVnR1DZAFkIJA3r1B8qOicqLyjMqEJjazBpjAGHpzFYG/wBW9BA1HbjUR6KDUFYnL67lNiLhoA0l3XFmUPinVWdbg2vcVA0nyi6ySaNGiijDSFbNY5W1zwPGrFwWZIkDXRWuXBIVTV5H8qmieNnQzMqxiU2ie4jIclyPBQI2uT5qOrAVYTdsojp9TPArTDSTGKYAMpBQoZytwS2CMTa25W1/Ggzui7aaqXSrKJYBO0umWSIQuTBztRyXSQ8z2lBBsbMMDcWYWhyfKNq1kK2htzcHHLkJg/ziNMiSBWuWeEmQCyk47AitE3yiwpCssiSBX5xiKAujrGZShWTZbvHCzgX2BFyLgmDJ8oulZD87Rbo4dVXOX9HEupE3fjjsAhRxa53G19qCv0Xyh6t3hDLEubQrjg+UyPqZ4pJ4+97CRRRy7BhZ9zYg1HT5UpljmaVtOhWBjpskYDUSfNtM8WPfuAWmLYticZF6FJMdSvykaMsFUyt9MISwjbFWMgjTI+AZj3fEhWNrA04d250mtMZhSaXo6sIXPLLGWONm8UywkGXQA7kA0GZf5R9VylKHTu3N1aZ2UIxhkjGnTeUWMiOW7pdiACqsK6675SNVGd4QEEs63CFyyx8Sg0wwVXL5CKR+qi7WIuNqvtP2+0YSKYB0TVSAB2THJsxCpNzdjcAbXIABNgQTYcA7ZabXMFgZiTCJrFSLKZGjF/Jskbbyt50GN0fyha5+XlHCGWZY9QqKXEbNxA6co7lxieXZlxDlt2IVbX/Q4v5Q/wDq4/8AmeplqhxfyiT/AFcf/M9BMpSlApSlApSlB5eUL1IGxO5A2HU/CvoNZ7tTwmSZ4mjQOESTIEqA12iYIbkHvBGG1um5F6r+NRatWkdeasd7DGS43mh5ZFmJBx5l7KABt3tywbKlY2bQ60NdecVyJAEq3C86UqDdxc4NH59BvtXfhGg1izRmUvylY5AyBr30yLci/QSK1hvuxO3Uhq6VRcNk1p1s4mWMaHEchhbIna3jfple4G4FqvakTlqqnhKUpVZKg8R4Sk1ibhh4ra/uO1SNXrEiUvI6og6liAPtNfkP+ETqb6bRlH2Mr95W2IwHiOtTLXDOM42fo408+nPcJlj+qeo/tv7vsqZw/jAlYoylJB+qT1+4b+lfzj8iWrZuMwAsxGEuxJ/mW9a/oPi6/wCUQYg55C5HlkP7L/CqyvKUpQfCbdelZ+PhWhB1BJiY6lmaUsy378axuqt7SqVUbA+JrQEV8wHkKDGRdjdCiRqmokVoieW6zqroDDyWVbDFQU8QMr96996j8X7DaKZJBHOqSu07ZO/NAadESVsSy3YCNCpJ2YX3rd4DyFMB5CgyGn7I6BDERL+j5RP0q/SPE7yRSyebiSR3JFsmY5A1x/iLwz6Lv7RKiqOd1xnae7b7kyMxNrdbC1bXAeQpgPIUGD/xdcMwKiUjJAhImXLHGVWW/kyzOD/unYgVc6bguiigngjkCxagnO0gJF4kiOJNz7CLubm9ze5rR4DyFMB5Cgy+s7OaCURKzjlQx8tIhMRHjy2j6XvfB2BIIJuL3xFoP8RuH2H0zcwHaTnJnbkLBiDbEARogBAyBUEG+9bbAeQpgPIUGIm7B8NZy5kN2lMr2msHJkWQBvEgOoI3uLnfepfCey+i0rq0M7pa2SieyyYySSIHtYkBpn7oIBFgQbVrMB5CmA8hQYtexPDlWJVlIEShR9MDko1HzlVa9+kwyuLE9CSALTuz3Z/Q6Fg0DqGEIh3kU3USPICfNsnO/kAPCtNgPIUwHkKCP/CsP87H+0v51y0koeZ2UhlwQXBuLguSLjx3H21NwHkK+gUH2lKUClKUClKUClKUCoXG4i+mmVQSzQuFA6klCAB8apOD9suZFzJVCXjZ1UBt1RwrkO9kIF1JNxa9fJO3MZaPHJVZkUho7tk0zxAAh7Agxve+1rWJPdrjN2iY5vo06HUUXPZ9mflmGf0Oh1AdSIZ7iTTsO6V/R6Fon7zjEHmEDfbe+4pLxHXKwTKcF1mMShbMWGmjZV792YLMSL+O52BsNXH2wiIR2SVIZASkrBMCAjPckMSLqjGxF9twK8cJ7bQ6mRI1WRZHLjFggK4KrEsAxsCG2PjY+VceCnlFT6k6i/MzXXYiYiMd8YiYz8sb/wCKXUa7VwKXZnM76iWOOFrEOpQiJkQWJCyYkkHZSx32rnO3EkQgGVsXlCtYFmAnhCFrLaxj5hFhuC23St9X43qv8I6ON2T5m5xYrfmr4G31PSuvg/ql4I9JRGJ8Kny+jVdsuAanieljZVwljdzy2awcbhXGQBBIAIDWsGN6qtX2LZNPpdJNHBqGBnmYOskmABjBWEI8RJ74YgnezW3IFbnsl2hHENHFqQhjEqkhSQxFmK9QBfp99VnbJG5sBjch8ZQUWOVy8ZMWdmj3j3CAnrZiBY7jVNqIr4+rjc9IXK9PGmxEUROYj7s52d7Mw6XW6eWCHSGNnePmpDPE2R08r/Rl53BAEZViVt3rA3DW2GvlVNYjP7OAsfI3YX+/76z3CJTLqtO1xHDzHKoun1CI8i6eWPul7KhCcy4t3sB0IudhxnQmaIqLZA3F/T/tcfGur56dSqzg/ES943FpE2NvEdPuqzoFKUoFKUoFKUoFKUoPMsoVSzEKoBJJIAAAuSSegtVZ/GzR/wCl6b/jRf3q59tP/DtZ/sk//Rav46A29w9/7jf7qD+3UcEAgggi4I3BHgRX2sxpuJyxroo0VCk8cSg2N0KqHlJAIuGiDBTtiy75ZAVy03bosodoQqFMtpMm307ahBbECxjUgm+zG243oNZSsxwrtsskpiliaNxywWUmSMNI7Kil8VxJKqBcC5a3hetPQKUpQKUpQKUpQKUpQKUpQU8XZLTKuIRsQCFBklOALq5wu3dOaq1xY3UV9Tsnpg2XLu+3eLyE7Tc/qWv+l7x8/HbarelY4Kez0etX/fnzlQ6vsdC6CMZLDdclyc91SSEQlvo13YHG2zEbVIbs5EhLwqEnBlZGJchXkUKxxytburt4W2tVtSnh09l9bvzGJrnr178898/Ho/LuwPBOIRa5mnEqx2PNLksHOIxsb949O8L2tavzfXfIdxR5XYRRkM7H9NH0LE+df0zSs2rcW6cRLrr9bVrLviVUxG0Rt8Gc+Tvgsui4bp4JwBLGhDAEMBeRiNxsdiK78ZnEWqglZZCgjmUlIpZbFjCVBEasRfFuo8KvKV1eFiuD6jP5mixzBo9TM75wahAFMWqAJZ0C7mRPH9atrSqnjevI+ijuZXHh4A/2nf3daDnw2TPVTOvs2Av67D/6mrqonDNAIYwo69WPmf32+FS6BSlKBSlKBSlKBSlKCs7TTmPR6lxa66eVhcBhtGxF1III9CCK/Ae38vEuEzlHOmaFiTDL8z0VnUeFuTs42uPW/Tev33tQFOi1OeeHzeXLDHPHlNljltla9r7XrEcf5ut0jJqUmeFyVxw0fNEgBsqASXEqm/2G/dvQazh/FYRyA4B1TaeHcIMisl+lhsgMbMR0ULfbapA1OiODZaU5fQobw7+cSnx/qD7KiaTs9HKsM6vIp+bwop7obBQ5IP8AXWQhh0uqn9UVEg+TuNA1pX+kVkk7qANGyxq6jbYkRJ3tzfLzsAtV1ehaVnD6Uzw5ZsGhMkdsuZkfaW1nve3Q38asodajkBXRiQSLMDcK2LEW8m2Pkdqzep+T2KQkvJJdkZWtjZi0k0rMRbpzJi2PTuKDcXBn8F7JxaSQyRk5sHDk272cxlubeIJsPSgu6UpQKUpQKUpQKUpQKUpQKUpQKqe0UrokZR2QmeJDbHcPKqt7QO9ibe+ravhFBktZ2uljaUBI7RllGTAN3XjUMQGyIYOTsgA23NedR21kQS9xGwjlKkHYskjKCbn2SqltvqnfcCr5p4NQHVsSLgMG7t7G4Pna4+6vuu4tFEB0YnoFsft8qCqi7TSM8gtEiqZAC7AYlJFQEjO7BgxPRQDiMjfKrng+uM8EchABdQSBe3wv+/v61X8Q1s8ummbSxW1NgEEgADbi/WwJC3tfa9r7V4gm1qQxNKsZcIvNRN+9+ta3w6fhUzvhrh/Llc63UcuNm+qCfy++q7gOjveZ93fcbdBfr8fwtXDWcdSSF1IKPa2JB/H87VacJH0Ef9QfhVZS6UpQKUpQKUpQKUpQKUpQVnafTmTRalFALNp5VUEgAkxMACWIA3PUkD1FY6bjV2afl/5QwIKc3QBMCtsA3PvmLD6TxItbGwXWdsBfh+rH/tZv+i1Qp9EnzuYctLfM1/UX+cl9KCp1/ANW8PLjBCnh0SErIAWkRJrRKQehd4yWuAQtrkEipfF14heXk8wLzlw/k5OOMuQUEj6O/I3Jy3bumxz86XjUsMCYmMQ6fh8E8gKFncFXyVX5iqndi2JDDvXPSuz9v1vIVgcwxNGJHLKpxlkwjdU6kH2rEg2IvY3ADnqk4jzpSGfld3FUWD2Mo+Zg7Pfm4822SAXI3r3qtHrtmiknB5OyyHTEB+YoXMKBc8vJjZrXHW9X/CeImZMmTlsLbZq+xUMp7u42I2IHxFiZ1BiuIw8U5f0bXkBm3XkoGvIwhsrFrjDE2LC3Usx7tajhHN5Q51+bdsvZt7ZsVx6La1gdwLXubmptKBSlKBSlKBSlKBSlKBSlKBSlKCBqOCRSMWZdz1sSPjYV90vBoo2yVe8OlyTb7a+0oJtKUoOLaJC2ZVS/mQL7dK7UpQKUpQKUpQKUpQKUpQKUpQeJoVdSrAMjAhgQCCCLEEHYgjwqqPY7Rf6Hpf8AgQ/3aUoLE6CMggxpiUCEYrYoL2Qi267nbpufOvh4fHdjy0uxUscVuSpyQk23KncHwPSlKD7o9DHCuMSJGlycUVVFz1NlAF670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://www.uzinfoinvest.uz/images/mining_n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" y="0"/>
            <a:ext cx="913769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12news.uz/wp-content/uploads/2013/12/Strip_coal_mining--36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908720"/>
            <a:ext cx="9173210" cy="59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043.radikal.ru/1012/ac/64c476024c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1" y="0"/>
            <a:ext cx="9163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cs618923.vk.me/v618923088/5534/veV0C7pVI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91"/>
            <a:ext cx="9170932" cy="68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cs618923.vk.me/v618923088/5586/UqzUMX3Yc1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54"/>
            <a:ext cx="9168193" cy="71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Природа Узбекистана: где живут узбе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інформація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i="1" dirty="0" err="1"/>
              <a:t>Офіційна</a:t>
            </a:r>
            <a:r>
              <a:rPr lang="ru-RU" b="1" i="1" dirty="0"/>
              <a:t> </a:t>
            </a:r>
            <a:r>
              <a:rPr lang="ru-RU" b="1" i="1" dirty="0" err="1"/>
              <a:t>назва</a:t>
            </a:r>
            <a:r>
              <a:rPr lang="ru-RU" b="1" i="1" dirty="0"/>
              <a:t>: </a:t>
            </a:r>
            <a:r>
              <a:rPr lang="ru-RU" dirty="0" err="1"/>
              <a:t>Республіка</a:t>
            </a:r>
            <a:r>
              <a:rPr lang="ru-RU" dirty="0"/>
              <a:t> Узбекистан</a:t>
            </a:r>
            <a:br>
              <a:rPr lang="ru-RU" dirty="0"/>
            </a:br>
            <a:r>
              <a:rPr lang="ru-RU" dirty="0"/>
              <a:t>2. </a:t>
            </a:r>
            <a:r>
              <a:rPr lang="ru-RU" b="1" i="1" dirty="0" err="1"/>
              <a:t>Площа</a:t>
            </a:r>
            <a:r>
              <a:rPr lang="ru-RU" b="1" i="1" dirty="0"/>
              <a:t>: </a:t>
            </a:r>
            <a:r>
              <a:rPr lang="ru-RU" dirty="0"/>
              <a:t>447,4 тис. км2</a:t>
            </a:r>
            <a:br>
              <a:rPr lang="ru-RU" dirty="0"/>
            </a:br>
            <a:r>
              <a:rPr lang="ru-RU" dirty="0"/>
              <a:t>3. </a:t>
            </a:r>
            <a:r>
              <a:rPr lang="ru-RU" b="1" i="1" dirty="0" err="1"/>
              <a:t>Кількість</a:t>
            </a:r>
            <a:r>
              <a:rPr lang="ru-RU" b="1" i="1" dirty="0"/>
              <a:t> </a:t>
            </a:r>
            <a:r>
              <a:rPr lang="ru-RU" b="1" i="1" dirty="0" err="1"/>
              <a:t>населення</a:t>
            </a:r>
            <a:r>
              <a:rPr lang="ru-RU" b="1" i="1" dirty="0"/>
              <a:t>: </a:t>
            </a:r>
            <a:r>
              <a:rPr lang="ru-RU" dirty="0"/>
              <a:t>27,86 млн. </a:t>
            </a:r>
            <a:r>
              <a:rPr lang="ru-RU" dirty="0" err="1"/>
              <a:t>осіб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</a:t>
            </a:r>
            <a:r>
              <a:rPr lang="ru-RU" b="1" i="1" dirty="0"/>
              <a:t>Густота </a:t>
            </a:r>
            <a:r>
              <a:rPr lang="ru-RU" b="1" i="1" dirty="0" err="1"/>
              <a:t>населення</a:t>
            </a:r>
            <a:r>
              <a:rPr lang="ru-RU" b="1" i="1" dirty="0"/>
              <a:t>: </a:t>
            </a:r>
            <a:r>
              <a:rPr lang="ru-RU" dirty="0"/>
              <a:t>63 особи/км2</a:t>
            </a:r>
            <a:br>
              <a:rPr lang="ru-RU" dirty="0"/>
            </a:br>
            <a:r>
              <a:rPr lang="ru-RU" dirty="0"/>
              <a:t>5</a:t>
            </a:r>
            <a:r>
              <a:rPr lang="ru-RU" b="1" i="1" dirty="0"/>
              <a:t>. </a:t>
            </a:r>
            <a:r>
              <a:rPr lang="ru-RU" b="1" i="1" dirty="0" err="1"/>
              <a:t>Етнічний</a:t>
            </a:r>
            <a:r>
              <a:rPr lang="ru-RU" b="1" i="1" dirty="0"/>
              <a:t> склад </a:t>
            </a:r>
            <a:r>
              <a:rPr lang="ru-RU" b="1" i="1" dirty="0" err="1"/>
              <a:t>населення</a:t>
            </a:r>
            <a:r>
              <a:rPr lang="ru-RU" b="1" i="1" dirty="0"/>
              <a:t>: </a:t>
            </a:r>
            <a:r>
              <a:rPr lang="ru-RU" dirty="0"/>
              <a:t>узбеки - 83%, </a:t>
            </a:r>
            <a:r>
              <a:rPr lang="ru-RU" dirty="0" err="1"/>
              <a:t>росіяни</a:t>
            </a:r>
            <a:r>
              <a:rPr lang="ru-RU" dirty="0"/>
              <a:t> - 5,5%, таджики - 5%, казахи - 3%, каракалпаки - 2,2% </a:t>
            </a:r>
            <a:r>
              <a:rPr lang="ru-RU" dirty="0" err="1"/>
              <a:t>киргизи</a:t>
            </a:r>
            <a:r>
              <a:rPr lang="ru-RU" dirty="0"/>
              <a:t> - 0,9%, </a:t>
            </a:r>
            <a:r>
              <a:rPr lang="ru-RU" dirty="0" err="1"/>
              <a:t>інші</a:t>
            </a:r>
            <a:r>
              <a:rPr lang="ru-RU" dirty="0"/>
              <a:t> - 2,1%</a:t>
            </a:r>
            <a:br>
              <a:rPr lang="ru-RU" dirty="0"/>
            </a:br>
            <a:r>
              <a:rPr lang="ru-RU" dirty="0"/>
              <a:t>6. </a:t>
            </a:r>
            <a:r>
              <a:rPr lang="ru-RU" b="1" i="1" dirty="0" err="1"/>
              <a:t>Домінуюча</a:t>
            </a:r>
            <a:r>
              <a:rPr lang="ru-RU" b="1" i="1" dirty="0"/>
              <a:t> </a:t>
            </a:r>
            <a:r>
              <a:rPr lang="ru-RU" b="1" i="1" dirty="0" err="1"/>
              <a:t>релігія</a:t>
            </a:r>
            <a:r>
              <a:rPr lang="ru-RU" b="1" i="1" dirty="0"/>
              <a:t>: </a:t>
            </a:r>
            <a:r>
              <a:rPr lang="ru-RU" dirty="0" err="1"/>
              <a:t>іслам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i="1" dirty="0" err="1"/>
              <a:t>Релігійний</a:t>
            </a:r>
            <a:r>
              <a:rPr lang="ru-RU" b="1" i="1" dirty="0"/>
              <a:t> склад </a:t>
            </a:r>
            <a:r>
              <a:rPr lang="ru-RU" b="1" i="1" dirty="0" err="1"/>
              <a:t>населення</a:t>
            </a:r>
            <a:r>
              <a:rPr lang="ru-RU" b="1" i="1" dirty="0"/>
              <a:t>: </a:t>
            </a:r>
            <a:r>
              <a:rPr lang="ru-RU" dirty="0" err="1"/>
              <a:t>мусульмани</a:t>
            </a:r>
            <a:r>
              <a:rPr lang="ru-RU" dirty="0"/>
              <a:t> - 88% , </a:t>
            </a:r>
            <a:r>
              <a:rPr lang="ru-RU" dirty="0" err="1"/>
              <a:t>православні</a:t>
            </a:r>
            <a:r>
              <a:rPr lang="ru-RU" dirty="0"/>
              <a:t> - 9%, </a:t>
            </a:r>
            <a:r>
              <a:rPr lang="ru-RU" dirty="0" err="1"/>
              <a:t>інші</a:t>
            </a:r>
            <a:r>
              <a:rPr lang="ru-RU" dirty="0"/>
              <a:t> - 3%</a:t>
            </a:r>
            <a:br>
              <a:rPr lang="ru-RU" dirty="0"/>
            </a:br>
            <a:r>
              <a:rPr lang="ru-RU" dirty="0"/>
              <a:t>7. </a:t>
            </a:r>
            <a:r>
              <a:rPr lang="ru-RU" b="1" i="1" dirty="0" err="1"/>
              <a:t>Офіційна</a:t>
            </a:r>
            <a:r>
              <a:rPr lang="ru-RU" b="1" i="1" dirty="0"/>
              <a:t> </a:t>
            </a:r>
            <a:r>
              <a:rPr lang="ru-RU" b="1" i="1" dirty="0" err="1"/>
              <a:t>мова</a:t>
            </a:r>
            <a:r>
              <a:rPr lang="ru-RU" b="1" i="1" dirty="0"/>
              <a:t>: </a:t>
            </a:r>
            <a:r>
              <a:rPr lang="ru-RU" dirty="0" err="1"/>
              <a:t>узбецька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8. </a:t>
            </a:r>
            <a:r>
              <a:rPr lang="ru-RU" b="1" i="1" dirty="0" err="1"/>
              <a:t>Державний</a:t>
            </a:r>
            <a:r>
              <a:rPr lang="ru-RU" b="1" i="1" dirty="0"/>
              <a:t> </a:t>
            </a:r>
            <a:r>
              <a:rPr lang="ru-RU" b="1" i="1" dirty="0" err="1"/>
              <a:t>устрій</a:t>
            </a:r>
            <a:r>
              <a:rPr lang="ru-RU" dirty="0"/>
              <a:t>: </a:t>
            </a:r>
            <a:r>
              <a:rPr lang="ru-RU" dirty="0" err="1"/>
              <a:t>унітарний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9. </a:t>
            </a:r>
            <a:r>
              <a:rPr lang="ru-RU" b="1" i="1" dirty="0"/>
              <a:t>Форма державного </a:t>
            </a:r>
            <a:r>
              <a:rPr lang="ru-RU" b="1" i="1" dirty="0" err="1"/>
              <a:t>правління</a:t>
            </a:r>
            <a:r>
              <a:rPr lang="ru-RU" b="1" i="1" dirty="0"/>
              <a:t>:</a:t>
            </a:r>
            <a:r>
              <a:rPr lang="ru-RU" dirty="0"/>
              <a:t> </a:t>
            </a:r>
            <a:r>
              <a:rPr lang="ru-RU" dirty="0" err="1"/>
              <a:t>президентська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11. </a:t>
            </a:r>
            <a:r>
              <a:rPr lang="ru-RU" b="1" i="1" dirty="0" err="1"/>
              <a:t>Столиця</a:t>
            </a:r>
            <a:r>
              <a:rPr lang="ru-RU" b="1" i="1" dirty="0"/>
              <a:t>: </a:t>
            </a:r>
            <a:r>
              <a:rPr lang="ru-RU" dirty="0"/>
              <a:t>Ташкент (2,5 млн. </a:t>
            </a:r>
            <a:r>
              <a:rPr lang="ru-RU" dirty="0" err="1"/>
              <a:t>осіб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12. </a:t>
            </a:r>
            <a:r>
              <a:rPr lang="ru-RU" b="1" i="1" dirty="0" err="1"/>
              <a:t>Рівень</a:t>
            </a:r>
            <a:r>
              <a:rPr lang="ru-RU" b="1" i="1" dirty="0"/>
              <a:t> </a:t>
            </a:r>
            <a:r>
              <a:rPr lang="ru-RU" b="1" i="1" dirty="0" err="1"/>
              <a:t>урбанізації</a:t>
            </a:r>
            <a:r>
              <a:rPr lang="ru-RU" b="1" i="1" dirty="0"/>
              <a:t>: </a:t>
            </a:r>
            <a:r>
              <a:rPr lang="ru-RU" dirty="0"/>
              <a:t>37%. </a:t>
            </a:r>
          </a:p>
          <a:p>
            <a:pPr marL="0" indent="0">
              <a:buNone/>
            </a:pPr>
            <a:r>
              <a:rPr lang="ru-RU" dirty="0"/>
              <a:t>14. </a:t>
            </a:r>
            <a:r>
              <a:rPr lang="ru-RU" b="1" i="1" dirty="0"/>
              <a:t>ВВП на душу </a:t>
            </a:r>
            <a:r>
              <a:rPr lang="ru-RU" b="1" i="1" dirty="0" err="1"/>
              <a:t>населення</a:t>
            </a:r>
            <a:r>
              <a:rPr lang="ru-RU" b="1" i="1" dirty="0"/>
              <a:t> (за ПКС): </a:t>
            </a:r>
            <a:r>
              <a:rPr lang="ru-RU" dirty="0"/>
              <a:t>2800 дол. США</a:t>
            </a:r>
            <a:br>
              <a:rPr lang="ru-RU" dirty="0"/>
            </a:br>
            <a:r>
              <a:rPr lang="ru-RU" dirty="0"/>
              <a:t>15. </a:t>
            </a:r>
            <a:r>
              <a:rPr lang="ru-RU" b="1" i="1" dirty="0" err="1"/>
              <a:t>Грошова</a:t>
            </a:r>
            <a:r>
              <a:rPr lang="ru-RU" b="1" i="1" dirty="0"/>
              <a:t> </a:t>
            </a:r>
            <a:r>
              <a:rPr lang="ru-RU" b="1" i="1" dirty="0" err="1"/>
              <a:t>одиниця</a:t>
            </a:r>
            <a:r>
              <a:rPr lang="ru-RU" b="1" i="1" dirty="0"/>
              <a:t>: </a:t>
            </a:r>
            <a:r>
              <a:rPr lang="ru-RU" dirty="0" err="1"/>
              <a:t>узбецький</a:t>
            </a:r>
            <a:r>
              <a:rPr lang="ru-RU" dirty="0"/>
              <a:t> сом</a:t>
            </a:r>
          </a:p>
        </p:txBody>
      </p:sp>
    </p:spTree>
    <p:extLst>
      <p:ext uri="{BB962C8B-B14F-4D97-AF65-F5344CB8AC3E}">
        <p14:creationId xmlns:p14="http://schemas.microsoft.com/office/powerpoint/2010/main" val="14933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2" name="Picture 6" descr="Природа Узбекистана: где живут узбе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Природа Узбекистана: где живут узбе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loveopium.ru/content/2011/04/c4dd92bc875a_DAF3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conf.nsc.ru/files/conferences/opcs2011/32865/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239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orexca.com/img/nature/trekking/18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4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/>
          <a:lstStyle/>
          <a:p>
            <a:r>
              <a:rPr lang="uk-UA" dirty="0" smtClean="0"/>
              <a:t>Державні символи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0932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Узбекистан </a:t>
            </a:r>
            <a:r>
              <a:rPr lang="ru-RU" dirty="0" err="1"/>
              <a:t>відносяться</a:t>
            </a:r>
            <a:r>
              <a:rPr lang="ru-RU" dirty="0"/>
              <a:t> прапор, герб і </a:t>
            </a:r>
            <a:r>
              <a:rPr lang="ru-RU" dirty="0" err="1"/>
              <a:t>гімн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000"/>
            <a:ext cx="476250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35" y="0"/>
            <a:ext cx="5197227" cy="52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187"/>
            <a:ext cx="8686800" cy="1095600"/>
          </a:xfrm>
        </p:spPr>
        <p:txBody>
          <a:bodyPr>
            <a:normAutofit fontScale="90000"/>
          </a:bodyPr>
          <a:lstStyle/>
          <a:p>
            <a:r>
              <a:rPr lang="uk-UA" b="0" spc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Адміністративно-територіальний поділ </a:t>
            </a:r>
            <a:endParaRPr lang="ru-RU" b="0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77072"/>
            <a:ext cx="8694000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Узбекистану : 447,8 тис. кв. км </a:t>
            </a:r>
            <a:r>
              <a:rPr lang="ru-RU" sz="1600" dirty="0" smtClean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Протяжність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півночі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- 930 км ,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заходу на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- 1425 км .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Узбекистан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12 областей , а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Каракалпакстан .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Каракалпакстан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Конституцію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правом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Узбекистан на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референдуму народу Каракалпакстан .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Взаємні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Узбекистан та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Каракалпакстан в рамках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Узбекистан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регулюються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договорами та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угодами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укладеними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Республікою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Узбекистан і </a:t>
            </a:r>
            <a:r>
              <a:rPr lang="ru-RU" sz="1600" dirty="0" err="1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Республікою</a:t>
            </a:r>
            <a:r>
              <a:rPr lang="ru-RU" sz="1600" dirty="0">
                <a:solidFill>
                  <a:schemeClr val="tx1">
                    <a:alpha val="81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Каракалпакстан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5"/>
            <a:ext cx="4824536" cy="277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1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структура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992701"/>
            <a:ext cx="5111750" cy="456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/>
              <a:t>З моменту </a:t>
            </a:r>
            <a:r>
              <a:rPr lang="ru-RU" sz="1800" dirty="0" err="1"/>
              <a:t>прийняття</a:t>
            </a:r>
            <a:r>
              <a:rPr lang="ru-RU" sz="1800" dirty="0"/>
              <a:t> </a:t>
            </a:r>
            <a:r>
              <a:rPr lang="ru-RU" sz="1800" dirty="0" err="1"/>
              <a:t>незалежності</a:t>
            </a:r>
            <a:r>
              <a:rPr lang="ru-RU" sz="1800" dirty="0"/>
              <a:t> в 1991 </a:t>
            </a:r>
            <a:r>
              <a:rPr lang="ru-RU" sz="1800" dirty="0" err="1"/>
              <a:t>році</a:t>
            </a:r>
            <a:r>
              <a:rPr lang="ru-RU" sz="1800" dirty="0"/>
              <a:t> Узбекистан </a:t>
            </a:r>
            <a:r>
              <a:rPr lang="ru-RU" sz="1800" dirty="0" err="1"/>
              <a:t>визнав</a:t>
            </a:r>
            <a:r>
              <a:rPr lang="ru-RU" sz="1800" dirty="0"/>
              <a:t> себе як </a:t>
            </a:r>
            <a:r>
              <a:rPr lang="ru-RU" sz="1800" dirty="0" err="1"/>
              <a:t>суверенну</a:t>
            </a:r>
            <a:r>
              <a:rPr lang="ru-RU" sz="1800" dirty="0"/>
              <a:t> </a:t>
            </a:r>
            <a:r>
              <a:rPr lang="ru-RU" sz="1800" dirty="0" err="1"/>
              <a:t>правову</a:t>
            </a:r>
            <a:r>
              <a:rPr lang="ru-RU" sz="1800" dirty="0"/>
              <a:t> </a:t>
            </a:r>
            <a:r>
              <a:rPr lang="ru-RU" sz="1800" dirty="0" err="1"/>
              <a:t>демократичну</a:t>
            </a:r>
            <a:r>
              <a:rPr lang="ru-RU" sz="1800" dirty="0"/>
              <a:t> </a:t>
            </a:r>
            <a:r>
              <a:rPr lang="ru-RU" sz="1800" dirty="0" err="1"/>
              <a:t>республіку</a:t>
            </a:r>
            <a:r>
              <a:rPr lang="ru-RU" sz="1800" dirty="0"/>
              <a:t>. В </a:t>
            </a:r>
            <a:r>
              <a:rPr lang="ru-RU" sz="1800" dirty="0" err="1"/>
              <a:t>даний</a:t>
            </a:r>
            <a:r>
              <a:rPr lang="ru-RU" sz="1800" dirty="0"/>
              <a:t> час </a:t>
            </a:r>
            <a:r>
              <a:rPr lang="ru-RU" sz="1800" dirty="0" err="1"/>
              <a:t>він</a:t>
            </a:r>
            <a:r>
              <a:rPr lang="ru-RU" sz="1800" dirty="0"/>
              <a:t> є </a:t>
            </a:r>
            <a:r>
              <a:rPr lang="ru-RU" sz="1800" dirty="0" err="1"/>
              <a:t>частиною</a:t>
            </a:r>
            <a:r>
              <a:rPr lang="ru-RU" sz="1800" dirty="0"/>
              <a:t> </a:t>
            </a:r>
            <a:r>
              <a:rPr lang="ru-RU" sz="1800" dirty="0" err="1"/>
              <a:t>Співдружності</a:t>
            </a:r>
            <a:r>
              <a:rPr lang="ru-RU" sz="1800" dirty="0"/>
              <a:t> </a:t>
            </a:r>
            <a:r>
              <a:rPr lang="ru-RU" sz="1800" dirty="0" err="1"/>
              <a:t>Незалежних</a:t>
            </a:r>
            <a:r>
              <a:rPr lang="ru-RU" sz="1800" dirty="0"/>
              <a:t> Держав (СНД), до складу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входять</a:t>
            </a:r>
            <a:r>
              <a:rPr lang="ru-RU" sz="1800" dirty="0"/>
              <a:t> практично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 smtClean="0"/>
              <a:t>республіки</a:t>
            </a:r>
            <a:r>
              <a:rPr lang="ru-RU" sz="1800" dirty="0" smtClean="0"/>
              <a:t> </a:t>
            </a:r>
            <a:r>
              <a:rPr lang="ru-RU" sz="1800" dirty="0" err="1" smtClean="0"/>
              <a:t>минулого</a:t>
            </a:r>
            <a:r>
              <a:rPr lang="ru-RU" sz="1800" dirty="0" smtClean="0"/>
              <a:t> СРСР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44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Столиця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5652120" cy="47888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err="1"/>
              <a:t>Столиця</a:t>
            </a:r>
            <a:r>
              <a:rPr lang="ru-RU" sz="2000" b="1" i="1" dirty="0"/>
              <a:t> Узбекистану - </a:t>
            </a:r>
            <a:r>
              <a:rPr lang="ru-RU" sz="2000" b="1" i="1" dirty="0" err="1"/>
              <a:t>місто</a:t>
            </a:r>
            <a:r>
              <a:rPr lang="ru-RU" sz="2000" b="1" i="1" dirty="0"/>
              <a:t> Ташкент. </a:t>
            </a:r>
            <a:endParaRPr lang="ru-RU" sz="2000" b="1" i="1" dirty="0" smtClean="0"/>
          </a:p>
          <a:p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статус </a:t>
            </a:r>
            <a:r>
              <a:rPr lang="ru-RU" sz="2000" dirty="0" err="1"/>
              <a:t>самостійної</a:t>
            </a:r>
            <a:r>
              <a:rPr lang="ru-RU" sz="2000" dirty="0"/>
              <a:t> </a:t>
            </a:r>
            <a:r>
              <a:rPr lang="ru-RU" sz="2000" dirty="0" err="1"/>
              <a:t>адміністративної</a:t>
            </a:r>
            <a:r>
              <a:rPr lang="ru-RU" sz="2000" dirty="0"/>
              <a:t> та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одиниці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0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pixland.uz/u8353f170584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.tourister.ru/files/8/8/8/9/2/8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2550"/>
            <a:ext cx="9144001" cy="39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ms.24open.ru/images/89da26c9409946f5ddb151629aa0bf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4005064"/>
            <a:ext cx="913944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6E9352-F7F6-40A1-9D21-1B25A7EB4F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0</TotalTime>
  <Words>427</Words>
  <Application>Microsoft Office PowerPoint</Application>
  <PresentationFormat>Экран (4:3)</PresentationFormat>
  <Paragraphs>26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TS101674551</vt:lpstr>
      <vt:lpstr>Узбекистан </vt:lpstr>
      <vt:lpstr>Узбекистан </vt:lpstr>
      <vt:lpstr>Загальна інформація</vt:lpstr>
      <vt:lpstr>Державні символи </vt:lpstr>
      <vt:lpstr>Адміністративно-територіальний поділ </vt:lpstr>
      <vt:lpstr>Політична структура </vt:lpstr>
      <vt:lpstr>Столиця</vt:lpstr>
      <vt:lpstr>Презентация PowerPoint</vt:lpstr>
      <vt:lpstr>Презентация PowerPoint</vt:lpstr>
      <vt:lpstr>Презентация PowerPoint</vt:lpstr>
      <vt:lpstr>Презентация PowerPoint</vt:lpstr>
      <vt:lpstr>Населення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Махалля</vt:lpstr>
      <vt:lpstr>Релігія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ПРОМИСЛОВІСТЬ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2014-04-23T18:02:57Z</dcterms:created>
  <dcterms:modified xsi:type="dcterms:W3CDTF">2014-04-24T19:49:11Z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