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0"/>
  </p:notesMasterIdLst>
  <p:sldIdLst>
    <p:sldId id="256" r:id="rId2"/>
    <p:sldId id="258" r:id="rId3"/>
    <p:sldId id="257" r:id="rId4"/>
    <p:sldId id="260" r:id="rId5"/>
    <p:sldId id="261" r:id="rId6"/>
    <p:sldId id="262" r:id="rId7"/>
    <p:sldId id="270" r:id="rId8"/>
    <p:sldId id="263" r:id="rId9"/>
    <p:sldId id="264" r:id="rId10"/>
    <p:sldId id="265" r:id="rId11"/>
    <p:sldId id="266" r:id="rId12"/>
    <p:sldId id="267" r:id="rId13"/>
    <p:sldId id="271" r:id="rId14"/>
    <p:sldId id="272" r:id="rId15"/>
    <p:sldId id="268" r:id="rId16"/>
    <p:sldId id="269" r:id="rId17"/>
    <p:sldId id="274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669900"/>
    <a:srgbClr val="00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D963D-570C-49C8-810A-0F515882E712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84441-E1C9-467E-B43A-7A72C3B333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297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84441-E1C9-467E-B43A-7A72C3B333D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6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5400">
                <a:solidFill>
                  <a:srgbClr val="407D2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A7201-C1F5-4F44-8BFC-0CA2C75F0956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4E9C9-73A0-481D-A9D4-4D945A4AB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76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A7201-C1F5-4F44-8BFC-0CA2C75F0956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4E9C9-73A0-481D-A9D4-4D945A4AB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9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A7201-C1F5-4F44-8BFC-0CA2C75F0956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4E9C9-73A0-481D-A9D4-4D945A4AB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A7201-C1F5-4F44-8BFC-0CA2C75F0956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4E9C9-73A0-481D-A9D4-4D945A4AB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A7201-C1F5-4F44-8BFC-0CA2C75F0956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4E9C9-73A0-481D-A9D4-4D945A4AB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2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A7201-C1F5-4F44-8BFC-0CA2C75F0956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4E9C9-73A0-481D-A9D4-4D945A4AB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A7201-C1F5-4F44-8BFC-0CA2C75F0956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4E9C9-73A0-481D-A9D4-4D945A4AB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1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A7201-C1F5-4F44-8BFC-0CA2C75F0956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4E9C9-73A0-481D-A9D4-4D945A4AB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A7201-C1F5-4F44-8BFC-0CA2C75F0956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4E9C9-73A0-481D-A9D4-4D945A4AB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9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A7201-C1F5-4F44-8BFC-0CA2C75F0956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4E9C9-73A0-481D-A9D4-4D945A4AB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49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A7201-C1F5-4F44-8BFC-0CA2C75F0956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4E9C9-73A0-481D-A9D4-4D945A4AB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7201-C1F5-4F44-8BFC-0CA2C75F0956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4E9C9-73A0-481D-A9D4-4D945A4ABD1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4A9337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nstant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4A9337"/>
          </a:solidFill>
          <a:latin typeface="Constant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387026"/>
          </a:solidFill>
          <a:latin typeface="Constantia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800" kern="1200">
          <a:solidFill>
            <a:srgbClr val="387026"/>
          </a:solidFill>
          <a:latin typeface="Constantia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387026"/>
          </a:solidFill>
          <a:latin typeface="Constantia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387026"/>
          </a:solidFill>
          <a:latin typeface="Constantia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387026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620688"/>
            <a:ext cx="7772400" cy="2160239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003300"/>
                </a:solidFill>
                <a:latin typeface="Comic Sans MS" panose="030F0702030302020204" pitchFamily="66" charset="0"/>
              </a:rPr>
              <a:t>Б</a:t>
            </a:r>
            <a:r>
              <a:rPr lang="uk-UA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іосферний </a:t>
            </a:r>
            <a:r>
              <a:rPr lang="uk-UA" dirty="0">
                <a:solidFill>
                  <a:srgbClr val="003300"/>
                </a:solidFill>
                <a:latin typeface="Comic Sans MS" panose="030F0702030302020204" pitchFamily="66" charset="0"/>
              </a:rPr>
              <a:t>заповідник</a:t>
            </a:r>
            <a:r>
              <a:rPr lang="uk-UA" dirty="0" smtClean="0">
                <a:latin typeface="Comic Sans MS" panose="030F0702030302020204" pitchFamily="66" charset="0"/>
              </a:rPr>
              <a:t/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sz="7300" dirty="0" smtClean="0">
                <a:latin typeface="Comic Sans MS" panose="030F0702030302020204" pitchFamily="66" charset="0"/>
              </a:rPr>
              <a:t>АСКАНІЯ-НОВА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4617132"/>
            <a:ext cx="2768352" cy="1656184"/>
          </a:xfrm>
        </p:spPr>
        <p:txBody>
          <a:bodyPr/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8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Виконала</a:t>
            </a:r>
            <a:r>
              <a:rPr lang="uk-UA" altLang="ru-RU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Бондар Вікторія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учениця 11-Б класу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ЗОШ №26 м. Житомира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8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Предмет:</a:t>
            </a:r>
            <a:r>
              <a:rPr lang="uk-UA" altLang="ru-RU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біологія </a:t>
            </a:r>
          </a:p>
          <a:p>
            <a:pPr algn="r"/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302433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7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5" y="188640"/>
            <a:ext cx="2159465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Фауна</a:t>
            </a:r>
            <a:endParaRPr lang="ru-RU" sz="48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888" y="1116005"/>
            <a:ext cx="3322712" cy="432057"/>
          </a:xfrm>
        </p:spPr>
        <p:txBody>
          <a:bodyPr>
            <a:normAutofit fontScale="77500" lnSpcReduction="20000"/>
          </a:bodyPr>
          <a:lstStyle/>
          <a:p>
            <a:pPr marL="0" lvl="0" indent="0" algn="ctr">
              <a:buClr>
                <a:srgbClr val="F0A22E"/>
              </a:buClr>
              <a:buSzPct val="70000"/>
              <a:buNone/>
              <a:defRPr/>
            </a:pPr>
            <a:r>
              <a:rPr lang="uk-UA" sz="15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4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всього 1 873 </a:t>
            </a:r>
            <a:r>
              <a:rPr lang="uk-UA" sz="34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види </a:t>
            </a:r>
            <a:endParaRPr lang="uk-UA" sz="3400" b="1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15" y="73768"/>
            <a:ext cx="2638735" cy="188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557" y="1992947"/>
            <a:ext cx="2537832" cy="181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88" y="4945956"/>
            <a:ext cx="2242867" cy="191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0" y="4529229"/>
            <a:ext cx="2806364" cy="2104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666" y="3868860"/>
            <a:ext cx="1760984" cy="132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62" y="103129"/>
            <a:ext cx="1684897" cy="126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5282757"/>
            <a:ext cx="2091992" cy="14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5" y="1364098"/>
            <a:ext cx="3141168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SzPct val="103000"/>
              <a:buFont typeface="Wingdings" panose="05000000000000000000" pitchFamily="2" charset="2"/>
              <a:buChar char="Ø"/>
              <a:defRPr/>
            </a:pPr>
            <a:r>
              <a:rPr lang="uk-UA" sz="16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</a:t>
            </a: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ссавців,  </a:t>
            </a: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SzPct val="103000"/>
              <a:buFont typeface="Wingdings" panose="05000000000000000000" pitchFamily="2" charset="2"/>
              <a:buChar char="Ø"/>
              <a:defRPr/>
            </a:pP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272 </a:t>
            </a: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птахів,</a:t>
            </a: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SzPct val="103000"/>
              <a:buFont typeface="Wingdings" panose="05000000000000000000" pitchFamily="2" charset="2"/>
              <a:buChar char="Ø"/>
              <a:defRPr/>
            </a:pP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плазунів, </a:t>
            </a: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SzPct val="103000"/>
              <a:buFont typeface="Wingdings" panose="05000000000000000000" pitchFamily="2" charset="2"/>
              <a:buChar char="Ø"/>
              <a:defRPr/>
            </a:pP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земноводних,</a:t>
            </a: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SzPct val="103000"/>
              <a:buFont typeface="Wingdings" panose="05000000000000000000" pitchFamily="2" charset="2"/>
              <a:buChar char="Ø"/>
              <a:defRPr/>
            </a:pP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риб,   </a:t>
            </a: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SzPct val="103000"/>
              <a:buFont typeface="Wingdings" panose="05000000000000000000" pitchFamily="2" charset="2"/>
              <a:buChar char="Ø"/>
              <a:defRPr/>
            </a:pP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молюсків, </a:t>
            </a: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SzPct val="103000"/>
              <a:buFont typeface="Wingdings" panose="05000000000000000000" pitchFamily="2" charset="2"/>
              <a:buChar char="Ø"/>
              <a:defRPr/>
            </a:pP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1109 </a:t>
            </a: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комах,</a:t>
            </a: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SzPct val="103000"/>
              <a:buFont typeface="Wingdings" panose="05000000000000000000" pitchFamily="2" charset="2"/>
              <a:buChar char="Ø"/>
              <a:defRPr/>
            </a:pP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багатоніжок, </a:t>
            </a: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SzPct val="103000"/>
              <a:buFont typeface="Wingdings" panose="05000000000000000000" pitchFamily="2" charset="2"/>
              <a:buChar char="Ø"/>
              <a:defRPr/>
            </a:pPr>
            <a:r>
              <a:rPr lang="uk-UA" sz="16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186 </a:t>
            </a: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павукоподібних, </a:t>
            </a: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SzPct val="103000"/>
              <a:buFont typeface="Wingdings" panose="05000000000000000000" pitchFamily="2" charset="2"/>
              <a:buChar char="Ø"/>
              <a:defRPr/>
            </a:pP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uk-UA" sz="16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ракоподібних 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196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7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44"/>
            <a:ext cx="9144000" cy="682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6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8"/>
            <a:ext cx="9144000" cy="686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3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74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iic.com.ua/wp-content/uploads/2013/05/waterfowl-in-wi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3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39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04665"/>
            <a:ext cx="6624736" cy="1224136"/>
          </a:xfrm>
        </p:spPr>
        <p:txBody>
          <a:bodyPr>
            <a:normAutofit/>
          </a:bodyPr>
          <a:lstStyle/>
          <a:p>
            <a:pPr algn="l"/>
            <a:r>
              <a:rPr lang="uk-UA" sz="4000" dirty="0" smtClean="0"/>
              <a:t>Особливості заповідника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91680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Червона книга України</a:t>
            </a:r>
          </a:p>
          <a:p>
            <a:r>
              <a:rPr lang="uk-UA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 видів флори, з них 4 види лишайників, 4 - </a:t>
            </a:r>
            <a:r>
              <a:rPr lang="uk-UA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мікобіоти</a:t>
            </a:r>
            <a:r>
              <a:rPr lang="uk-UA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uk-UA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73 види фауни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близько 100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- рідкісних для Євразії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до Європейського червоного списку – </a:t>
            </a:r>
          </a:p>
          <a:p>
            <a:r>
              <a:rPr lang="uk-UA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 видів флори і 16 – фауни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 списків видів, що охороняються Бернською конвенцією - 203 види фауни і 3 - флори.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Асканія-Нова. Зуб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85" y="4714120"/>
            <a:ext cx="2463471" cy="204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68" y="972542"/>
            <a:ext cx="2070836" cy="1555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1" name="Picture 41" descr="Оду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6" y="4714120"/>
            <a:ext cx="2123412" cy="159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3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00" y="1423232"/>
            <a:ext cx="1914525" cy="143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767" y="3212376"/>
            <a:ext cx="3649205" cy="273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74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7704856" cy="1470025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Comic Sans MS" panose="030F0702030302020204" pitchFamily="66" charset="0"/>
              </a:rPr>
              <a:t>Завітайте до заповідника Асканія-Нова – одного з СЕМИ ЧУДЕС УКРАЇНИ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  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908720"/>
            <a:ext cx="7705725" cy="578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5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1412776"/>
            <a:ext cx="64807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1" cap="none" spc="0" dirty="0" smtClean="0">
                <a:ln w="31550" cmpd="sng">
                  <a:solidFill>
                    <a:srgbClr val="0033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Дякую за увагу!</a:t>
            </a:r>
            <a:endParaRPr lang="ru-RU" sz="6600" b="1" cap="none" spc="0" dirty="0">
              <a:ln w="31550" cmpd="sng">
                <a:solidFill>
                  <a:srgbClr val="00330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167" l="10000" r="90000">
                        <a14:foregroundMark x1="64111" y1="93333" x2="64111" y2="93333"/>
                        <a14:foregroundMark x1="62444" y1="93500" x2="62444" y2="93500"/>
                        <a14:foregroundMark x1="62000" y1="95167" x2="62000" y2="95167"/>
                        <a14:foregroundMark x1="21667" y1="88167" x2="21667" y2="88167"/>
                        <a14:foregroundMark x1="57556" y1="61833" x2="57556" y2="61833"/>
                        <a14:foregroundMark x1="59667" y1="59833" x2="59667" y2="59833"/>
                        <a14:foregroundMark x1="57889" y1="64667" x2="57889" y2="64667"/>
                        <a14:foregroundMark x1="59222" y1="77000" x2="59222" y2="77000"/>
                        <a14:foregroundMark x1="60222" y1="80833" x2="60222" y2="80833"/>
                        <a14:foregroundMark x1="61111" y1="85833" x2="61111" y2="85833"/>
                        <a14:backgroundMark x1="51444" y1="24667" x2="51444" y2="24667"/>
                        <a14:backgroundMark x1="77333" y1="32667" x2="77333" y2="32667"/>
                        <a14:backgroundMark x1="34444" y1="73167" x2="34444" y2="73167"/>
                        <a14:backgroundMark x1="40111" y1="72000" x2="40111" y2="72000"/>
                        <a14:backgroundMark x1="25556" y1="69500" x2="25556" y2="69500"/>
                        <a14:backgroundMark x1="24667" y1="76333" x2="24667" y2="7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56" y="2502904"/>
            <a:ext cx="6033659" cy="4022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5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620688"/>
            <a:ext cx="6933456" cy="1143000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uk-UA" i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Заповідники України</a:t>
            </a:r>
            <a:endParaRPr lang="ru-RU" i="1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59371" y="5373216"/>
            <a:ext cx="62051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Заповідний фонд України, як найбільш незачеплених діяльністю людини частина природного середовища, є добробутом країни.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encrypted-tbn1.gstatic.com/images?q=tbn:ANd9GcQAfWK0ClvoGmNjs9OO4pVTvtdRiCzfeVnMrJhHHEJpdUuwPz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04" y="1700808"/>
            <a:ext cx="534189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3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912768" cy="1210146"/>
          </a:xfrm>
        </p:spPr>
        <p:txBody>
          <a:bodyPr>
            <a:normAutofit fontScale="90000"/>
          </a:bodyPr>
          <a:lstStyle/>
          <a:p>
            <a:r>
              <a:rPr lang="uk-UA" altLang="ru-RU" b="1" i="1" kern="0" dirty="0">
                <a:solidFill>
                  <a:srgbClr val="006600"/>
                </a:solidFill>
                <a:latin typeface="Comic Sans MS" panose="030F0702030302020204" pitchFamily="66" charset="0"/>
                <a:cs typeface="AngsanaUPC" panose="02020603050405020304" pitchFamily="18" charset="-34"/>
              </a:rPr>
              <a:t>Типи природоохоронних територій</a:t>
            </a:r>
            <a:endParaRPr lang="ru-RU" dirty="0">
              <a:solidFill>
                <a:srgbClr val="006600"/>
              </a:solidFill>
              <a:latin typeface="Comic Sans MS" panose="030F0702030302020204" pitchFamily="66" charset="0"/>
              <a:cs typeface="AngsanaUPC" panose="02020603050405020304" pitchFamily="18" charset="-3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988840"/>
            <a:ext cx="6192688" cy="1944216"/>
          </a:xfrm>
        </p:spPr>
        <p:txBody>
          <a:bodyPr/>
          <a:lstStyle/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uk-UA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Біосферні заповідники;</a:t>
            </a: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uk-UA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заказники;</a:t>
            </a: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uk-UA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національні парки;</a:t>
            </a: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uk-UA" altLang="ru-RU" sz="24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cs typeface="Arial" panose="020B0604020202020204" pitchFamily="34" charset="0"/>
              </a:rPr>
              <a:t>інші природоохоронні території.</a:t>
            </a:r>
            <a:r>
              <a:rPr lang="uk-UA" altLang="ru-RU" sz="2400" kern="0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026" y="3989152"/>
            <a:ext cx="3064272" cy="225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2" b="100000" l="455" r="97273">
                        <a14:foregroundMark x1="46364" y1="12727" x2="46364" y2="12727"/>
                        <a14:foregroundMark x1="37727" y1="15909" x2="37727" y2="15909"/>
                        <a14:foregroundMark x1="33182" y1="19091" x2="33182" y2="19091"/>
                        <a14:foregroundMark x1="30455" y1="22273" x2="30455" y2="22273"/>
                        <a14:foregroundMark x1="22727" y1="27727" x2="22727" y2="27727"/>
                        <a14:foregroundMark x1="18182" y1="30909" x2="18182" y2="30909"/>
                        <a14:foregroundMark x1="54545" y1="15909" x2="54545" y2="15909"/>
                        <a14:foregroundMark x1="65000" y1="17273" x2="65000" y2="17273"/>
                        <a14:foregroundMark x1="49545" y1="14545" x2="49545" y2="14545"/>
                        <a14:foregroundMark x1="56818" y1="12727" x2="56818" y2="12727"/>
                        <a14:foregroundMark x1="80455" y1="84545" x2="48636" y2="9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54390" y="4043236"/>
            <a:ext cx="2828625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3276" y="476672"/>
            <a:ext cx="7128792" cy="3168352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uk-UA" altLang="ru-RU" sz="3800" b="1" i="1" kern="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Біосферні заповідники</a:t>
            </a:r>
            <a:r>
              <a:rPr lang="uk-UA" altLang="ru-RU" sz="3800" i="1" kern="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</a:p>
          <a:p>
            <a:pPr marL="0" lvl="0" indent="0" fontAlgn="base">
              <a:spcAft>
                <a:spcPct val="0"/>
              </a:spcAft>
              <a:buNone/>
            </a:pPr>
            <a:r>
              <a:rPr lang="uk-UA" altLang="ru-RU" sz="2000" kern="0" dirty="0" smtClean="0">
                <a:solidFill>
                  <a:schemeClr val="tx1"/>
                </a:solidFill>
                <a:latin typeface="Arial"/>
              </a:rPr>
              <a:t>є природоохоронними, науково-дослідними установами міжнародного значення, що створюються з метою збереження в природному стані найбільш типових природних комплексів біосфери, здійснення фонового екологічного моніторингу, вивчення навколишнього природного середовища, його змін під дією антропогенних факторів. </a:t>
            </a:r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4464496" cy="3331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00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188" y="476672"/>
            <a:ext cx="80645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АСКАНІЯ-НОВА</a:t>
            </a:r>
            <a:r>
              <a:rPr lang="uk-UA" sz="4400" dirty="0">
                <a:solidFill>
                  <a:prstClr val="black"/>
                </a:solidFill>
              </a:rPr>
              <a:t/>
            </a:r>
            <a:br>
              <a:rPr lang="uk-UA" sz="4400" dirty="0">
                <a:solidFill>
                  <a:prstClr val="black"/>
                </a:solidFill>
              </a:rPr>
            </a:b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47" y="1323881"/>
            <a:ext cx="7993260" cy="541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44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76672"/>
            <a:ext cx="799288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i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«Асканія-Нова» </a:t>
            </a:r>
            <a:r>
              <a:rPr lang="uk-UA" altLang="ru-RU" sz="2000" b="1" i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(Український науково-дослідний інститут тваринництва степових районів «Асканія-Нова») — науково-дослідна установа в системі Академії аграрних наук України.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altLang="ru-RU" sz="2000" b="1" i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uk-UA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державний заповідник заснований в 1874 році Фрідріхом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k-UA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Фальц-Фейном</a:t>
            </a:r>
            <a:r>
              <a:rPr lang="uk-UA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uk-UA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Розташований в </a:t>
            </a:r>
            <a:r>
              <a:rPr lang="uk-UA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смт</a:t>
            </a:r>
            <a:r>
              <a:rPr lang="uk-UA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Асканія-Нова </a:t>
            </a:r>
            <a:r>
              <a:rPr lang="uk-UA" alt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Чаплинського</a:t>
            </a:r>
            <a:r>
              <a:rPr lang="uk-UA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району Херсонської області.</a:t>
            </a:r>
          </a:p>
          <a:p>
            <a:pPr marL="285750" lvl="0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Arial" panose="020B0604020202020204" pitchFamily="34" charset="0"/>
              <a:buChar char="•"/>
            </a:pPr>
            <a:r>
              <a:rPr lang="uk-UA" altLang="ru-RU" sz="14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altLang="ru-RU" sz="1400" b="1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altLang="ru-RU" sz="2000" b="1" i="1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16" y="4149080"/>
            <a:ext cx="3364704" cy="262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ua.vlasenko.net/askaniia-nova/c40101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9" y="3429000"/>
            <a:ext cx="2310061" cy="308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premiera-hotel.com.ua/wp-content/gallery/askania-nova/041844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551" y="3683141"/>
            <a:ext cx="3090540" cy="25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6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561644"/>
            <a:ext cx="6534472" cy="176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</a:pPr>
            <a:r>
              <a:rPr lang="uk-UA" altLang="ru-RU" sz="28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</a:pPr>
            <a:r>
              <a:rPr lang="uk-UA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k-UA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33307,6 </a:t>
            </a:r>
            <a:r>
              <a:rPr lang="uk-UA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га (в т.ч. заповідна зона - 11054 га, дендрологічний </a:t>
            </a:r>
            <a:endParaRPr lang="uk-UA" alt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</a:pPr>
            <a:r>
              <a:rPr lang="uk-UA" alt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k-UA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парк – 196,6 га, акліматизаційний зоопарк – 61. 6 га)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</a:pPr>
            <a:endParaRPr lang="uk-UA" altLang="ru-RU" sz="1400" b="1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4797152"/>
            <a:ext cx="6336704" cy="160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</a:pPr>
            <a:r>
              <a:rPr lang="uk-UA" altLang="ru-RU" sz="2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Сучасний статус:</a:t>
            </a:r>
            <a:r>
              <a:rPr lang="uk-UA" alt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</a:pPr>
            <a:r>
              <a:rPr lang="uk-UA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У 1984 році заповідник включений до міжнародної мережі  біосферних резерватів в рамках програми ЮНЕСКО «Людина і біосфера</a:t>
            </a:r>
            <a:r>
              <a:rPr lang="uk-UA" alt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</a:pPr>
            <a:r>
              <a:rPr lang="uk-UA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У 1993 році Указом Президента України надано статус біосферного заповідника</a:t>
            </a:r>
            <a:endParaRPr lang="uk-UA" alt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eco-turizm.net/wp-content/uploads/2012/08/%D0%90%D1%81%D0%BA%D0%B0%D0%BD%D0%B8%D1%8F-%D0%9D%D0%BE%D0%B2%D0%B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96952"/>
            <a:ext cx="268829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иосферный заповедник Аскания-Н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69741"/>
            <a:ext cx="2586656" cy="1791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3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5792" y="116633"/>
            <a:ext cx="6889040" cy="187220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унікальний куточок природи, де розташована єдина в Європі не зворушений плугом ділянка степу. Тут збереглися стародавні кургани, створені жителями цих земель кам'яні статуї. Площа заповідника, де мешкає безліч звірів і птахів, примикає до рукотворного дендропарку з штучними водоймами.</a:t>
            </a:r>
            <a:endParaRPr lang="uk-UA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ua.vlasenko.net/askaniia-nova/c4010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88840"/>
            <a:ext cx="4176464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ua.vlasenko.net/askaniia-nova/c4010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93" y="3758816"/>
            <a:ext cx="3806710" cy="285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ostatravel.com.ua/media/excursions/Askania4-perviy-novi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00" y="3756449"/>
            <a:ext cx="3456384" cy="269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98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7044452" cy="1143000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6600"/>
                </a:solidFill>
                <a:effectLst/>
                <a:latin typeface="Franklin Gothic Medium"/>
              </a:rPr>
              <a:t> </a:t>
            </a:r>
            <a:r>
              <a:rPr lang="uk-UA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6600"/>
                </a:solidFill>
                <a:effectLst/>
                <a:latin typeface="Comic Sans MS" panose="030F0702030302020204" pitchFamily="66" charset="0"/>
              </a:rPr>
              <a:t>Асканія</a:t>
            </a:r>
            <a:r>
              <a:rPr lang="uk-UA" sz="27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6600"/>
                </a:solidFill>
                <a:effectLst/>
                <a:latin typeface="Comic Sans MS" panose="030F0702030302020204" pitchFamily="66" charset="0"/>
              </a:rPr>
              <a:t>-</a:t>
            </a:r>
            <a:r>
              <a:rPr lang="uk-UA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6600"/>
                </a:solidFill>
                <a:effectLst/>
                <a:latin typeface="Comic Sans MS" panose="030F0702030302020204" pitchFamily="66" charset="0"/>
              </a:rPr>
              <a:t>Нова </a:t>
            </a:r>
            <a:r>
              <a:rPr lang="uk-UA" sz="2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6600"/>
                </a:solidFill>
                <a:effectLst/>
                <a:latin typeface="Comic Sans MS" panose="030F0702030302020204" pitchFamily="66" charset="0"/>
              </a:rPr>
              <a:t/>
            </a:r>
            <a:br>
              <a:rPr lang="uk-UA" sz="2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6600"/>
                </a:solidFill>
                <a:effectLst/>
                <a:latin typeface="Comic Sans MS" panose="030F0702030302020204" pitchFamily="66" charset="0"/>
              </a:rPr>
            </a:br>
            <a:r>
              <a:rPr lang="uk-UA" sz="22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6600"/>
                </a:solidFill>
                <a:effectLst/>
                <a:latin typeface="Comic Sans MS" panose="030F0702030302020204" pitchFamily="66" charset="0"/>
              </a:rPr>
              <a:t>Це єдина в Європі ділянка типчаково-ковилового степу, якого ніколи не торкався плуг</a:t>
            </a:r>
            <a:endParaRPr lang="uk-UA" sz="22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66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6" y="1600201"/>
            <a:ext cx="3768352" cy="3484982"/>
          </a:xfrm>
        </p:spPr>
        <p:txBody>
          <a:bodyPr/>
          <a:lstStyle/>
          <a:p>
            <a:pPr marL="0" lvl="0" indent="0">
              <a:buClr>
                <a:srgbClr val="F0A22E"/>
              </a:buClr>
              <a:buSzPct val="70000"/>
              <a:buNone/>
              <a:defRPr/>
            </a:pPr>
            <a:r>
              <a:rPr lang="ru-RU" sz="2800" b="1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Флора:</a:t>
            </a:r>
          </a:p>
          <a:p>
            <a:pPr lvl="0">
              <a:buClr>
                <a:srgbClr val="006600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uk-UA" sz="20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судинних  рослин –1316 видів,    </a:t>
            </a:r>
          </a:p>
          <a:p>
            <a:pPr lvl="0">
              <a:buClr>
                <a:srgbClr val="006600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uk-UA" sz="20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мохоподібних – 57,</a:t>
            </a:r>
          </a:p>
          <a:p>
            <a:pPr lvl="0">
              <a:buClr>
                <a:srgbClr val="006600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uk-UA" sz="20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лишайників – 55,  </a:t>
            </a:r>
          </a:p>
          <a:p>
            <a:pPr lvl="0">
              <a:buClr>
                <a:srgbClr val="006600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uk-UA" sz="20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водоростей  – 285,  </a:t>
            </a:r>
          </a:p>
          <a:p>
            <a:pPr lvl="0">
              <a:buClr>
                <a:srgbClr val="006600"/>
              </a:buClr>
              <a:buSzPct val="70000"/>
              <a:buFont typeface="Wingdings" panose="05000000000000000000" pitchFamily="2" charset="2"/>
              <a:buChar char="ü"/>
              <a:defRPr/>
            </a:pPr>
            <a:r>
              <a:rPr lang="uk-UA" sz="2000" b="1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грибів – 388 видів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3680" y="1556792"/>
            <a:ext cx="2497414" cy="188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xQSEhUUExMWFhUXGRwbGRgYFx8bHhgeHRoXGhodGhgdHCgiHBwlHxwYIjEiJSorLi4uHR8zODMsNygtLisBCgoKDg0OGxAQGywlHyQsLCwsLCwsLywsLCwsLSwsLCwsLCwsLCwsLCwsLCwsLCwsLCwsLCwsLCwsLCwsLCwsLP/AABEIALcBEwMBIgACEQEDEQH/xAAbAAACAgMBAAAAAAAAAAAAAAAEBQIDAAEGB//EAD8QAAECBAMGBAQFAgUDBQAAAAECEQADITEEEkEFIlFhcYETMpGhBkKx8CNSwdHhcvEHFGKCojM0khUWg9Li/8QAGgEAAwEBAQEAAAAAAAAAAAAAAQIDAAQFBv/EACgRAAICAgIBAwQCAwAAAAAAAAABAhEDIRIxQSJRYQQTcZEy8BSBof/aAAwDAQACEQMRAD8AX4sYceKM4IQpgAxBChVQKSHrloBYNWIbS/FMhYlqDDKKlikuEEEtRyUuW8xGhIvxmFcgKWkKyheZCaqBAUc266iXqou7wMvC50hIWUkbuU5iOCaAMBowJsKVePnoyjZGzjtkzh/mgQHGYkai7hzw/mOvOzV/hqUGSctQsVzUfe1Kg+vTU8p8NS0mcMxAAc1D14UD3+6w5xu3FoCkJLpcZSRoCSltRVm6NHT9RbmlEM30LccDKxAFHCXGYNQEhiKOH0rrwrZhcWk5AtwkE0QcpS7WNSS3EvzeA8diAuapaQwAAQOKSS1Xv6+0XJSFIEsAlYdI1BD1VZ9QxGrxfj6UmALwy0mbM8NI8MrQhIJNBlFacSQaHQ9s24UpO6KMlgl/mYsCqoICVa8axTszcLkZSAK0diz73MV9BxgrCJC0laku4WXIKt1OZKEoLWG5WzkubQjrlYwRhsLKLJWolXcMpRJZKavWpKqm9zGsXPKZuRRokECrUDs3q+saXJWUeMoUCUqCqJIOR6PvZUtlJsWoS4JGx+NUsjOAlCmqazCwoyX3aK4cLVifCU5Wwdhs2awck+WuYda3DaRQo726FUFSd0UDWIqdLaQHhpAIWsBMtKULZS05ypaUkpSwLpKmFSS1Xq0EgKJOY9GR1BYEtQvWsZ4lDZqohipZKSFqq1mZhQ1cm5ArSjaRHZnhqUgKQoJNJijW71AoedXFLaE8gOEkuNbbwo4Jy0o4Bah4sIFmYbIgEuVAm4JFC7lhWgI78gzRmqoAek5VqQVBW9ukKTxo6nor+GeDSUMfFUSwAFGBNyfITYX1JDiE+D2lLK6JLgJSN58oKqpAA3hmtmq3rBu1MSkOAkMzgGjGoLgaghtKmwMSnGmLZrHjwwlpYbQKIMx/KSSqoFHANA44vBuzlzDKKEEgkZnXlFqKZVAkF6g9LwuRtHDqWBMlBOWWxJqpqAqLfOm4apFOEO8B4CUpUlSSlqM/moXsMvMVv3g5PStmBZoWSlRWZrJHhmigGteqQC9KMRZqRZPnTUoDEt5lGxHyhQNVEGgcasNIu23tBypYSUAkOEl0uC5c6qNzdq3gfbE8ClaoAdmcsA1zUdf2iHqbvsJLCSxnIWp5YOZXBSgWSByrrwhxh5xXMzMlyfKUueDuX4CphfseTmSUqbMpyN4jKX4WJrYj3MGYXYxlfiZwGzPXeZOYvlAJykC5YX6me5PQ1tk8HsaVJnGaFKzL0J3UgsTlcDUXLtYNSLsVOSkjeJBLKckEu7nm/MVfXRft3FHKssolLHmPKaBtQdYrwc4GrlSgBUvQAbtnZrM94nU5Lk2bYCvD5VlHypJAro7itaAMIKl40S/wxVSgSnkDavX71ipSivNuvVzz1Arprf6Qtnuia7OskFBBqFAuaDmx7R3VcUmXk/Sg+XKUJhWVKGY5hvBTs26Aaiw5igsXh/s2cJSs65SVKJLlVAnMQ5JYvdtLCohNhJqRvKDr3q5nq2jUB9fN0ig4xSkKKk1p2ce937QlyvQibGeNx6iZv4uYLUQXYO9N1juskJszVAaOO2piTUpSFUYA1YaFuOvfSH+Mxcsy0IdgNWqSSVElVyat2EIUTAtZ5FvRmfsBFIe5SHZvY84qWs6UHcUr2b0gvcOZCilQPhlSnCQhNFKoxJU+VBIBLEcHinZCkgA0zKVQcSQ/TWBp0t5iwnMpTg7odhZgwNK31zcodNcmPkejp04eXPCSpnQlQeShW+So7yyoXS/zCwozQhSakS/KnOoqqGSBmJc0FAN6zkR0iESWSRnBypZRZIUrcAGR3AoATQsAQ+oG05apEw1UnMnLmSFJpmcsDQ1Grve7ERxTV1ZC0YnasmVuT8GVzQTmUcQpDuXG61KECNQkVg1vUl9XJfvesZHRcQHSSZgYqKwFptnDuLVFqVHEvrAysXMSVlhuZyWYigagaoI/SLcHhQqWtIWAtQCQCL72hsP1fvC7akvLLWgllFKgVMGcOQH4mto4YJOVERT8Fy3WsjzBIavF/ajR2Mz4WdJMwlIIzMEkiq2IBDsUgPmLhlihavK/AOJ8KZNUlAUrKAHalSXAu4YGnN6R020toTlyZuVSj5lLUn5cpASUqcEFso9OcXzOSza60Ul2cxiBJROkYhKSlKjMQxdhugS1gjzEFQJHIPd43KxwE2eo0ICEs4DJup1S/mJKQ6Wcu75Wgfb83f8AIyUzAUAWo/TnX6sIpk4gnMpQGZRCqgAl2KX5MzW9o6+43/exbGm0p34aSMqZbkBCQQnNVgkqJUR5aq0Au0K04xaJaUJOmWh81QaAearHtEMZiElKJT3UCsgeVhRuLu3+0CLcBhytvDO8XBU1iGLA1sKml90ChICh6bkN8jQ4Jc+TKVNnIEsAZJSFMgbilDMrM5UCGbjY2gzDLkSpS5cuUhSsxCZoQSVAKVdYUBUaEGBNjgS5zligpNWJCVKopIJUpmdxVzTV4YzpqCSUkE/6iKkl6VcU1fjSI5MjT4hsV4qbKWlMsy0JICgSEEKJU5BNiWBYaB/SWDkS1gqKkyQM1QTmUXWfImpA1fkBUxrFS911ON8AF/8AUATxP94lKlDIQsjMQlhYMTVVASXtyrqGhlK1bB+So4lK8uVORVAR2/UcGv6EKwqVP4pmAFKmyEAJUFBQoflboavS0QlyElQJADbzjMKmjAubM+V25RIDUqSS7kLQ7OXopwL8v5S1emL2X4RQQ5FSWBUtib5iXP8AUOOvOKcXncmY5UotRyC3Md6WswELcTKUVUUdAHFxwHKr84P2fOUMyFJQlIJIITUkuCCS+YUBrb6Bqk3ewFSdmJKVE/8AUSokjzMgAC2hB4mr2uIMk4UZUoCk5UbwKjlBzXqC/wCW3O0QXgEqOcFVg9UuwJBobmunAdYJXNTvkKoGBzVJegAapLNwsYEslqgMwyXDLXQWObMH4UHtflFSMLmWUJCwlJeYtJcgF1S3uxo3/wAavyxGeFCsurVJLaWcCtDyeNS9pzErojKVoDtVwCpOYbouVFtf1EU6bQ/QVsieUTFBTEJGpF6Fqh7Wh1jsXlAdTAgZg1idCedB68Y5WdNUFkJScymcAeYhwBb6Vg/E4YhQE1JmE3SU0dwzvTo793rCWJNqRq8jHGbQ8RCmOdRoXJOYOSavZyT1JhdsT8RYR5XFN16ipFxofbhWHEiQESi6C5ZLElTAkMxAIDNbik2tHPfD6FCUqgBlLNauModQA0JGYdRWHhFcWFdDvFPnI8PJ5aM2gYs9eP6CwVY6YlC3D5yWcGgSUqC9HJILMdH5s2OJUtSipRUbAmpYDKPppxgfEYITRlIDZg70YBvmPX7eLppJFn/EQbEKnWVUIU28AWVV6dGDcoMmznICXUFEua1JqC3KsS2vh1mWUy0LN94guveYMbqBFX1hLIVMSirpAGUh2Lvdja8Np7EQwnzUkboGYWPEk0pAikIqU7pAPejV519IvXgZglBRlKSgG5BGbWiiGIqHHSKMXgyiWFm65ecBj/t5k66w1aKQewaWVjKZfmBcKZ9ClVLWPqBHTbPw0xRStScxSCorBCCcoKiVMAmmU1qdAOC/YUvMAQHFe37VPtDXZ6ppVlS5CXSQGUllcTxf0IETyZPBsvQ1wkoqHi+GUunMDmSL1ckqzJPF2I60IW0MJiMqp5KEywRUFKiTvZQU5nOY0Y8BZjF2K2msq8LwLKBcrbNlNAzBwfyt9BAkyROnLzBE1CKZhIlu+nyJBuRXQNxjjxRkpepV/wBOdiES5697Msv/AKyP1jI6SXgZaRlALBxvJJJrqXD9YyKv6hX0/wBAsryLkt+GXsFEuQSASN0swFAaU0hbilqlSipSVqBclTUD5ktQt5VAv/qZtY66bsrxQFy5hll6gknKwofDLmtri4GsL/iTCpRJn5irxFSlspxkUAlRdKtQACkg1rRwHjY3bRjkPgLEhHjkkCiGLPbP6F6d4c4zGHwUIMsjMAaAZSEg5gngRUdz35z4TkZxOGYCgLcWC6V41A6wZtHFjwinfypJKTyJqD+/E2EXyxvL+jS7KPiHFhsMEedQ3gEiqiwL3zOT20DXEnzCpZlocqJqE3AZCGBdkhxVVgG40X4mYtS0EBshCAzku1T2YQ72AZaZbqCiVqGZKSzgAs6iDZmYNeOmlCKYaKMZgUJEuUzzFzEZyHYDMHHGlqcCSxjoiJeQAEDKkANTKcyipuQ3L8THOYZTzc0xVQkru1TmTLF6Ml1dVCOi2LMmzt1KSouACkUBez6uK0e3Kkc10kH4BFynmIqkBw7dAHs56nlWHqsKkoISpspJBDCh4u/p14wBtPDrlzZHiJCAsKSC7h6bpANHDMC2o0ihE7KpUpTlXyuSHFGtqKA666mOaXJ1QLKNpYUiXWuUguEgAupPC+8WHSNYmV4SgiZ5mSxSQWo+hoSKd6jjHFBlJQs5XmIBKRQOpOmmh7iJHBLzbmchzlrUuSCUhiztU2sdYtHrYNgaArOU1BBqa0okG1t54vThVTBuqHNgxf6FvvmLhXzLBFy51oXF/X7EOk4daU5yBlFgOYYOBYH3YwMjaejAOLHhLTUsoAper2Y5asaG8XHIAnM7m4DMmoNbMWMbmzFZ3ajB6deOptFK5rVbKfrR3Na3v/eFTurAaRujMlyQCp0uco3qPy3a/YJOEnBAUoMkuEqAFVXKVNUajtCvZk1ZURmIFfmYa6vSDpc5QSAFUJqKkJ8tettdIMlTAjJs0gHobBjpyFK1aIy5qhMFVJSpw51zAEh+eUFtI1NQXfOC3+mp7vURQkgoJEwhSTmANAWrR9aHSCkvA92GzliRNC5aqhi2Yuk1HAR0Gz5JmJUsnfJswpqFOKNpYRy88OrfYNSzOHPC/wDEHbNCvEKQsUs7uOVhWJyWjXQ6ROS7LmELC0sFCiQMwcVZ8zcqGtoVbJwGKQZ8xNgtSqKBzEKU9ddLPQ2rDgYRJAVmZiFKWlq1cUcuo6CnpFk/E5FGVKC82UkLSkLJcZgEGgo5c1qDraam74xVtms1svBIkyAJiVGYXqSUsxqyTzeqj24j4/b8/Dy5hwqEIB8yiM6mpYqoDWwT6tF2y8CcpRVyVKLtR1WfNVTlqA1erCF2Lw3iK8PzJUzvQg1ABuxpdzFNqVvZRuompW3pygFr3s5BemYk3sO/YQRhdszZk9QICkoDtlToau4uwUBeBp0o4cp3SAAcp0y7uutG9YHmYoSytSA2bUD9dTAUU5OSWxPkZ4faniSjKmIkpStaszy0jKwS1AnIcp3gojUg3qHtLa65RSUKEwFOUOBuZQkhk2AcqAYC3WAJOIzzKrDKSKNW/sY1tmWA1Gbnyh3tpPoaDuSRDZe0ZuYhSubhKUuST+VIMEJKiVeZQsAXVws5anGFmyiSS4rU+8Mdl7URKn/iyTNlmyHNSQwf0HoYo42yub+OhvsufkA3Ms0EZVMCJbVCkpYjM5PtDjDYjEeFN8OYrK4Ut1izBO6PMBUvpQUgXC7URNSVIw8mWHIBSirPxJLHvAmKxQSoEkVuOWvT9I8/JlfNwicjZFeJL0HqTG45nGbRnKWopWUpeiQ1AKDSNwy+k+RdHp2I2ooMGBSHamlWHH7Fo5/4m/7SeRunIsKBLvyAJoAQTQcDwiacS+GlKfeIABCrFg7/AH9ID2/j82FnpbMcp3quCU1fS+v2J47WRLvY3k5X4KmyxLnhZFQClOpUAwI9frxjNoz0pw8wGpDg/wC5ScxevFIe1b6Qv2NKK5cwJFUqSt2sKgh+dKcuIEX7SSFhEsC+Ukm5SnMWYaV1rux6zgvu3ZSXYk/zRQkBvzEpItq56/pDqepKJaWcLKQAprCjv2c9ucUSpiVLVbyEWPNgD3HCwgaUozBLCt7K4Aswch7VOZj0S2sXdSYAzDyT4YXXeJLF7eVL9AB6Q82dj1SS2VvcMaelYXKmgEISktlcc9SxNIL2fhRuryEuRTnYjKeddY48r5K5CtjbH7SM9OSZUKFhRizUb06QvR4hSkLX+IgghRJJ1AJUzsa0rcw/wGz05mJRkAqyqmimUKhujFxCjbmERLnIUDuElJyg1o7uzfbRDFrSCgLa+I8RCSAnOmYjMVakKCQCeAoP6UpiezJikFyKkuX0LNoRwfuRC7bE8Idku53gNLF/pBiVKV5qORfW+lKaxd6gFMGwEvOJmZRBzkGrFw2UdAytPn9HimTJCQklwA+vFxwvCTB+RSjUqKjSlyb87ReiZmH+m7Ed6h66wMlyl8Gok7nKSDo+tCdNavFc4AJDgEAjV20sbdIIVlC1E2obgaMWEQ8QB60qBS7j2rpyEBXYtAsiRvZykMq93Tb9/t40pYSWTM75WP7QXg5x3gCymo9iXPKsUY1RKytgHGh7Q92EvwyM7OVAaNd2rVqCJz8LLyK8SdlrugpVRmAU4GVnoxbnA2Bm5aPo1dKVbgxLw72dJTMO8QWYA5gGfqmpta0LdMxDZEsrVnAddQTQpULmigWGrADrSrJGGCXygVGbOycoLajU0JvfWLJsopqlRumgdBLOHIA3uJc0JFRaNYvEAIKTmSQVAEruGuSVOol2snrpAdGJJTJCjnUsqv8ALcEGoIch35NccKMRtjETAChKZSS5NMqmLqo1SK9OFnK5eMSR51HKSQXLuedX1Ot7wNiNpJSkEArvWYRlBd6JF9ad3jRTbMdThMWTLALuQ2ctVwKXd7N2vC7HSyvKEqsLM9rUNCzPcMRFKJyVITlaqXKg9SKhqVfp2vFGKmqYeU6FiQ/YDrTSA07sOyc3EsClsotWrf7XI7a1hVOUkA59LljwrR/Z7PDpSpNEFSZJoM8sOTbMMpBYgfMCCa6QDtfbMmSgBEpC5gJOdegFKXGfV2o9ndtB21FI1g8rZE9RK5IQlBBLEhwKtoCCzXGlrxmOlLJSg7yhwq9DXvWM2Zj/AB1KU62pldbqNWdaqAO5oBRo6LEbSEx0gqSmUcrg5y5SfzElnF7VNoGWcotrRoypibZWyVJrMYEuwB4jWL1plpO6krUhWYtvNqdbVZwDEp8lEtbzZwml2/DUaD/ULBuAPrGp5XJUpaZTSyGdlqzA0LUd9WpX1Mqm3tlJ21bYGduZyUypb/koAlLUJ+tdIux2AmICc0sqUsVWp0p4snVuvK0XYLGoEvOqWrIdxvLcGqjckXHPpBO0fiQTcPLBWcyHzULqYJCTQUJCj3BjSg4yShH8kKRzc8ZVFO7Tm0ZFGImy1KKimYSdWv8A8x9IyOn7YtjnA7bQAUVIJsoAtUmhtqGtpeIbYxBEmYBYoNAxoKXBNNawokYcWBozmjmhoAwFS14KxeIIwy05Sk5SBRt1RBIOtz3ibxR5pr3HFXwwlRMzKWO7q3Ejrbt3iU8H/MZHDkcaAlYcjs8WfDL5JjDMbtxYW75rCApiM02YuhTLyqZvlzJLD3fvHWleSX4GktleHO/NU26mvHUAmgs4PrF2w5YJBNAlhwepP6+0UTcShpoSKrVl6AKemrGnveGWGQJaUg83Nal6NWjBgO51h8jqIfA0w1ZoS+6lA1IANb1vfuIY4ZYJUFKNnFGc8KUhLg0+MphQaEWDvlfW8NZWAnMxQo5Q5LhxQHTh9I4Mkb0xGaXe7Zqt1t258o3t6a3gKBoJiWzEEuHq2gZ6fxFCgssgODp6M9NCGAeAtp4dSZYWoEAKDEsHrlJCaEtmenAw2KKsKKNphKhOen4ZKavvOn/6GvPm8Xb2UqNd3+phU20GtKVhpNwckCbkGcKlkAk2T+IkKYBwTlCwDbOOcCTZoOGlukglIGcfMVIdlN1e2kUvSRgbC1lhwACHY1Z3rmDMbdhEUJUxJU6Xb7+npBE6cEJYseIANWca8v1gKWxcOXVVqG/StuMDbTZrMmp1DVLMD9dIxJJ0bpX77CLcRKDAvqPVxY+sSRW5c24dRzEG1Q1mpS9SQA47daxKeoLVTu71gjI4JZ9GGZj/AD9vF2CAyjdDvVyDb8tz9isLrsGiGy8EkOslA/0qynhUJVz16w2lbTU2VCAQSRupodd64LhhwGjGADJUS5LMMrMwNWc+9usH7KXhpPgpM/wyS5CwOJ1dwKUawNbwG9Go1tELQVZZZQXZSHdKDRq/NpR7PCacspWcqgzuL14sCatypWOwmKw6FJmEqnzTVSXyjMWB0oGplIOkBY/aslK82Hw0qWoOAV76hxYeUG9eDRKE37WCqAMLsueXSMPMWp3/AOmqmgal61PCJf8At+ZXxMApCB5llKgQ3HebLRyQKNS8EbJ2xip5/wC5UlCSColTJ4sEhjfQCxrF2NnKS5QvOsOU5yogl9Ek8yb29qpyj12Y1IwJtLGR6VyoCdKZuPGnzcnr/wAkJRI3lEEjdJIoWooBjR+UBLxMwpIGfMQ7BTvyIT1Pr0itfxKqSkS1SwpagGJBAHFxd6aceUJNZK1TYzWie05iFBlkOaFzlYCtaO5oQbxz+Kk13y4qUqpmFPms9Kg3NbsH7SVhkYkJUo+GsnyKZaUhnBzEAixDHMQTwiM7YCVEoRNQoO2YpzilaIQ5DG7jvBxZlF8X2LQJ8P7PlFKZhXIoMyhMJdxZg3EjymB9pbMKZsxRKkpVVCUo3bNlUSQygSpg1g9jE9vheDUEypyFKmAHPK0AdkuRQl3YaQDsPFKLqXOMoPvqVUqYDT5if1EO1KuVBjpk8NhJiN8oZlEuWY0FBx0hlJTOmKyuVqKapJTUaeelPaAJ21ElmBIBOXMEhSnPmKUgJAu1IumzpExX4kxYUkboWoJSWZTZ0oPE3HeJKEnPZSfOW/BfP2ElBZWVMxqoStBZrBReh0D0u7UhRt3AIQcqFLzi4Zg5Y+ZTAU4A3iO0QAoKXIS6y4UA4UXNROlqAXxvzaKcXtjD5US5yfGIstgTLFd0eXMH+U+zvHSoNSTRHRzy8CX/AGUg++asbjoZ0qQ+6gqGimCXp+XTpGRX/IXsLaN4tSkqSv5TQZWTUmrgCnD0iG2MXnkKtcBXG483HUQBi1yzmAJO87k1H2XPG0SxoQUuqYa6MXs+vOkSUNpsdLoz4dxBQFsHCqXbn+kQUrKqfRwUBDEVsE26tFmxkoUksCFaag21gTFpIWtx830f+PeHVc2P3JlMrAsgrIpZL8SQ56s4hrOxLoS7BgALUNGBpyiWFmFUtMsqAl5nILkEpepGnlTXnAe0gGSBVwHI6WbjX2gtuTViyZZsyczkJZiCOVAQOdXMP07SUqYmczrGpq4ZmPHWEOycIVgpABPB2o1NQ/7wQuSU3SUiwcFtC9eUQyxTloV9nTysOmdMK1EgjQihcgEVYANc0u45AfFuKlqkolIyP4iUjKkAsxcks9VOeQprUWRiqbyylmYFw16pu4oLtUwm2riMyktop2HEQuKD5KwLs6FAClLYUyKtu2JDlIDih15QuwxPhYZwarQHo5O+Cb9qteLJJAmDOkB0OAdXVqb2BgXCzA0lOV8hUpZejBRSPQ68xDqP9/YyHWNwRQAVh0j5knyPUUZiXFTrozNHPCcPEWwoSPpwOkdDisUJoYk5UhqOxJAIqP0DescvNmJSuxFAyS4qHBr3eNiTadmQ3yI8IKKgCCgl/wCsO7cnV2gKfjMnl01Ona3CvCKDPCgWDdC/E/QQJi1hTNxreHhj9wpDBG0yUhjvBT8BQfWGuFxaQgEpNncgavR/TiY5VIdLB3cVh1h8UEgZwFmwcnKOfMv9BBnjVaA0MsxVmZJ8ruTmu9hpy48IxUhOUmarMWZLFiDUkghtDfpBeCnpGRUtAKXU6Xo1ySXZ2Bu7NURXi9o7ubw6ljnFKFmavGvP6pTT0Fi2YCCRLILNmGr23uB6m5PB4swGLyuJkt+SiQdGNQX10hViMULzCoTEijvvCzXoz9KRadpGY2RQJr8rFI0cKo3Q8YrODatBps6TF4lIyFBKUKUFEpIBSWAAJ8wt5QWBqzwxm4kFO8tCq3AU7EVUT3IFKUhLg1KVKOUzCoOScgUmUlyAavvEszN3hVLmgPmcqSC+iXYcnIc8ogk5ASsKxGNLnMoqIuDYNxH1LcYlhCtas4GYNQtpX5m5O8cxhMdMmeICa3HJ9ByZ6Q2+HllMpJYnzN/5EfteLzx8ENNUjqsJtIJLKWEJyh05XIY6BgKv9SbUr+IVylgJkTDMUWUwGVgQ4qDUgmwqOohDiMUM1U29ehhhK2ymXLALMXyy0bqbs6yN5RN2jjeOnySJheF2lOQhSZmFkYsUBztMXLLit8+Uc+NxAU7EyMROypSZEz8gQCir6oAWP/E9Yrk7VmhYmKmeEEl0hCRRuHChqSdWhyj4qSq6V4it15QA9HCvO97NHQ266GjKmAo+GpySCpLJa+8QRSrhJ9LjhAW1cLkKCFiYMzHIFUpQKKkbrsYe7IxbnOJa5eXy/iK92WCdGg3aKZ8wAyZInAPn8MMsEvdRICzat+cQjl9VLbKzy2qEeF23mSpEqWBRy29m0qFO4q/ltC9WGJL5UBjU5UgC5oCH9KQy2zhcTKKFKlhFWDtmrUjcLkmsBz9nLTKSpYXkmKYFQIylywU7sDzi2+yDfhgmKx0oKIJU+tBwjIFGzUChQt6/mHtwjI3DGC17FQU7s2WtqcWMUbQU6B2+hi2TMKHY04NfrAmKUSnlYekVitjov2QRYvX2/vxiSUPNY2djqGJ/v6RRs4nTp+sEYV3caMfeNLTbGXbYxEspxCkga5gm1FBA1FLKrxgPaSAmUhVQ4DP/ALjTlaDVT/xTc5kJ/wCJPtAGOlqmS0D8ob0pU8aCFi7ab+CaDvh+WqUZhZLZZZNQ7LJbKOIZQPBujz2jiVTFJSomxPQ24AV1vAWEK1LUeKUhu5NODRdPlLU2jPa5Lawk652YoXNbtZ7xRMZWZhXK5YWrLHpc94mvCLzXLtZv3PGNSsIvfo269rsX7Wh40t2ZBk/FAkPVkhgWLHMske59RFeyWzqd2qP+ZV9axrB4TPvu4I9wTF2zJbmZxzfqp+naEk0otIbVM1tBE1JRkTnqzJBKjq5DW+9HhNtOYq6wcwLEFJDWLMax3eA2h4QoWD/l+pb60ie0NoomqHiBKzlKWKQblBJ6umkSh9Txdcf9gUkef4VbpJrp9FRPxATagP6R3/8A6Pg5uCxU1MtSZ0pGZJSWSpRZEtJTxzHlHYz/APB7CKAaZNTycEaPw4R1xyKatIqo6PEphoKtmJc+0adJIYM1nv3j2CZ/gtK0xCjoAQzekBT/APBpYByTkjhQvBckg8LZ5vtXGLmow+dTtLpQChUS1OTQEvEEAgG/3/Eeh47/AAjxZIyqlkJASmugtwhPiv8ADfHS3/CC+lY3KJpY22cepYK+IAPehiK5ipZSQbcNWNPZocTvhzEIUc8haaMCR149YXbSwS0nKUnNldu5a3KKKSboyi+mGo2gok7xY5Swo92JbqfeJrnu5TQ2e761ijY3h+AslgtJYglmDhi3QkdovxTJCSwGap1u3CIyilLSFgvUVTpSUpSWDlNaNrBGzSVSwlIKqmwLJDqo9tfusBbQnfhpPUe8WbI2p4cvK51oTS9XGsFpuFlM4zGBZJWpObMWAzD1HEjjWKZeHqxAD0cmnu7Qy2bhTPSVzJ0uWgAOpRdnsEi5NLRmDxkmSsqQszyHCU5Mocsyi6jaoqDcUERVnMLsGlQm5vBzIFAkoJBJpqG4t2h7s7Z2GWqYqbJCDLAU2ZiHJ0cgW9wGhNtD4gxEwFKlFL6IVQ9Te2goeAhdg0qX5AAE5cxJYAO9ydcsU4th8nR43ait1KAEJGaqRVW8WzEk2oO0WbL24vDFZzuFnykk21HN4AlAKU2YWLVDGuhJgXaE0AFEsgqtmysNTRWtAfSIxjvSK5VCtHXbR+IZcz8HxAhSgCVqSVBJA5VHM2HWFmJxM3DyJ8nErEyWUFUqcF5gSzy8qjfeah4Rz2wtvIlqMrEYdM9Buw3tTQ6t26wnkhZUJRVuBeYIWoAE21NHEdUcXuQo2cxqqaonU5n/AFjUdanZeIIBTKwoDBqq/aNweXwbQml4kEsoZaX/ALi8DT5oMtYoWmexEPBhJYPlAOrguODiBZ+DlkKSDUl3FyRpyjmjkjfQ0XQBs0J8JZI3gaH/AGwZs9Iq/KK5mCShCgCyixCSajhbl1gnASHQCFAVeo7EMehhsjVNjclTJzJYQrM9Uhr9+EWeDlSzFQJfUNvOH0i2fKTckEA2GltCKa1igKAD5qB2NRSpq1ognaJWWIAoGIB6Cv7xMlI4uKNX77xQcalRajcaGnSJmSFX0FHLnvwgOPuEuRMSbFvQ9o1OxISKi9dS/WlukBz1NYdgKFv1jEzC2WgINvrGWPyA1h1g5gk1ezs3GKsI4MyrOe+p/WAceQkEpU1GYFzR3cH9KRvY2McN5u1q0rq/7x0PF6XJDJMbBZDgmmjnTSIJdRCQCRxCXfTnSHuxtiIm1nFITcAGvtHV4DZWFljdSmmpPrEVSOiH07e2cnsL4exPzOhJKT5hUJUFAGvECPU9n42e2/Nf0/mFsiTLNgIOkoliwgNs64wjFUMk7QmfmftEV4yZ+b2EUpmJi6WUnSEbbHUUa/zCvzl40qevi/VoJCRwiQSOkANIUz0FQqgekJcbgEn5B2/tHYFYEQWpOsOmK0eY4zZUsu6B3CfqY4v4nwBlssJZFAA+pc+l493nSpJulL/0iPPP8WpEsYWXlADzk2S3yTTf0i+NvkTlHR5vszAKxLjOiWlAdSlksHJCQAAVKUWLJA0PCHmzfh/DBKVq8SaEkgpZszAVKcrpTWgKnNLRzkueqWhQAYqurVhcDqfakdZ/hssLkTkZmImAkFjRSAAa/wBBjomnxbWiDi5OmUbWxSySEp8OW2UJQkJAHPKHP28IsQuYENLQRUuVM56co73F7MCqZ5Y6pT+0LJ+BmjyzJLdAfRjEoSSC8KOWmqWQd5XILrW1AKCBZsvdDFjqzBzwpD6fs+e5rKU7caNw4QMlXh/9QAlyKaelYfk1tEpQolhcFMmS1ITKBAchRcb35iSeNIBxkjIgAkE1q+6f6Wvdoa4qapigFTF7WHCE82UlASFVD+73bhAjKzShxAwooZSTU8qN0g9WKwqmM5MxZapQya8OH2IAnZQW0PE/dIHEhcw7oJFqc3b6RdJPbI0P/wD16WKS5CQjQKnzHHVlAP2jcKU7MXw/4KPuExqNUQaOtn4zNukJdzQqqWdwCR5uQ4iBjlSkqBBZL/KHvuu7ntXkYXzJqlJO5MSkEFKVDMO5NuVWDxDE4ZExDIcKagQl96/lcqTranvHMsSVIFFisWkulabgMXFOFQxIoQ0ZLxORhldJdiDeulbE8YGw2CIzGYxYVNDlrV7lwR25vENpyxu5EO91Jq/MgUBN69Ipwj/EZRvQ4mzkLSCrdpZnpXgezRJUlAS3mTxaz8amnEvrCPDSZqgwSsAt8vv98Ib4H4WxEwuKAfm3S31ibxpasdYGyqeiWk/KnK1A46nm/KkUTMW9UEqSGDcKWLX0MdVgfgVjmJrqxId+t4fYL4WQi6AfeFc4r5LR+mfk80XPmTKAFQevGooz+kFbM2ViVkESSBZ36x6xL2QBZCfT9IJlYAswHtA+6qpIovp0eeYT4SXUrQhQOhDd6PWHMj4ZQLSUJPEOf0pHZSsArlBcvAaQjnJ+SqxpdHK4bZJBoT6UhpJ2SDcD0h6nCQQnBwjkPQsk7NAgtGHHEQYMHGHB/bQrYdFCJI4v7RYEgcIqmYQn9oom4NQ49jCjBapjaxFU/hCwpWDqecVTFqEEDYzXiQIAxOK4QGqaeJgebMI/vDpCNlG0J7i/u30jifizEomITKSXZWYli1AoM5ua+xjqsSt6FLwjxOESXISxikXQvZweKlEIZnfUXA4coG+HtrnDTiflUMqg3oeoPsTHU4vZaTrWFq9jh46oZFVMlJbtDqdthKqluorA8zGyy7j3hSdlkWp0jZwKrsYXjHwa2NJGElTHIWoFNS1QOZJp6wLitkiadybm/MWoO9vrC8SNAWraNqCmbOW6mkan4ZOSbG2cA7ygwNWBJ07aQu2jMGY5N7irSg0++MWLCzlSkD5b100H6tEMTIKUgKABF+b9IRKmF+zYgxicqme3t/eCsFjZssjIVA3f+9NO8HKxZL7qGSeDt7CA8fj1LoVG2mtmAjpTctNHP2Mv/dGK/M1AG6BuOt4yESZcwh6l9XjI324/ANHcyPhnETRlEs5GAdRB6l3BfW/aGmF+CZqE5TMQBT5C9Oh/eO5RNZg/t+kSC/smOLm2qO9YYI5rC/BeHvNSkq1ZP7hz3hvhfh/Dy6JlgcaW9IYVJoKch+0XoB7fWBb9yiil0USMAkWT3Zv5gtOFHACCUS6RpUlbhlJSNd1yehzMPQwo1GIwYiyXhkxeiXzMWpS3KFs1FX+WGgfu0Tk4dzUAe/7RcB19onAbMaEgfxE5cgCwAjRNYmFQAOzakxLKGpFSphdmiZfhBF2YFte/KJBWrRn1i1KukFIVsghKXt/MS/y8WDrEnaGSF5MGXhRAM7ZoOkNfWIlQEHigqTOcnbI5QLN2SeEdQojiIqKQbF4ND2cdidlKH3+8LZ2yDy9I7qdhvsGF+IwxFW9owKRw0/ZR0hXi9lHUGPQFYYk2P33iifhG+UtzMNZuJ5xNwLfLTn91iiZhuXvHoU7Zr/IG0OYH2aB52xUtoD6+rPB5A4nnU/BHj7frCvFYVSTugHtHpM7Ywao9OELJ+yUkWJhlIVwOORN0sWH00gbGoJU4NANX6a8os2oky560D5beiT+sVzsVlTqC2pGnAQ3F3onNIXTEhAbjXrwizArlJWPGSSCDY2pRnpFCZhW6mqLl3i1Cgk5picxPOw5c+UXrVHMyczHS3ORKwnQZj+gaMimbjkOcstLaPfu0ZG4/D/YtHvwQ9YISgcPaMTTlFifsR5zPWJSxFw5N99oplJ4MDyi8yiRqPvn+0BsKRYiYWpFyFl70+9YimVTXt+5glCW+XpChMQm9ezxY4ep9niKQ/GlX+7xJJBL5nHCBsxsE6D2/mKkzCePNqRapWag++0VGSoVoTzp6QQL5LTUux++8YlPI+rxuWeJ5CNFD6fx90jGLUU19YkhX3/MRRL5xp/u8FIWkXZuUbzcoHN3vG/EY8YKYOJepUR8QxUJm9r6RmdtIY1FqpsaC4GKwTFappEE1BPiaN9YiZgEVIW/rqYwrf9bRjFkyYrQD76wMpR4fxEZoAsSIHmTDRn7EfxGMWrxLWB9IgQhdwOxjRSbkhuF26c4FxE0AEluvKMGgjMEvUn7pdoEnTHo3t+8Dqn3IP3yjBPe/S79iPWDRgbEAm1OzQsxC1Jfe9ByhrMmtp7n6aQPiVpLaN1hkA8v+IsBOXiFTSiiktRhYAOeApHNqwKgQVGnKpPGkezTpQUKEpe5YE9nMcv8AEWGkyUB0ukkf1LN2/c8OZi8cr6OfJFnGYcpTnSN0bpD1NHc3uQfpAkvCrnLaqjpB8xaSWSkhyb1Ore7RT4Swp0ZqMX50KWa5dodS3Zy9lc/YU1KiGA5PbVqxqOuBUoAqSymD0Tdg+veMgfeZfgj1tMl7d4Jk4WjtGRkecd6Jy0DkCbO54P8AUQQAARr9PSMjIwTSFlRbLQcSKtegMXKBAoH5ExkZBFNSCt3U3T9/4aLzqCIyMgGfZCUmrOHNbcKftE1ynv3jIyGS0K3syUA+vcvFhBFrRkZBSAzZGsRWrKK/SMjIxkQCecWJDDnGRkZGZFhEVMQ7dYyMghKxJ1OntE/AcPGRkZGZASGv9+0VTFVYFjG4yN5MCgfb0ikgkv8ASMjIYBWslqNAqyonRoyMjeRkbOGD1EDqlJJcOft4yMjWZopnJA1b+YDmHiXH3/MajIZCsrB04cooxKnSbasairMNKRkZDis59Wwx4aBlSVAbzkgPYmjuXzXprBWFkBKEgAdjShY0PN+N4yMjMVRRy2M+LQhakhDsWfN/+I3GRkdSxRaOd5Gm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27" y="3240421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00" y="5085184"/>
            <a:ext cx="2423163" cy="1435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61" y="1340768"/>
            <a:ext cx="2396522" cy="1755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34" y="5085182"/>
            <a:ext cx="2346192" cy="1761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3717686"/>
            <a:ext cx="1986883" cy="1265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4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babogki</Template>
  <TotalTime>277</TotalTime>
  <Words>371</Words>
  <Application>Microsoft Office PowerPoint</Application>
  <PresentationFormat>Экран (4:3)</PresentationFormat>
  <Paragraphs>60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Специальное оформление</vt:lpstr>
      <vt:lpstr>Біосферний заповідник АСКАНІЯ-НОВА </vt:lpstr>
      <vt:lpstr>Заповідники України</vt:lpstr>
      <vt:lpstr>Типи природоохоронних територій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Асканія-Нова  Це єдина в Європі ділянка типчаково-ковилового степу, якого ніколи не торкався плуг</vt:lpstr>
      <vt:lpstr>Фауна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Особливості заповідника</vt:lpstr>
      <vt:lpstr>Завітайте до заповідника Асканія-Нова – одного з СЕМИ ЧУДЕС УКРАЇНИ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Заповідні міста України АСКАНІЯ-НОВА біосферний заповідник</dc:title>
  <dc:creator>Викуся</dc:creator>
  <cp:lastModifiedBy>Викуся</cp:lastModifiedBy>
  <cp:revision>25</cp:revision>
  <dcterms:created xsi:type="dcterms:W3CDTF">2014-03-14T20:28:45Z</dcterms:created>
  <dcterms:modified xsi:type="dcterms:W3CDTF">2014-03-19T21:27:17Z</dcterms:modified>
</cp:coreProperties>
</file>