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DF4AD-9484-4F2F-A24C-47E3F7BB83FF}" type="doc">
      <dgm:prSet loTypeId="urn:microsoft.com/office/officeart/2005/8/layout/radial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E2E3D3-CB1D-4755-8949-7D60CA7D649C}">
      <dgm:prSet phldrT="[Текст]" custT="1"/>
      <dgm:spPr/>
      <dgm:t>
        <a:bodyPr/>
        <a:lstStyle/>
        <a:p>
          <a:r>
            <a:rPr lang="ru-RU" sz="2800" b="1" smtClean="0"/>
            <a:t>Зовнішні східні Карпати </a:t>
          </a:r>
          <a:endParaRPr lang="ru-RU" sz="2800" b="1" dirty="0"/>
        </a:p>
      </dgm:t>
    </dgm:pt>
    <dgm:pt modelId="{A23CCB00-EE38-4DAC-89D8-2C48DA8C099F}" type="parTrans" cxnId="{BFC67D77-7BD5-4318-8F7C-AE6CF8768B58}">
      <dgm:prSet/>
      <dgm:spPr/>
      <dgm:t>
        <a:bodyPr/>
        <a:lstStyle/>
        <a:p>
          <a:endParaRPr lang="ru-RU"/>
        </a:p>
      </dgm:t>
    </dgm:pt>
    <dgm:pt modelId="{677CA562-A2E2-46AC-A05A-B0DD63AC660F}" type="sibTrans" cxnId="{BFC67D77-7BD5-4318-8F7C-AE6CF8768B58}">
      <dgm:prSet/>
      <dgm:spPr/>
      <dgm:t>
        <a:bodyPr/>
        <a:lstStyle/>
        <a:p>
          <a:endParaRPr lang="ru-RU"/>
        </a:p>
      </dgm:t>
    </dgm:pt>
    <dgm:pt modelId="{56DE8046-226E-4C3C-97D6-85165541D446}">
      <dgm:prSet phldrT="[Текст]" custT="1"/>
      <dgm:spPr/>
      <dgm:t>
        <a:bodyPr/>
        <a:lstStyle/>
        <a:p>
          <a:r>
            <a:rPr lang="ru-RU" sz="2400" b="1" dirty="0" err="1" smtClean="0"/>
            <a:t>Внутрішні</a:t>
          </a:r>
          <a:r>
            <a:rPr lang="ru-RU" sz="2400" b="1" dirty="0" smtClean="0"/>
            <a:t> </a:t>
          </a:r>
          <a:r>
            <a:rPr lang="ru-RU" sz="2400" b="1" dirty="0" err="1" smtClean="0"/>
            <a:t>східні</a:t>
          </a:r>
          <a:r>
            <a:rPr lang="ru-RU" sz="2400" b="1" dirty="0" smtClean="0"/>
            <a:t> </a:t>
          </a:r>
          <a:r>
            <a:rPr lang="ru-RU" sz="2400" b="1" dirty="0" err="1" smtClean="0"/>
            <a:t>Карпати</a:t>
          </a:r>
          <a:endParaRPr lang="ru-RU" sz="2400" b="1" dirty="0"/>
        </a:p>
      </dgm:t>
    </dgm:pt>
    <dgm:pt modelId="{EF480E15-EB6D-465E-9A1D-840010C693BA}" type="parTrans" cxnId="{7591F56F-0638-42D4-A346-693D07FC32C7}">
      <dgm:prSet/>
      <dgm:spPr/>
      <dgm:t>
        <a:bodyPr/>
        <a:lstStyle/>
        <a:p>
          <a:endParaRPr lang="ru-RU"/>
        </a:p>
      </dgm:t>
    </dgm:pt>
    <dgm:pt modelId="{0A222F00-1CEA-45C6-9BC4-EC85648EFAEC}" type="sibTrans" cxnId="{7591F56F-0638-42D4-A346-693D07FC32C7}">
      <dgm:prSet/>
      <dgm:spPr/>
      <dgm:t>
        <a:bodyPr/>
        <a:lstStyle/>
        <a:p>
          <a:endParaRPr lang="ru-RU"/>
        </a:p>
      </dgm:t>
    </dgm:pt>
    <dgm:pt modelId="{81D41B8E-0A27-4F25-97DB-96C6915C1843}" type="pres">
      <dgm:prSet presAssocID="{E92DF4AD-9484-4F2F-A24C-47E3F7BB83F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0303A-168E-4D06-9C1F-37D558256884}" type="pres">
      <dgm:prSet presAssocID="{E92DF4AD-9484-4F2F-A24C-47E3F7BB83FF}" presName="cycle" presStyleCnt="0"/>
      <dgm:spPr/>
    </dgm:pt>
    <dgm:pt modelId="{5ABBCE70-F6DF-4278-851D-1F3A6A73F8BA}" type="pres">
      <dgm:prSet presAssocID="{E92DF4AD-9484-4F2F-A24C-47E3F7BB83FF}" presName="centerShape" presStyleCnt="0"/>
      <dgm:spPr/>
    </dgm:pt>
    <dgm:pt modelId="{79445868-05D1-48DB-B483-26E7A9B16EF8}" type="pres">
      <dgm:prSet presAssocID="{E92DF4AD-9484-4F2F-A24C-47E3F7BB83FF}" presName="connSite" presStyleLbl="node1" presStyleIdx="0" presStyleCnt="3"/>
      <dgm:spPr/>
    </dgm:pt>
    <dgm:pt modelId="{35382460-9350-4FE7-90B6-C156E6859E40}" type="pres">
      <dgm:prSet presAssocID="{E92DF4AD-9484-4F2F-A24C-47E3F7BB83FF}" presName="visible" presStyleLbl="node1" presStyleIdx="0" presStyleCnt="3" custLinFactNeighborX="-41" custLinFactNeighborY="4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21343B-8859-4662-98D8-7BD97ECAC4FD}" type="pres">
      <dgm:prSet presAssocID="{A23CCB00-EE38-4DAC-89D8-2C48DA8C099F}" presName="Name25" presStyleLbl="parChTrans1D1" presStyleIdx="0" presStyleCnt="2"/>
      <dgm:spPr/>
      <dgm:t>
        <a:bodyPr/>
        <a:lstStyle/>
        <a:p>
          <a:endParaRPr lang="ru-RU"/>
        </a:p>
      </dgm:t>
    </dgm:pt>
    <dgm:pt modelId="{95AA4A8F-4161-4690-93D1-65BC8755C59C}" type="pres">
      <dgm:prSet presAssocID="{9EE2E3D3-CB1D-4755-8949-7D60CA7D649C}" presName="node" presStyleCnt="0"/>
      <dgm:spPr/>
    </dgm:pt>
    <dgm:pt modelId="{B8BA1B49-0C79-4920-ADA8-36B234EA8181}" type="pres">
      <dgm:prSet presAssocID="{9EE2E3D3-CB1D-4755-8949-7D60CA7D649C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B8596-80D6-4E49-B20B-43218F2A45E5}" type="pres">
      <dgm:prSet presAssocID="{9EE2E3D3-CB1D-4755-8949-7D60CA7D649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9D6F3-839B-481D-AD3C-0A50ADD8B099}" type="pres">
      <dgm:prSet presAssocID="{EF480E15-EB6D-465E-9A1D-840010C693BA}" presName="Name25" presStyleLbl="parChTrans1D1" presStyleIdx="1" presStyleCnt="2"/>
      <dgm:spPr/>
      <dgm:t>
        <a:bodyPr/>
        <a:lstStyle/>
        <a:p>
          <a:endParaRPr lang="ru-RU"/>
        </a:p>
      </dgm:t>
    </dgm:pt>
    <dgm:pt modelId="{211E71C9-21C3-4587-A254-0D81D2480DA9}" type="pres">
      <dgm:prSet presAssocID="{56DE8046-226E-4C3C-97D6-85165541D446}" presName="node" presStyleCnt="0"/>
      <dgm:spPr/>
    </dgm:pt>
    <dgm:pt modelId="{6FF646A1-8801-443D-824E-65CBD5B9C94F}" type="pres">
      <dgm:prSet presAssocID="{56DE8046-226E-4C3C-97D6-85165541D446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8835E-201D-4820-8857-8B6174E1350B}" type="pres">
      <dgm:prSet presAssocID="{56DE8046-226E-4C3C-97D6-85165541D44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BD722-ED9A-4D41-B26B-CD738BD8E59D}" type="presOf" srcId="{56DE8046-226E-4C3C-97D6-85165541D446}" destId="{6FF646A1-8801-443D-824E-65CBD5B9C94F}" srcOrd="0" destOrd="0" presId="urn:microsoft.com/office/officeart/2005/8/layout/radial2"/>
    <dgm:cxn modelId="{56D3D8E8-9332-4B12-92AB-8F2912C9CD5D}" type="presOf" srcId="{A23CCB00-EE38-4DAC-89D8-2C48DA8C099F}" destId="{D121343B-8859-4662-98D8-7BD97ECAC4FD}" srcOrd="0" destOrd="0" presId="urn:microsoft.com/office/officeart/2005/8/layout/radial2"/>
    <dgm:cxn modelId="{8C5348D3-99D1-4B0B-9376-10139C531CC6}" type="presOf" srcId="{E92DF4AD-9484-4F2F-A24C-47E3F7BB83FF}" destId="{81D41B8E-0A27-4F25-97DB-96C6915C1843}" srcOrd="0" destOrd="0" presId="urn:microsoft.com/office/officeart/2005/8/layout/radial2"/>
    <dgm:cxn modelId="{7591F56F-0638-42D4-A346-693D07FC32C7}" srcId="{E92DF4AD-9484-4F2F-A24C-47E3F7BB83FF}" destId="{56DE8046-226E-4C3C-97D6-85165541D446}" srcOrd="1" destOrd="0" parTransId="{EF480E15-EB6D-465E-9A1D-840010C693BA}" sibTransId="{0A222F00-1CEA-45C6-9BC4-EC85648EFAEC}"/>
    <dgm:cxn modelId="{BFC67D77-7BD5-4318-8F7C-AE6CF8768B58}" srcId="{E92DF4AD-9484-4F2F-A24C-47E3F7BB83FF}" destId="{9EE2E3D3-CB1D-4755-8949-7D60CA7D649C}" srcOrd="0" destOrd="0" parTransId="{A23CCB00-EE38-4DAC-89D8-2C48DA8C099F}" sibTransId="{677CA562-A2E2-46AC-A05A-B0DD63AC660F}"/>
    <dgm:cxn modelId="{FA499125-9E47-4548-A81D-E15B235A06FB}" type="presOf" srcId="{9EE2E3D3-CB1D-4755-8949-7D60CA7D649C}" destId="{B8BA1B49-0C79-4920-ADA8-36B234EA8181}" srcOrd="0" destOrd="0" presId="urn:microsoft.com/office/officeart/2005/8/layout/radial2"/>
    <dgm:cxn modelId="{A97DB299-FE94-4B34-A20C-03C9EB4D6071}" type="presOf" srcId="{EF480E15-EB6D-465E-9A1D-840010C693BA}" destId="{BC29D6F3-839B-481D-AD3C-0A50ADD8B099}" srcOrd="0" destOrd="0" presId="urn:microsoft.com/office/officeart/2005/8/layout/radial2"/>
    <dgm:cxn modelId="{4CD980DC-6CB7-48BF-96A5-915D5786B87F}" type="presParOf" srcId="{81D41B8E-0A27-4F25-97DB-96C6915C1843}" destId="{BFA0303A-168E-4D06-9C1F-37D558256884}" srcOrd="0" destOrd="0" presId="urn:microsoft.com/office/officeart/2005/8/layout/radial2"/>
    <dgm:cxn modelId="{32F517D8-EAE2-4AF6-8302-874B91EE0446}" type="presParOf" srcId="{BFA0303A-168E-4D06-9C1F-37D558256884}" destId="{5ABBCE70-F6DF-4278-851D-1F3A6A73F8BA}" srcOrd="0" destOrd="0" presId="urn:microsoft.com/office/officeart/2005/8/layout/radial2"/>
    <dgm:cxn modelId="{B33B6046-E43F-4C66-8540-2E5A5464E18A}" type="presParOf" srcId="{5ABBCE70-F6DF-4278-851D-1F3A6A73F8BA}" destId="{79445868-05D1-48DB-B483-26E7A9B16EF8}" srcOrd="0" destOrd="0" presId="urn:microsoft.com/office/officeart/2005/8/layout/radial2"/>
    <dgm:cxn modelId="{5D7914FE-18FB-4FB3-8A5F-A1FDCE5AD9EB}" type="presParOf" srcId="{5ABBCE70-F6DF-4278-851D-1F3A6A73F8BA}" destId="{35382460-9350-4FE7-90B6-C156E6859E40}" srcOrd="1" destOrd="0" presId="urn:microsoft.com/office/officeart/2005/8/layout/radial2"/>
    <dgm:cxn modelId="{1C8BDD9E-0953-4BEB-910F-0FB5569BDB2F}" type="presParOf" srcId="{BFA0303A-168E-4D06-9C1F-37D558256884}" destId="{D121343B-8859-4662-98D8-7BD97ECAC4FD}" srcOrd="1" destOrd="0" presId="urn:microsoft.com/office/officeart/2005/8/layout/radial2"/>
    <dgm:cxn modelId="{07E7A539-F032-4FEE-AB8D-4E19C9C250AA}" type="presParOf" srcId="{BFA0303A-168E-4D06-9C1F-37D558256884}" destId="{95AA4A8F-4161-4690-93D1-65BC8755C59C}" srcOrd="2" destOrd="0" presId="urn:microsoft.com/office/officeart/2005/8/layout/radial2"/>
    <dgm:cxn modelId="{7956CE81-D62B-4312-9776-14966D2D0BBD}" type="presParOf" srcId="{95AA4A8F-4161-4690-93D1-65BC8755C59C}" destId="{B8BA1B49-0C79-4920-ADA8-36B234EA8181}" srcOrd="0" destOrd="0" presId="urn:microsoft.com/office/officeart/2005/8/layout/radial2"/>
    <dgm:cxn modelId="{23B472AE-0091-4D57-8AED-77EBEEC80383}" type="presParOf" srcId="{95AA4A8F-4161-4690-93D1-65BC8755C59C}" destId="{F70B8596-80D6-4E49-B20B-43218F2A45E5}" srcOrd="1" destOrd="0" presId="urn:microsoft.com/office/officeart/2005/8/layout/radial2"/>
    <dgm:cxn modelId="{BCE3AAA4-AF81-4C3C-992D-3EA89C2AFBE1}" type="presParOf" srcId="{BFA0303A-168E-4D06-9C1F-37D558256884}" destId="{BC29D6F3-839B-481D-AD3C-0A50ADD8B099}" srcOrd="3" destOrd="0" presId="urn:microsoft.com/office/officeart/2005/8/layout/radial2"/>
    <dgm:cxn modelId="{D1432383-D2F4-40DD-A30F-79BAA159F749}" type="presParOf" srcId="{BFA0303A-168E-4D06-9C1F-37D558256884}" destId="{211E71C9-21C3-4587-A254-0D81D2480DA9}" srcOrd="4" destOrd="0" presId="urn:microsoft.com/office/officeart/2005/8/layout/radial2"/>
    <dgm:cxn modelId="{2D68CE39-1774-4247-AF70-4E693DC10C4E}" type="presParOf" srcId="{211E71C9-21C3-4587-A254-0D81D2480DA9}" destId="{6FF646A1-8801-443D-824E-65CBD5B9C94F}" srcOrd="0" destOrd="0" presId="urn:microsoft.com/office/officeart/2005/8/layout/radial2"/>
    <dgm:cxn modelId="{275F6E67-3863-4B4F-B788-B7AE6677EBE8}" type="presParOf" srcId="{211E71C9-21C3-4587-A254-0D81D2480DA9}" destId="{3348835E-201D-4820-8857-8B6174E1350B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08147B7-8836-49D6-A33E-549AD56854C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81367CD-2B1F-4902-A4E6-4D6FEFCE2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akarpattyachko.com.ua/narodi-zakarpattya/bojki" TargetMode="External"/><Relationship Id="rId2" Type="http://schemas.openxmlformats.org/officeDocument/2006/relationships/hyperlink" Target="http://zakarpattyachko.com.ua/narodi-zakarpattya/lemk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zakarpattyachko.com.ua/narodi-zakarpattya/guczul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hotos.lifeisphoto.ru/43/0/431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00230" y="1500174"/>
            <a:ext cx="10358510" cy="100013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Тема: Українські Карпати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105400"/>
            <a:ext cx="6480048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Підготувала: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учениця 8-Б класу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err="1" smtClean="0">
                <a:solidFill>
                  <a:schemeClr val="tx1"/>
                </a:solidFill>
              </a:rPr>
              <a:t>Кузнецовської</a:t>
            </a:r>
            <a:r>
              <a:rPr lang="uk-UA" sz="2800" dirty="0" smtClean="0">
                <a:solidFill>
                  <a:schemeClr val="tx1"/>
                </a:solidFill>
              </a:rPr>
              <a:t> гімназії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err="1" smtClean="0">
                <a:solidFill>
                  <a:schemeClr val="tx1"/>
                </a:solidFill>
              </a:rPr>
              <a:t>Слободюк</a:t>
            </a:r>
            <a:r>
              <a:rPr lang="uk-UA" sz="2800" dirty="0" smtClean="0">
                <a:solidFill>
                  <a:schemeClr val="tx1"/>
                </a:solidFill>
              </a:rPr>
              <a:t> Вікторія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uk-UA" dirty="0" smtClean="0"/>
              <a:t>Гора </a:t>
            </a:r>
            <a:r>
              <a:rPr lang="uk-UA" dirty="0" err="1" smtClean="0"/>
              <a:t>Бербенескул</a:t>
            </a:r>
            <a:r>
              <a:rPr lang="uk-UA" dirty="0" smtClean="0"/>
              <a:t>: </a:t>
            </a:r>
            <a:endParaRPr lang="ru-RU" dirty="0"/>
          </a:p>
        </p:txBody>
      </p:sp>
      <p:pic>
        <p:nvPicPr>
          <p:cNvPr id="47106" name="Picture 2" descr="http://fotosutra.com/wp-content/uploads/2011/08/DSC_532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516">
            <a:off x="828643" y="1318337"/>
            <a:ext cx="7824042" cy="520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uk-UA" dirty="0" smtClean="0"/>
              <a:t>КОРИСНІ КОПАЛИНИ:</a:t>
            </a:r>
            <a:endParaRPr lang="ru-RU" dirty="0"/>
          </a:p>
        </p:txBody>
      </p:sp>
      <p:pic>
        <p:nvPicPr>
          <p:cNvPr id="4" name="Picture 10" descr="Сірка_самород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357298"/>
            <a:ext cx="2971800" cy="2514600"/>
          </a:xfrm>
        </p:spPr>
      </p:pic>
      <p:pic>
        <p:nvPicPr>
          <p:cNvPr id="5" name="Picture 13" descr="га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357298"/>
            <a:ext cx="2714644" cy="2509838"/>
          </a:xfrm>
          <a:prstGeom prst="rect">
            <a:avLst/>
          </a:prstGeom>
          <a:noFill/>
        </p:spPr>
      </p:pic>
      <p:pic>
        <p:nvPicPr>
          <p:cNvPr id="6" name="Picture 12" descr="сі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57297"/>
            <a:ext cx="2643206" cy="2500331"/>
          </a:xfrm>
          <a:prstGeom prst="rect">
            <a:avLst/>
          </a:prstGeom>
          <a:noFill/>
        </p:spPr>
      </p:pic>
      <p:pic>
        <p:nvPicPr>
          <p:cNvPr id="7" name="Picture 11" descr="ртуть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29066"/>
            <a:ext cx="2895600" cy="2705100"/>
          </a:xfrm>
          <a:prstGeom prst="rect">
            <a:avLst/>
          </a:prstGeom>
          <a:noFill/>
        </p:spPr>
      </p:pic>
      <p:pic>
        <p:nvPicPr>
          <p:cNvPr id="8" name="Picture 14" descr="наф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000504"/>
            <a:ext cx="2786082" cy="2643182"/>
          </a:xfrm>
          <a:prstGeom prst="rect">
            <a:avLst/>
          </a:prstGeom>
          <a:noFill/>
        </p:spPr>
      </p:pic>
      <p:pic>
        <p:nvPicPr>
          <p:cNvPr id="9" name="Picture 16" descr="сіль на рука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143380"/>
            <a:ext cx="257176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vershina.com.ua/upload/images/316314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  <p:pic>
        <p:nvPicPr>
          <p:cNvPr id="5" name="Рисунок 4" descr="DSC_4994 Panorama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inforico.com.ua/a/novyy-god-v-karpatah-2014--120b-1352206406298849-2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643438" cy="3929066"/>
          </a:xfrm>
          <a:prstGeom prst="rect">
            <a:avLst/>
          </a:prstGeom>
          <a:noFill/>
        </p:spPr>
      </p:pic>
      <p:pic>
        <p:nvPicPr>
          <p:cNvPr id="50180" name="Picture 4" descr="http://www.gorgany.ua/wp-content/uploads/V-karpaty-2013-1024x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</p:spPr>
      </p:pic>
      <p:pic>
        <p:nvPicPr>
          <p:cNvPr id="50182" name="Picture 6" descr="http://ultimatesurvivalistguide.com/wp-content/uploads/2012/07/1255457434_1450877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0"/>
            <a:ext cx="4500562" cy="39290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foto.ua/uploads/photos/77/77136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drukzak.com/ru/wp-content/uploads/2012/02/chornogora2-1024x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8228">
            <a:off x="444332" y="230807"/>
            <a:ext cx="5614399" cy="3980521"/>
          </a:xfrm>
          <a:prstGeom prst="rect">
            <a:avLst/>
          </a:prstGeom>
          <a:noFill/>
        </p:spPr>
      </p:pic>
      <p:pic>
        <p:nvPicPr>
          <p:cNvPr id="1028" name="Picture 4" descr="http://arcticexpedition.ru/upload/image/altay_shavlinskie_ozera_aleksey_cherepov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5609">
            <a:off x="1994852" y="622719"/>
            <a:ext cx="5813575" cy="4214842"/>
          </a:xfrm>
          <a:prstGeom prst="rect">
            <a:avLst/>
          </a:prstGeom>
          <a:noFill/>
        </p:spPr>
      </p:pic>
      <p:pic>
        <p:nvPicPr>
          <p:cNvPr id="1030" name="Picture 6" descr="http://be-active.com.ua/index2.php?option=com_datsogallery&amp;func=wmark&amp;mid=6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8175">
            <a:off x="894161" y="1377735"/>
            <a:ext cx="6523589" cy="3400421"/>
          </a:xfrm>
          <a:prstGeom prst="rect">
            <a:avLst/>
          </a:prstGeom>
          <a:noFill/>
        </p:spPr>
      </p:pic>
      <p:pic>
        <p:nvPicPr>
          <p:cNvPr id="1032" name="Picture 8" descr="http://www.tkg.org.ua/files/images/news_2008_vorozhes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1133">
            <a:off x="2057130" y="1946720"/>
            <a:ext cx="6500858" cy="3754246"/>
          </a:xfrm>
          <a:prstGeom prst="rect">
            <a:avLst/>
          </a:prstGeom>
          <a:noFill/>
        </p:spPr>
      </p:pic>
      <p:pic>
        <p:nvPicPr>
          <p:cNvPr id="1034" name="Picture 10" descr="http://sevelina.ru/images/uploads/2011/09/725_large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41535">
            <a:off x="793322" y="2597425"/>
            <a:ext cx="4929190" cy="366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Озеро Синевир:</a:t>
            </a:r>
            <a:endParaRPr lang="ru-RU" dirty="0"/>
          </a:p>
        </p:txBody>
      </p:sp>
      <p:pic>
        <p:nvPicPr>
          <p:cNvPr id="29698" name="Picture 2" descr="http://mounttrip.com/wp-content/gallery/marshrut-na-ozero-sinevir/2333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" y="1714488"/>
            <a:ext cx="9144019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431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 : )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325454"/>
          <a:ext cx="10501354" cy="653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4480" y="1857364"/>
            <a:ext cx="25003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Карпати</a:t>
            </a:r>
            <a:endParaRPr lang="ru-RU" sz="40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250033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err="1" smtClean="0"/>
              <a:t>Довжина</a:t>
            </a:r>
            <a:r>
              <a:rPr lang="ru-RU" sz="3600" dirty="0" smtClean="0"/>
              <a:t> Карпат становить 280 </a:t>
            </a:r>
            <a:r>
              <a:rPr lang="ru-RU" sz="3600" dirty="0" err="1" smtClean="0"/>
              <a:t>кілометрів</a:t>
            </a:r>
            <a:r>
              <a:rPr lang="ru-RU" sz="36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err="1" smtClean="0"/>
              <a:t>Площа</a:t>
            </a:r>
            <a:r>
              <a:rPr lang="ru-RU" sz="3600" dirty="0" smtClean="0"/>
              <a:t> </a:t>
            </a:r>
            <a:r>
              <a:rPr lang="ru-RU" sz="3600" dirty="0" err="1" smtClean="0"/>
              <a:t>понад</a:t>
            </a:r>
            <a:r>
              <a:rPr lang="ru-RU" sz="3600" dirty="0" smtClean="0"/>
              <a:t> 24 тис. км². 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Ширина </a:t>
            </a:r>
            <a:r>
              <a:rPr lang="ru-RU" sz="3600" dirty="0" err="1" smtClean="0"/>
              <a:t>понад</a:t>
            </a:r>
            <a:r>
              <a:rPr lang="ru-RU" sz="3600" dirty="0" smtClean="0"/>
              <a:t> 100 км. </a:t>
            </a:r>
            <a:endParaRPr lang="ru-RU" sz="3600" dirty="0"/>
          </a:p>
        </p:txBody>
      </p:sp>
      <p:pic>
        <p:nvPicPr>
          <p:cNvPr id="4" name="Рисунок 3" descr="1360547036_fff_fotos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83748"/>
            <a:ext cx="7858180" cy="3974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aprom-image.s3.amazonaws.com/22366_w640_h640_big6869173445199203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18486039">
            <a:off x="362086" y="2483741"/>
            <a:ext cx="428628" cy="2211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8486039" flipV="1">
            <a:off x="1172156" y="3614945"/>
            <a:ext cx="412336" cy="2492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2966755" flipV="1">
            <a:off x="2034079" y="3240810"/>
            <a:ext cx="412336" cy="2492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6843503_343954_3303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1543">
            <a:off x="167550" y="444762"/>
            <a:ext cx="5494234" cy="4103289"/>
          </a:xfrm>
          <a:prstGeom prst="rect">
            <a:avLst/>
          </a:prstGeom>
        </p:spPr>
      </p:pic>
      <p:pic>
        <p:nvPicPr>
          <p:cNvPr id="5" name="Рисунок 4" descr="95655163_morda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673">
            <a:off x="3529438" y="543169"/>
            <a:ext cx="5480782" cy="4031982"/>
          </a:xfrm>
          <a:prstGeom prst="rect">
            <a:avLst/>
          </a:prstGeom>
        </p:spPr>
      </p:pic>
      <p:pic>
        <p:nvPicPr>
          <p:cNvPr id="8" name="Рисунок 7" descr="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3624">
            <a:off x="73692" y="2223641"/>
            <a:ext cx="5838660" cy="4071942"/>
          </a:xfrm>
          <a:prstGeom prst="rect">
            <a:avLst/>
          </a:prstGeom>
        </p:spPr>
      </p:pic>
      <p:pic>
        <p:nvPicPr>
          <p:cNvPr id="7" name="Рисунок 6" descr="a61d4a12c7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3826">
            <a:off x="3403764" y="2180339"/>
            <a:ext cx="5507413" cy="412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12" y="0"/>
            <a:ext cx="9001188" cy="17144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Карпатські</a:t>
            </a:r>
            <a:r>
              <a:rPr lang="ru-RU" sz="2400" dirty="0" smtClean="0"/>
              <a:t> гори </a:t>
            </a:r>
            <a:r>
              <a:rPr lang="ru-RU" sz="2400" dirty="0" err="1" smtClean="0"/>
              <a:t>служать</a:t>
            </a:r>
            <a:r>
              <a:rPr lang="ru-RU" sz="2400" dirty="0" smtClean="0"/>
              <a:t> «</a:t>
            </a:r>
            <a:r>
              <a:rPr lang="ru-RU" sz="2400" dirty="0" err="1" smtClean="0"/>
              <a:t>домівкою</a:t>
            </a:r>
            <a:r>
              <a:rPr lang="ru-RU" sz="2400" dirty="0" smtClean="0"/>
              <a:t>» для 18 </a:t>
            </a:r>
            <a:r>
              <a:rPr lang="ru-RU" sz="2400" dirty="0" err="1" smtClean="0"/>
              <a:t>мільйонів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Саме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Карпатських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гір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проживають</a:t>
            </a:r>
            <a:r>
              <a:rPr lang="ru-RU" sz="2400" dirty="0" smtClean="0"/>
              <a:t> </a:t>
            </a:r>
            <a:r>
              <a:rPr lang="ru-RU" sz="2400" u="sng" dirty="0" err="1" smtClean="0">
                <a:hlinkClick r:id="rId2" tooltip="Лемки"/>
              </a:rPr>
              <a:t>лемки</a:t>
            </a:r>
            <a:r>
              <a:rPr lang="ru-RU" sz="2400" dirty="0" smtClean="0"/>
              <a:t>, </a:t>
            </a:r>
            <a:r>
              <a:rPr lang="ru-RU" sz="2400" u="sng" dirty="0" smtClean="0">
                <a:hlinkClick r:id="rId3" tooltip="Бойки"/>
              </a:rPr>
              <a:t>бойки</a:t>
            </a:r>
            <a:r>
              <a:rPr lang="ru-RU" sz="2400" dirty="0" smtClean="0"/>
              <a:t>, </a:t>
            </a:r>
            <a:r>
              <a:rPr lang="ru-RU" sz="2400" u="sng" dirty="0" err="1" smtClean="0">
                <a:hlinkClick r:id="rId4" tooltip="Гуцули"/>
              </a:rPr>
              <a:t>гуцули</a:t>
            </a:r>
            <a:r>
              <a:rPr lang="ru-RU" sz="2400" dirty="0" smtClean="0"/>
              <a:t> 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народи.</a:t>
            </a:r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27652" name="Picture 4" descr="http://img1.liveinternet.ru/images/attach/b/4/104/453/104453767_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857364"/>
            <a:ext cx="6923991" cy="4500594"/>
          </a:xfrm>
          <a:prstGeom prst="rect">
            <a:avLst/>
          </a:prstGeom>
          <a:noFill/>
        </p:spPr>
      </p:pic>
      <p:pic>
        <p:nvPicPr>
          <p:cNvPr id="27650" name="Picture 2" descr="http://image.tsn.ua/media/images/original/Oct2009/38e4cfe193_1685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143116"/>
            <a:ext cx="7072325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pohodushki.org/uk/gallery/unknown-ukraine-with-birds-eye-view-yuri-litvinenko/images/unknown-ukraine-with-birds-eye-view-yuri-litvinenko-7098x1024x768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090" cy="637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399032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Гора Говерла:</a:t>
            </a:r>
            <a:endParaRPr lang="ru-RU" sz="4800" dirty="0"/>
          </a:p>
        </p:txBody>
      </p:sp>
      <p:pic>
        <p:nvPicPr>
          <p:cNvPr id="45060" name="Picture 4" descr="http://fotosutra.com/wp-content/uploads/2011/07/DSC_4985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29025"/>
            <a:ext cx="4714876" cy="3228975"/>
          </a:xfrm>
          <a:prstGeom prst="rect">
            <a:avLst/>
          </a:prstGeom>
          <a:noFill/>
        </p:spPr>
      </p:pic>
      <p:pic>
        <p:nvPicPr>
          <p:cNvPr id="45062" name="Picture 6" descr="http://fotosutra.com/wp-content/uploads/2011/07/DSC_5011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500562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01222" cy="1399032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 :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Ребра та </a:t>
            </a:r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Петрос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http://proxy10.media.online.ua/uol/r2-38059197d1/4f5bf6e488b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500990" cy="513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</TotalTime>
  <Words>71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Тема: Українські Карпати</vt:lpstr>
      <vt:lpstr>Слайд 2</vt:lpstr>
      <vt:lpstr>Слайд 3</vt:lpstr>
      <vt:lpstr>Слайд 4</vt:lpstr>
      <vt:lpstr>Слайд 5</vt:lpstr>
      <vt:lpstr>Слайд 6</vt:lpstr>
      <vt:lpstr>Слайд 7</vt:lpstr>
      <vt:lpstr>Гора Говерла:</vt:lpstr>
      <vt:lpstr>Гори : Ребра та Петрос. </vt:lpstr>
      <vt:lpstr>Гора Бербенескул: </vt:lpstr>
      <vt:lpstr>КОРИСНІ КОПАЛИНИ:</vt:lpstr>
      <vt:lpstr>Слайд 12</vt:lpstr>
      <vt:lpstr>Слайд 13</vt:lpstr>
      <vt:lpstr>Слайд 14</vt:lpstr>
      <vt:lpstr>Слайд 15</vt:lpstr>
      <vt:lpstr>Озеро Синевир: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 Карпати</dc:title>
  <dc:creator>Dell</dc:creator>
  <cp:lastModifiedBy>Dell</cp:lastModifiedBy>
  <cp:revision>12</cp:revision>
  <dcterms:created xsi:type="dcterms:W3CDTF">2014-04-10T16:01:49Z</dcterms:created>
  <dcterms:modified xsi:type="dcterms:W3CDTF">2014-04-10T19:00:56Z</dcterms:modified>
</cp:coreProperties>
</file>