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3" d="100"/>
          <a:sy n="73" d="100"/>
        </p:scale>
        <p:origin x="-13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382.jpg"/>
          <p:cNvPicPr>
            <a:picLocks noChangeAspect="1"/>
          </p:cNvPicPr>
          <p:nvPr/>
        </p:nvPicPr>
        <p:blipFill>
          <a:blip r:embed="rId2" cstate="print"/>
          <a:srcRect l="9614"/>
          <a:stretch>
            <a:fillRect/>
          </a:stretch>
        </p:blipFill>
        <p:spPr>
          <a:xfrm>
            <a:off x="0" y="-723"/>
            <a:ext cx="9144000" cy="6858723"/>
          </a:xfrm>
          <a:prstGeom prst="rect">
            <a:avLst/>
          </a:prstGeom>
        </p:spPr>
      </p:pic>
      <p:sp>
        <p:nvSpPr>
          <p:cNvPr id="2" name="Заголовок 1"/>
          <p:cNvSpPr>
            <a:spLocks noGrp="1"/>
          </p:cNvSpPr>
          <p:nvPr>
            <p:ph type="ctrTitle"/>
          </p:nvPr>
        </p:nvSpPr>
        <p:spPr>
          <a:xfrm>
            <a:off x="467544" y="764704"/>
            <a:ext cx="7772400" cy="1470025"/>
          </a:xfrm>
        </p:spPr>
        <p:txBody>
          <a:bodyPr/>
          <a:lstStyle/>
          <a:p>
            <a:pPr algn="l"/>
            <a:r>
              <a:rPr lang="en-US" dirty="0" smtClean="0">
                <a:latin typeface="Script MT Bold" pitchFamily="66" charset="0"/>
                <a:cs typeface="MV Boli" pitchFamily="2" charset="0"/>
              </a:rPr>
              <a:t>Why do I like English?</a:t>
            </a:r>
            <a:endParaRPr lang="uk-UA" dirty="0">
              <a:cs typeface="MV Boli" pitchFamily="2" charset="0"/>
            </a:endParaRPr>
          </a:p>
        </p:txBody>
      </p:sp>
      <p:sp>
        <p:nvSpPr>
          <p:cNvPr id="3" name="Подзаголовок 2"/>
          <p:cNvSpPr>
            <a:spLocks noGrp="1"/>
          </p:cNvSpPr>
          <p:nvPr>
            <p:ph type="subTitle" idx="1"/>
          </p:nvPr>
        </p:nvSpPr>
        <p:spPr>
          <a:xfrm>
            <a:off x="3491880" y="5301208"/>
            <a:ext cx="6400800" cy="2783160"/>
          </a:xfrm>
        </p:spPr>
        <p:txBody>
          <a:bodyPr/>
          <a:lstStyle/>
          <a:p>
            <a:r>
              <a:rPr lang="en-US" sz="1500" dirty="0" smtClean="0">
                <a:solidFill>
                  <a:schemeClr val="tx1"/>
                </a:solidFill>
                <a:latin typeface="Script MT Bold" pitchFamily="66" charset="0"/>
              </a:rPr>
              <a:t>HEC </a:t>
            </a:r>
            <a:r>
              <a:rPr lang="ru-RU" sz="1500" dirty="0" smtClean="0">
                <a:solidFill>
                  <a:schemeClr val="tx1"/>
                </a:solidFill>
                <a:latin typeface="Script MT Bold" pitchFamily="66" charset="0"/>
              </a:rPr>
              <a:t>«</a:t>
            </a:r>
            <a:r>
              <a:rPr lang="en-US" sz="1500" dirty="0" smtClean="0">
                <a:solidFill>
                  <a:schemeClr val="tx1"/>
                </a:solidFill>
                <a:latin typeface="Script MT Bold" pitchFamily="66" charset="0"/>
              </a:rPr>
              <a:t>Secondary school </a:t>
            </a:r>
            <a:r>
              <a:rPr lang="ru-RU" sz="1500" dirty="0" smtClean="0">
                <a:solidFill>
                  <a:schemeClr val="tx1"/>
                </a:solidFill>
                <a:latin typeface="Script MT Bold" pitchFamily="66" charset="0"/>
              </a:rPr>
              <a:t>№4</a:t>
            </a:r>
            <a:r>
              <a:rPr lang="en-US" sz="1500" dirty="0" smtClean="0">
                <a:solidFill>
                  <a:schemeClr val="tx1"/>
                </a:solidFill>
                <a:latin typeface="Script MT Bold" pitchFamily="66" charset="0"/>
              </a:rPr>
              <a:t> </a:t>
            </a:r>
          </a:p>
          <a:p>
            <a:r>
              <a:rPr lang="en-US" sz="1500" dirty="0" smtClean="0">
                <a:solidFill>
                  <a:schemeClr val="tx1"/>
                </a:solidFill>
                <a:latin typeface="Script MT Bold" pitchFamily="66" charset="0"/>
              </a:rPr>
              <a:t>multidisciplinary lyceum `Elite`</a:t>
            </a:r>
            <a:r>
              <a:rPr lang="ru-RU" sz="1500" dirty="0" smtClean="0">
                <a:solidFill>
                  <a:schemeClr val="tx1"/>
                </a:solidFill>
                <a:latin typeface="Script MT Bold" pitchFamily="66" charset="0"/>
              </a:rPr>
              <a:t>»</a:t>
            </a:r>
          </a:p>
          <a:p>
            <a:r>
              <a:rPr lang="en-US" sz="1500" dirty="0" smtClean="0">
                <a:solidFill>
                  <a:schemeClr val="tx1"/>
                </a:solidFill>
                <a:latin typeface="Script MT Bold" pitchFamily="66" charset="0"/>
              </a:rPr>
              <a:t>Form 10</a:t>
            </a:r>
            <a:r>
              <a:rPr lang="en-US" sz="1500" dirty="0" smtClean="0">
                <a:solidFill>
                  <a:schemeClr val="tx1"/>
                </a:solidFill>
                <a:latin typeface="MV Boli" pitchFamily="2" charset="0"/>
                <a:cs typeface="MV Boli" pitchFamily="2" charset="0"/>
              </a:rPr>
              <a:t>A</a:t>
            </a:r>
          </a:p>
          <a:p>
            <a:r>
              <a:rPr lang="en-US" sz="1500" dirty="0" smtClean="0">
                <a:solidFill>
                  <a:schemeClr val="tx1"/>
                </a:solidFill>
                <a:latin typeface="Script MT Bold" pitchFamily="66" charset="0"/>
                <a:cs typeface="MV Boli" pitchFamily="2" charset="0"/>
              </a:rPr>
              <a:t>Naumenko Eugenia</a:t>
            </a:r>
          </a:p>
          <a:p>
            <a:endParaRPr lang="en-US" dirty="0" smtClean="0">
              <a:latin typeface="MV Boli" pitchFamily="2" charset="0"/>
              <a:cs typeface="MV Boli" pitchFamily="2" charset="0"/>
            </a:endParaRPr>
          </a:p>
          <a:p>
            <a:endParaRPr lang="en-US" dirty="0" smtClean="0">
              <a:latin typeface="MV Boli" pitchFamily="2" charset="0"/>
              <a:cs typeface="MV Boli" pitchFamily="2" charset="0"/>
            </a:endParaRPr>
          </a:p>
          <a:p>
            <a:endParaRPr lang="uk-UA" dirty="0">
              <a:cs typeface="MV Boli" pitchFamily="2" charset="0"/>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28253274_allday.ru_41.jpg"/>
          <p:cNvPicPr>
            <a:picLocks noChangeAspect="1"/>
          </p:cNvPicPr>
          <p:nvPr/>
        </p:nvPicPr>
        <p:blipFill>
          <a:blip r:embed="rId2" cstate="print"/>
          <a:srcRect l="12469" r="4258"/>
          <a:stretch>
            <a:fillRect/>
          </a:stretch>
        </p:blipFill>
        <p:spPr>
          <a:xfrm>
            <a:off x="0" y="-4945"/>
            <a:ext cx="9144000" cy="6862945"/>
          </a:xfrm>
          <a:prstGeom prst="rect">
            <a:avLst/>
          </a:prstGeom>
        </p:spPr>
      </p:pic>
      <p:sp>
        <p:nvSpPr>
          <p:cNvPr id="2" name="Заголовок 1"/>
          <p:cNvSpPr>
            <a:spLocks noGrp="1"/>
          </p:cNvSpPr>
          <p:nvPr>
            <p:ph type="ctrTitle"/>
          </p:nvPr>
        </p:nvSpPr>
        <p:spPr>
          <a:xfrm>
            <a:off x="-396552" y="332656"/>
            <a:ext cx="8964488" cy="980728"/>
          </a:xfrm>
        </p:spPr>
        <p:txBody>
          <a:bodyPr>
            <a:normAutofit/>
          </a:bodyPr>
          <a:lstStyle/>
          <a:p>
            <a:r>
              <a:rPr lang="en-US" sz="2400" b="1" dirty="0" smtClean="0">
                <a:latin typeface="Monotype Corsiva" pitchFamily="66" charset="0"/>
              </a:rPr>
              <a:t>Know a lot of languages ​​- to have a lot of keys to one lock. </a:t>
            </a:r>
            <a:br>
              <a:rPr lang="en-US" sz="2400" b="1" dirty="0" smtClean="0">
                <a:latin typeface="Monotype Corsiva" pitchFamily="66" charset="0"/>
              </a:rPr>
            </a:br>
            <a:r>
              <a:rPr lang="en-US" sz="2400" b="1" dirty="0" smtClean="0">
                <a:latin typeface="Monotype Corsiva" pitchFamily="66" charset="0"/>
              </a:rPr>
              <a:t>                                                                                        Voltaire</a:t>
            </a:r>
            <a:endParaRPr lang="uk-UA" sz="2400" b="1" dirty="0">
              <a:latin typeface="Monotype Corsiva" pitchFamily="66" charset="0"/>
            </a:endParaRPr>
          </a:p>
        </p:txBody>
      </p:sp>
      <p:sp>
        <p:nvSpPr>
          <p:cNvPr id="3" name="Подзаголовок 2"/>
          <p:cNvSpPr>
            <a:spLocks noGrp="1"/>
          </p:cNvSpPr>
          <p:nvPr>
            <p:ph type="subTitle" idx="1"/>
          </p:nvPr>
        </p:nvSpPr>
        <p:spPr>
          <a:xfrm>
            <a:off x="755576" y="2321496"/>
            <a:ext cx="7704856" cy="4536504"/>
          </a:xfrm>
        </p:spPr>
        <p:txBody>
          <a:bodyPr>
            <a:normAutofit/>
          </a:bodyPr>
          <a:lstStyle/>
          <a:p>
            <a:r>
              <a:rPr lang="en-US" sz="2600" dirty="0" smtClean="0">
                <a:solidFill>
                  <a:schemeClr val="tx1"/>
                </a:solidFill>
                <a:latin typeface="Monotype Corsiva" pitchFamily="66" charset="0"/>
              </a:rPr>
              <a:t>There is no doubt that English is becoming more popular.</a:t>
            </a:r>
          </a:p>
          <a:p>
            <a:r>
              <a:rPr lang="en-US" sz="2600" dirty="0" smtClean="0">
                <a:solidFill>
                  <a:schemeClr val="tx1"/>
                </a:solidFill>
                <a:latin typeface="Monotype Corsiva" pitchFamily="66" charset="0"/>
              </a:rPr>
              <a:t>We want to get a good job - you need English. If we want to communicate with people from other countries, or simply to maintain a business relationship - again, no English is necessary.</a:t>
            </a:r>
          </a:p>
          <a:p>
            <a:r>
              <a:rPr lang="en-US" sz="2600" dirty="0" smtClean="0">
                <a:solidFill>
                  <a:schemeClr val="tx1"/>
                </a:solidFill>
                <a:latin typeface="Monotype Corsiva" pitchFamily="66" charset="0"/>
              </a:rPr>
              <a:t>That is, the study of English in our time is a necessity. But there are those who learn the language, because I just like it.</a:t>
            </a:r>
            <a:endParaRPr lang="uk-UA" sz="2600" dirty="0" smtClean="0">
              <a:solidFill>
                <a:schemeClr val="tx1"/>
              </a:solidFill>
              <a:latin typeface="Monotype Corsiva" pitchFamily="66" charset="0"/>
            </a:endParaRPr>
          </a:p>
          <a:p>
            <a:endParaRPr lang="uk-UA" dirty="0">
              <a:solidFill>
                <a:schemeClr val="tx1"/>
              </a:solidFill>
              <a:latin typeface="Monotype Corsiva" pitchFamily="66" charset="0"/>
              <a:cs typeface="MV Boli" pitchFamily="2" charset="0"/>
            </a:endParaRPr>
          </a:p>
        </p:txBody>
      </p:sp>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48944882.jpg"/>
          <p:cNvPicPr>
            <a:picLocks noChangeAspect="1"/>
          </p:cNvPicPr>
          <p:nvPr/>
        </p:nvPicPr>
        <p:blipFill>
          <a:blip r:embed="rId2" cstate="print"/>
          <a:srcRect l="16666"/>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179512" y="476672"/>
            <a:ext cx="8677472" cy="5688632"/>
          </a:xfrm>
        </p:spPr>
        <p:txBody>
          <a:bodyPr>
            <a:normAutofit/>
          </a:bodyPr>
          <a:lstStyle/>
          <a:p>
            <a:r>
              <a:rPr lang="en-US" sz="4400" dirty="0" smtClean="0"/>
              <a:t> </a:t>
            </a:r>
            <a:r>
              <a:rPr lang="en-US" sz="2800" dirty="0" smtClean="0">
                <a:solidFill>
                  <a:schemeClr val="tx1"/>
                </a:solidFill>
                <a:latin typeface="Monotype Corsiva" pitchFamily="66" charset="0"/>
              </a:rPr>
              <a:t>I’ve been studying English since I was eight. Nobody made me, it was my decision. Now I know English pretty well. I have a lot of friends from different countries and I began to learn English to talk to them easily. I like to read very much and I would like to read some classical works of English authors in the original. It is interesting and absorbing reading. Reading English books I improve my memory and my pronunciation of English words becomes better. Pupils who speak English well have more opportunities to enter prestigious university. I want to achieve much in my life and that’s why English is necessary for me. I like travelling and when I grow up I want to visit many countries. English is considered one of the international languages</a:t>
            </a:r>
            <a:endParaRPr lang="uk-UA" sz="2800" dirty="0" smtClean="0">
              <a:solidFill>
                <a:schemeClr val="tx1"/>
              </a:solidFill>
              <a:latin typeface="Monotype Corsiva" pitchFamily="66" charset="0"/>
              <a:cs typeface="MV Boli" pitchFamily="2" charset="0"/>
            </a:endParaRPr>
          </a:p>
          <a:p>
            <a:endParaRPr lang="uk-UA" dirty="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6707717.jpg"/>
          <p:cNvPicPr>
            <a:picLocks noChangeAspect="1"/>
          </p:cNvPicPr>
          <p:nvPr/>
        </p:nvPicPr>
        <p:blipFill>
          <a:blip r:embed="rId2" cstate="print"/>
          <a:srcRect l="24634"/>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520" y="1268760"/>
            <a:ext cx="8064896" cy="2376264"/>
          </a:xfrm>
        </p:spPr>
        <p:txBody>
          <a:bodyPr vert="horz">
            <a:noAutofit/>
          </a:bodyPr>
          <a:lstStyle/>
          <a:p>
            <a:r>
              <a:rPr lang="en-US" sz="2400" dirty="0" smtClean="0">
                <a:latin typeface="Monotype Corsiva" pitchFamily="66" charset="0"/>
              </a:rPr>
              <a:t>Also I think English is very beautiful and melodic language, plus all this still dynamic. Such a wonderful group of world-renowned Beatles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a:r>
            <a:br>
              <a:rPr lang="en-US" sz="2400" dirty="0" smtClean="0">
                <a:latin typeface="Monotype Corsiva" pitchFamily="66" charset="0"/>
              </a:rPr>
            </a:br>
            <a:r>
              <a:rPr lang="en-US" sz="2400" dirty="0" smtClean="0">
                <a:latin typeface="Monotype Corsiva" pitchFamily="66" charset="0"/>
              </a:rPr>
              <a:t> or a great singer Madonna and her rhythmic motifs, like a waterfall :</a:t>
            </a:r>
            <a:endParaRPr lang="uk-UA" sz="2400" dirty="0">
              <a:latin typeface="Monotype Corsiva" pitchFamily="66" charset="0"/>
            </a:endParaRPr>
          </a:p>
        </p:txBody>
      </p:sp>
      <p:sp>
        <p:nvSpPr>
          <p:cNvPr id="3" name="Подзаголовок 2"/>
          <p:cNvSpPr>
            <a:spLocks noGrp="1"/>
          </p:cNvSpPr>
          <p:nvPr>
            <p:ph type="subTitle" idx="1"/>
          </p:nvPr>
        </p:nvSpPr>
        <p:spPr>
          <a:xfrm>
            <a:off x="0" y="4293096"/>
            <a:ext cx="6400800" cy="1752600"/>
          </a:xfrm>
        </p:spPr>
        <p:txBody>
          <a:bodyPr>
            <a:normAutofit fontScale="85000" lnSpcReduction="20000"/>
          </a:bodyPr>
          <a:lstStyle/>
          <a:p>
            <a:r>
              <a:rPr lang="en-US" dirty="0" smtClean="0"/>
              <a:t/>
            </a:r>
            <a:br>
              <a:rPr lang="en-US" dirty="0" smtClean="0"/>
            </a:br>
            <a:r>
              <a:rPr lang="en-US" dirty="0" smtClean="0">
                <a:solidFill>
                  <a:schemeClr val="tx1"/>
                </a:solidFill>
              </a:rPr>
              <a:t>`</a:t>
            </a:r>
            <a:r>
              <a:rPr lang="en-US" sz="2800" b="1" dirty="0" smtClean="0">
                <a:solidFill>
                  <a:schemeClr val="tx1"/>
                </a:solidFill>
                <a:latin typeface="Monotype Corsiva" pitchFamily="66" charset="0"/>
              </a:rPr>
              <a:t>Happiness lies in your own hand</a:t>
            </a:r>
            <a:br>
              <a:rPr lang="en-US" sz="2800" b="1" dirty="0" smtClean="0">
                <a:solidFill>
                  <a:schemeClr val="tx1"/>
                </a:solidFill>
                <a:latin typeface="Monotype Corsiva" pitchFamily="66" charset="0"/>
              </a:rPr>
            </a:br>
            <a:r>
              <a:rPr lang="en-US" sz="2800" b="1" dirty="0" smtClean="0">
                <a:solidFill>
                  <a:schemeClr val="tx1"/>
                </a:solidFill>
                <a:latin typeface="Monotype Corsiva" pitchFamily="66" charset="0"/>
              </a:rPr>
              <a:t>It took me much too long to understand</a:t>
            </a:r>
            <a:br>
              <a:rPr lang="en-US" sz="2800" b="1" dirty="0" smtClean="0">
                <a:solidFill>
                  <a:schemeClr val="tx1"/>
                </a:solidFill>
                <a:latin typeface="Monotype Corsiva" pitchFamily="66" charset="0"/>
              </a:rPr>
            </a:br>
            <a:r>
              <a:rPr lang="en-US" sz="2800" b="1" dirty="0" smtClean="0">
                <a:solidFill>
                  <a:schemeClr val="tx1"/>
                </a:solidFill>
                <a:latin typeface="Monotype Corsiva" pitchFamily="66" charset="0"/>
              </a:rPr>
              <a:t>How it could be</a:t>
            </a:r>
            <a:br>
              <a:rPr lang="en-US" sz="2800" b="1" dirty="0" smtClean="0">
                <a:solidFill>
                  <a:schemeClr val="tx1"/>
                </a:solidFill>
                <a:latin typeface="Monotype Corsiva" pitchFamily="66" charset="0"/>
              </a:rPr>
            </a:br>
            <a:r>
              <a:rPr lang="en-US" sz="2800" b="1" dirty="0" smtClean="0">
                <a:solidFill>
                  <a:schemeClr val="tx1"/>
                </a:solidFill>
                <a:latin typeface="Monotype Corsiva" pitchFamily="66" charset="0"/>
              </a:rPr>
              <a:t>Until you shared your secret with me…`</a:t>
            </a:r>
            <a:endParaRPr lang="uk-UA" sz="2800" b="1" dirty="0">
              <a:solidFill>
                <a:schemeClr val="tx1"/>
              </a:solidFill>
              <a:latin typeface="Monotype Corsiva" pitchFamily="66" charset="0"/>
            </a:endParaRPr>
          </a:p>
        </p:txBody>
      </p:sp>
      <p:sp>
        <p:nvSpPr>
          <p:cNvPr id="6" name="Прямоугольник 5"/>
          <p:cNvSpPr/>
          <p:nvPr/>
        </p:nvSpPr>
        <p:spPr>
          <a:xfrm>
            <a:off x="3419872" y="1556792"/>
            <a:ext cx="4572000" cy="2123658"/>
          </a:xfrm>
          <a:prstGeom prst="rect">
            <a:avLst/>
          </a:prstGeom>
        </p:spPr>
        <p:txBody>
          <a:bodyPr>
            <a:spAutoFit/>
          </a:bodyPr>
          <a:lstStyle/>
          <a:p>
            <a:r>
              <a:rPr lang="en-US" sz="2200" b="1" dirty="0" smtClean="0">
                <a:latin typeface="Monotype Corsiva" pitchFamily="66" charset="0"/>
              </a:rPr>
              <a:t>`When I find myself in times of trouble</a:t>
            </a:r>
            <a:br>
              <a:rPr lang="en-US" sz="2200" b="1" dirty="0" smtClean="0">
                <a:latin typeface="Monotype Corsiva" pitchFamily="66" charset="0"/>
              </a:rPr>
            </a:br>
            <a:r>
              <a:rPr lang="en-US" sz="2200" b="1" dirty="0" smtClean="0">
                <a:latin typeface="Monotype Corsiva" pitchFamily="66" charset="0"/>
              </a:rPr>
              <a:t>Mother Mary comes to me</a:t>
            </a:r>
            <a:br>
              <a:rPr lang="en-US" sz="2200" b="1" dirty="0" smtClean="0">
                <a:latin typeface="Monotype Corsiva" pitchFamily="66" charset="0"/>
              </a:rPr>
            </a:br>
            <a:r>
              <a:rPr lang="en-US" sz="2200" b="1" dirty="0" smtClean="0">
                <a:latin typeface="Monotype Corsiva" pitchFamily="66" charset="0"/>
              </a:rPr>
              <a:t>Speaking words of wisdom let it be</a:t>
            </a:r>
            <a:br>
              <a:rPr lang="en-US" sz="2200" b="1" dirty="0" smtClean="0">
                <a:latin typeface="Monotype Corsiva" pitchFamily="66" charset="0"/>
              </a:rPr>
            </a:br>
            <a:r>
              <a:rPr lang="en-US" sz="2200" b="1" dirty="0" smtClean="0">
                <a:latin typeface="Monotype Corsiva" pitchFamily="66" charset="0"/>
              </a:rPr>
              <a:t>And in my hour of darkness</a:t>
            </a:r>
            <a:br>
              <a:rPr lang="en-US" sz="2200" b="1" dirty="0" smtClean="0">
                <a:latin typeface="Monotype Corsiva" pitchFamily="66" charset="0"/>
              </a:rPr>
            </a:br>
            <a:r>
              <a:rPr lang="en-US" sz="2200" b="1" dirty="0" smtClean="0">
                <a:latin typeface="Monotype Corsiva" pitchFamily="66" charset="0"/>
              </a:rPr>
              <a:t>She is standing right in front of me</a:t>
            </a:r>
            <a:br>
              <a:rPr lang="en-US" sz="2200" b="1" dirty="0" smtClean="0">
                <a:latin typeface="Monotype Corsiva" pitchFamily="66" charset="0"/>
              </a:rPr>
            </a:br>
            <a:r>
              <a:rPr lang="en-US" sz="2200" b="1" dirty="0" smtClean="0">
                <a:latin typeface="Monotype Corsiva" pitchFamily="66" charset="0"/>
              </a:rPr>
              <a:t>Speaking words of wisdom let it be…`</a:t>
            </a:r>
            <a:endParaRPr lang="uk-UA" sz="2200" b="1" dirty="0">
              <a:latin typeface="Monotype Corsiva" pitchFamily="66" charset="0"/>
            </a:endParaRPr>
          </a:p>
        </p:txBody>
      </p:sp>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1664680.jpg"/>
          <p:cNvPicPr>
            <a:picLocks noChangeAspect="1"/>
          </p:cNvPicPr>
          <p:nvPr/>
        </p:nvPicPr>
        <p:blipFill>
          <a:blip r:embed="rId2" cstate="print"/>
          <a:srcRect l="25079"/>
          <a:stretch>
            <a:fillRect/>
          </a:stretch>
        </p:blipFill>
        <p:spPr>
          <a:xfrm>
            <a:off x="0" y="-1"/>
            <a:ext cx="9144000" cy="6865227"/>
          </a:xfrm>
          <a:prstGeom prst="rect">
            <a:avLst/>
          </a:prstGeom>
        </p:spPr>
      </p:pic>
      <p:sp>
        <p:nvSpPr>
          <p:cNvPr id="2" name="Заголовок 1"/>
          <p:cNvSpPr>
            <a:spLocks noGrp="1"/>
          </p:cNvSpPr>
          <p:nvPr>
            <p:ph type="ctrTitle"/>
          </p:nvPr>
        </p:nvSpPr>
        <p:spPr>
          <a:xfrm>
            <a:off x="755576" y="188640"/>
            <a:ext cx="7488832" cy="764703"/>
          </a:xfrm>
        </p:spPr>
        <p:txBody>
          <a:bodyPr>
            <a:normAutofit/>
          </a:bodyPr>
          <a:lstStyle/>
          <a:p>
            <a:r>
              <a:rPr lang="en-US" sz="4000" dirty="0" smtClean="0">
                <a:latin typeface="Monotype Corsiva" pitchFamily="66" charset="0"/>
              </a:rPr>
              <a:t>The international language</a:t>
            </a:r>
            <a:endParaRPr lang="uk-UA" sz="4000" dirty="0">
              <a:latin typeface="Monotype Corsiva" pitchFamily="66" charset="0"/>
            </a:endParaRPr>
          </a:p>
        </p:txBody>
      </p:sp>
      <p:sp>
        <p:nvSpPr>
          <p:cNvPr id="8" name="Прямоугольник 7"/>
          <p:cNvSpPr/>
          <p:nvPr/>
        </p:nvSpPr>
        <p:spPr>
          <a:xfrm>
            <a:off x="323528" y="980728"/>
            <a:ext cx="8820472" cy="4154984"/>
          </a:xfrm>
          <a:prstGeom prst="rect">
            <a:avLst/>
          </a:prstGeom>
        </p:spPr>
        <p:txBody>
          <a:bodyPr wrap="square">
            <a:spAutoFit/>
          </a:bodyPr>
          <a:lstStyle/>
          <a:p>
            <a:r>
              <a:rPr lang="en-US" sz="2400" dirty="0" smtClean="0">
                <a:latin typeface="Monotype Corsiva" pitchFamily="66" charset="0"/>
              </a:rPr>
              <a:t>English - the language of the English (the official language of England), the U.S. population (the official language of thirty-one of the state), one of the two official languages ​​of Canada, Ireland and Malta, the official language of Australia and New Zealand. It is used as an official in some Asian countries (India, Pakistan, etc.) and Africa. English speakers in linguistics called Anglophones, especially the term common in Canada.</a:t>
            </a:r>
          </a:p>
          <a:p>
            <a:r>
              <a:rPr lang="en-US" sz="2400" dirty="0" smtClean="0">
                <a:latin typeface="Monotype Corsiva" pitchFamily="66" charset="0"/>
              </a:rPr>
              <a:t>Refers to the Germanic languages ​​Indo-European family of languages. </a:t>
            </a:r>
          </a:p>
          <a:p>
            <a:r>
              <a:rPr lang="en-US" sz="2400" dirty="0" smtClean="0">
                <a:latin typeface="Monotype Corsiva" pitchFamily="66" charset="0"/>
              </a:rPr>
              <a:t>Number of carriers - about 410 million </a:t>
            </a:r>
          </a:p>
          <a:p>
            <a:r>
              <a:rPr lang="en-US" sz="2400" dirty="0" smtClean="0">
                <a:latin typeface="Monotype Corsiva" pitchFamily="66" charset="0"/>
              </a:rPr>
              <a:t>speakers - about 1 billion people.</a:t>
            </a:r>
          </a:p>
          <a:p>
            <a:r>
              <a:rPr lang="en-US" sz="2400" dirty="0" smtClean="0">
                <a:latin typeface="Monotype Corsiva" pitchFamily="66" charset="0"/>
              </a:rPr>
              <a:t> One of the six official and </a:t>
            </a:r>
          </a:p>
          <a:p>
            <a:r>
              <a:rPr lang="en-US" sz="2400" dirty="0" smtClean="0">
                <a:latin typeface="Monotype Corsiva" pitchFamily="66" charset="0"/>
              </a:rPr>
              <a:t>working languages ​​of the UN.</a:t>
            </a:r>
            <a:endParaRPr lang="uk-UA" sz="2400" dirty="0">
              <a:latin typeface="Monotype Corsiva" pitchFamily="66" charset="0"/>
            </a:endParaRPr>
          </a:p>
        </p:txBody>
      </p:sp>
      <p:pic>
        <p:nvPicPr>
          <p:cNvPr id="12" name="Рисунок 11" descr="english (1).jpg"/>
          <p:cNvPicPr>
            <a:picLocks noChangeAspect="1"/>
          </p:cNvPicPr>
          <p:nvPr/>
        </p:nvPicPr>
        <p:blipFill>
          <a:blip r:embed="rId3" cstate="print">
            <a:clrChange>
              <a:clrFrom>
                <a:srgbClr val="EFECD9"/>
              </a:clrFrom>
              <a:clrTo>
                <a:srgbClr val="EFECD9">
                  <a:alpha val="0"/>
                </a:srgbClr>
              </a:clrTo>
            </a:clrChange>
          </a:blip>
          <a:stretch>
            <a:fillRect/>
          </a:stretch>
        </p:blipFill>
        <p:spPr>
          <a:xfrm>
            <a:off x="4788024" y="3797170"/>
            <a:ext cx="3419872" cy="3060830"/>
          </a:xfrm>
          <a:prstGeom prst="rect">
            <a:avLst/>
          </a:prstGeom>
        </p:spPr>
      </p:pic>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69844502_2.jpg"/>
          <p:cNvPicPr>
            <a:picLocks noChangeAspect="1"/>
          </p:cNvPicPr>
          <p:nvPr/>
        </p:nvPicPr>
        <p:blipFill>
          <a:blip r:embed="rId2" cstate="print"/>
          <a:srcRect l="12709" r="4560"/>
          <a:stretch>
            <a:fillRect/>
          </a:stretch>
        </p:blipFill>
        <p:spPr>
          <a:xfrm>
            <a:off x="0" y="-49950"/>
            <a:ext cx="9144000" cy="6907950"/>
          </a:xfrm>
          <a:prstGeom prst="rect">
            <a:avLst/>
          </a:prstGeom>
        </p:spPr>
      </p:pic>
      <p:sp>
        <p:nvSpPr>
          <p:cNvPr id="2" name="Заголовок 1"/>
          <p:cNvSpPr>
            <a:spLocks noGrp="1"/>
          </p:cNvSpPr>
          <p:nvPr>
            <p:ph type="ctrTitle"/>
          </p:nvPr>
        </p:nvSpPr>
        <p:spPr>
          <a:xfrm>
            <a:off x="611560" y="-171400"/>
            <a:ext cx="7772400" cy="1470025"/>
          </a:xfrm>
        </p:spPr>
        <p:txBody>
          <a:bodyPr>
            <a:normAutofit/>
          </a:bodyPr>
          <a:lstStyle/>
          <a:p>
            <a:r>
              <a:rPr lang="en-US" sz="4000" dirty="0" smtClean="0">
                <a:latin typeface="Monotype Corsiva" pitchFamily="66" charset="0"/>
              </a:rPr>
              <a:t>History of this great language</a:t>
            </a:r>
            <a:endParaRPr lang="uk-UA" sz="4000" dirty="0">
              <a:latin typeface="Monotype Corsiva" pitchFamily="66" charset="0"/>
            </a:endParaRPr>
          </a:p>
        </p:txBody>
      </p:sp>
      <p:sp>
        <p:nvSpPr>
          <p:cNvPr id="5" name="Прямоугольник 4"/>
          <p:cNvSpPr/>
          <p:nvPr/>
        </p:nvSpPr>
        <p:spPr>
          <a:xfrm>
            <a:off x="0" y="980728"/>
            <a:ext cx="9144000" cy="6924973"/>
          </a:xfrm>
          <a:prstGeom prst="rect">
            <a:avLst/>
          </a:prstGeom>
        </p:spPr>
        <p:txBody>
          <a:bodyPr wrap="square">
            <a:spAutoFit/>
          </a:bodyPr>
          <a:lstStyle/>
          <a:p>
            <a:r>
              <a:rPr lang="en-US" sz="2400" dirty="0" smtClean="0">
                <a:latin typeface="Monotype Corsiva" pitchFamily="66" charset="0"/>
              </a:rPr>
              <a:t>History of the English language is divided into three periods:</a:t>
            </a:r>
          </a:p>
          <a:p>
            <a:pPr algn="ctr"/>
            <a:r>
              <a:rPr lang="en-US" sz="2400" dirty="0" smtClean="0">
                <a:latin typeface="Monotype Corsiva" pitchFamily="66" charset="0"/>
              </a:rPr>
              <a:t> •</a:t>
            </a:r>
            <a:r>
              <a:rPr lang="en-US" sz="2400" b="1" dirty="0" smtClean="0">
                <a:latin typeface="Monotype Corsiva" pitchFamily="66" charset="0"/>
              </a:rPr>
              <a:t>Old English period</a:t>
            </a:r>
          </a:p>
          <a:p>
            <a:pPr algn="ctr"/>
            <a:r>
              <a:rPr lang="en-US" sz="2400" dirty="0" smtClean="0">
                <a:latin typeface="Monotype Corsiva" pitchFamily="66" charset="0"/>
              </a:rPr>
              <a:t> Settled in the middle of the V century in Britain Anglo-Saxons entered into a fierce struggle with the indigenous local people - the Celts. This contact with the Celts almost been no effect on the structure of the Old English language, nor in his vocabulary. Not more than eighty Celtic words preserved in Old English monuments. Such a weak effect on the Celtic Old English can be explained by the weakness of the Celtic culture in comparison with the winners of the Anglo-Saxons. The influence of the Romans, who owned part of the territory of Britain for 400 years and greater. Another layer of Latin words which dates back to the penetration of Christianity in Britain. Of about 150 words. These words are also deeply entered the language and become a part of it, along with the indigenous Germanic words. </a:t>
            </a:r>
          </a:p>
          <a:p>
            <a:pPr algn="ctr"/>
            <a:endParaRPr lang="en-US" sz="2000" dirty="0" smtClean="0">
              <a:latin typeface="Monotype Corsiva" pitchFamily="66" charset="0"/>
            </a:endParaRPr>
          </a:p>
          <a:p>
            <a:pPr algn="ctr"/>
            <a:endParaRPr lang="en-US" sz="2000" dirty="0" smtClean="0">
              <a:latin typeface="Monotype Corsiva" pitchFamily="66" charset="0"/>
            </a:endParaRPr>
          </a:p>
          <a:p>
            <a:pPr algn="ctr"/>
            <a:endParaRPr lang="en-US" sz="2000" dirty="0" smtClean="0">
              <a:latin typeface="Monotype Corsiva" pitchFamily="66" charset="0"/>
            </a:endParaRPr>
          </a:p>
          <a:p>
            <a:endParaRPr lang="en-US" sz="2400" dirty="0" smtClean="0">
              <a:latin typeface="Monotype Corsiva" pitchFamily="66" charset="0"/>
            </a:endParaRPr>
          </a:p>
          <a:p>
            <a:endParaRPr lang="en-US" sz="2400" dirty="0" smtClean="0">
              <a:latin typeface="Monotype Corsiva" pitchFamily="66" charset="0"/>
            </a:endParaRPr>
          </a:p>
          <a:p>
            <a:endParaRPr lang="uk-UA" sz="2400" dirty="0">
              <a:latin typeface="Monotype Corsiva" pitchFamily="66" charset="0"/>
            </a:endParaRPr>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q-wallpapers_ru_abstraction3d_64014_1920x1200.jpg"/>
          <p:cNvPicPr>
            <a:picLocks noChangeAspect="1"/>
          </p:cNvPicPr>
          <p:nvPr/>
        </p:nvPicPr>
        <p:blipFill>
          <a:blip r:embed="rId2" cstate="print"/>
          <a:srcRect l="16727"/>
          <a:stretch>
            <a:fillRect/>
          </a:stretch>
        </p:blipFill>
        <p:spPr>
          <a:xfrm>
            <a:off x="0" y="-1"/>
            <a:ext cx="9144000" cy="6862945"/>
          </a:xfrm>
          <a:prstGeom prst="rect">
            <a:avLst/>
          </a:prstGeom>
        </p:spPr>
      </p:pic>
      <p:sp>
        <p:nvSpPr>
          <p:cNvPr id="2" name="Заголовок 1"/>
          <p:cNvSpPr>
            <a:spLocks noGrp="1"/>
          </p:cNvSpPr>
          <p:nvPr>
            <p:ph type="ctrTitle"/>
          </p:nvPr>
        </p:nvSpPr>
        <p:spPr>
          <a:xfrm>
            <a:off x="539552" y="0"/>
            <a:ext cx="8352928" cy="6669360"/>
          </a:xfrm>
        </p:spPr>
        <p:txBody>
          <a:bodyPr>
            <a:normAutofit/>
          </a:bodyPr>
          <a:lstStyle/>
          <a:p>
            <a:r>
              <a:rPr lang="en-US" sz="2600" dirty="0" smtClean="0">
                <a:latin typeface="Monotype Corsiva" pitchFamily="66" charset="0"/>
              </a:rPr>
              <a:t>•</a:t>
            </a:r>
            <a:r>
              <a:rPr lang="en-US" sz="2600" b="1" dirty="0" smtClean="0">
                <a:latin typeface="Monotype Corsiva" pitchFamily="66" charset="0"/>
              </a:rPr>
              <a:t>Middle English period</a:t>
            </a:r>
            <a:br>
              <a:rPr lang="en-US" sz="2600" b="1" dirty="0" smtClean="0">
                <a:latin typeface="Monotype Corsiva" pitchFamily="66" charset="0"/>
              </a:rPr>
            </a:br>
            <a:r>
              <a:rPr lang="en-US" sz="2600" dirty="0" smtClean="0">
                <a:latin typeface="Monotype Corsiva" pitchFamily="66" charset="0"/>
              </a:rPr>
              <a:t>The next period in the development of the English language covers the period from 1066 to 1485 years. Invasion feudal Normans in 1066 introduced a new powerful Old English lexical layer of so-called Normanism - words that go back to Norman-French dialect of Old French, spoken by the conquerors.</a:t>
            </a:r>
            <a:br>
              <a:rPr lang="en-US" sz="2600" dirty="0" smtClean="0">
                <a:latin typeface="Monotype Corsiva" pitchFamily="66" charset="0"/>
              </a:rPr>
            </a:br>
            <a:r>
              <a:rPr lang="en-US" sz="2600" dirty="0" smtClean="0">
                <a:latin typeface="Monotype Corsiva" pitchFamily="66" charset="0"/>
              </a:rPr>
              <a:t>•</a:t>
            </a:r>
            <a:r>
              <a:rPr lang="en-US" sz="2600" b="1" dirty="0" smtClean="0">
                <a:latin typeface="Monotype Corsiva" pitchFamily="66" charset="0"/>
              </a:rPr>
              <a:t>New England during the</a:t>
            </a:r>
            <a:r>
              <a:rPr lang="en-US" sz="2600" dirty="0" smtClean="0">
                <a:latin typeface="Monotype Corsiva" pitchFamily="66" charset="0"/>
              </a:rPr>
              <a:t/>
            </a:r>
            <a:br>
              <a:rPr lang="en-US" sz="2600" dirty="0" smtClean="0">
                <a:latin typeface="Monotype Corsiva" pitchFamily="66" charset="0"/>
              </a:rPr>
            </a:br>
            <a:r>
              <a:rPr lang="en-US" sz="2600" dirty="0" smtClean="0">
                <a:latin typeface="Monotype Corsiva" pitchFamily="66" charset="0"/>
              </a:rPr>
              <a:t>Follow-up period of the English language, which belongs to the state and the language of modern Britain, from the end of the XV century. With the development of printing and mass distribution of books is binding normative literary language, phonetics and spoken language continues to change, gradually moving away from the lexical rules. A significant development was the establishment of English in the British colonies of diaspora dialects.</a:t>
            </a:r>
            <a:endParaRPr lang="uk-UA" sz="2600" dirty="0">
              <a:latin typeface="Monotype Corsiva" pitchFamily="66" charset="0"/>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old_background.jpg"/>
          <p:cNvPicPr>
            <a:picLocks noGrp="1" noChangeAspect="1"/>
          </p:cNvPicPr>
          <p:nvPr>
            <p:ph idx="1"/>
          </p:nvPr>
        </p:nvPicPr>
        <p:blipFill>
          <a:blip r:embed="rId2" cstate="print"/>
          <a:srcRect l="16500"/>
          <a:stretch>
            <a:fillRect/>
          </a:stretch>
        </p:blipFill>
        <p:spPr>
          <a:xfrm>
            <a:off x="0" y="0"/>
            <a:ext cx="9144000" cy="6858000"/>
          </a:xfrm>
        </p:spPr>
      </p:pic>
      <p:sp>
        <p:nvSpPr>
          <p:cNvPr id="2" name="Заголовок 1"/>
          <p:cNvSpPr>
            <a:spLocks noGrp="1"/>
          </p:cNvSpPr>
          <p:nvPr>
            <p:ph type="title"/>
          </p:nvPr>
        </p:nvSpPr>
        <p:spPr>
          <a:xfrm>
            <a:off x="0" y="3429000"/>
            <a:ext cx="9144000" cy="706090"/>
          </a:xfrm>
        </p:spPr>
        <p:txBody>
          <a:bodyPr>
            <a:noAutofit/>
          </a:bodyPr>
          <a:lstStyle/>
          <a:p>
            <a:pPr algn="l"/>
            <a:r>
              <a:rPr lang="uk-UA" sz="2300" dirty="0" smtClean="0">
                <a:latin typeface="Monotype Corsiva" pitchFamily="66" charset="0"/>
              </a:rPr>
              <a:t>•</a:t>
            </a:r>
            <a:r>
              <a:rPr lang="en-US" sz="2300" dirty="0" smtClean="0">
                <a:latin typeface="Monotype Corsiva" pitchFamily="66" charset="0"/>
              </a:rPr>
              <a:t>Old words from the English language for nearly 14 000 years and they come from the Nostratic Indo-European languages. These words are words apple (apal), bad (bad), gold (gold).</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The vocabulary of the English language is the biggest in the world and has about 800,000 words. In this case, most of the vocabulary of English speakers is 12,000 - 20,000 words, and to explain in English, enough to learn 1500 - 2000 words.</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In English, the name of all the continents end with the same letter, which begins.</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According to the dictionary Oxford English Dictionary is the longest word in the English language - the word «pneumonoultramicroscopicsilicovolcanokoniosis». In its 45 letters.</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The only numeral in English, the number of letters is equal to the numeric value, - the word «four» («four").</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In the English language there is no word that rhymes with month, orange, silver or purple.</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The word slave (slave) was derived from the Slavic tribes. In ancient Germanic tribes sold captives into slavery Slavic Romans.</a:t>
            </a:r>
            <a:br>
              <a:rPr lang="en-US" sz="2300" dirty="0" smtClean="0">
                <a:latin typeface="Monotype Corsiva" pitchFamily="66" charset="0"/>
              </a:rPr>
            </a:br>
            <a:r>
              <a:rPr lang="uk-UA" sz="2300" dirty="0" smtClean="0">
                <a:latin typeface="Monotype Corsiva" pitchFamily="66" charset="0"/>
              </a:rPr>
              <a:t>•</a:t>
            </a:r>
            <a:r>
              <a:rPr lang="en-US" sz="2300" dirty="0" smtClean="0">
                <a:latin typeface="Monotype Corsiva" pitchFamily="66" charset="0"/>
              </a:rPr>
              <a:t>The most common letter of the alphabet E, and the most rarely used Q</a:t>
            </a:r>
            <a:endParaRPr lang="uk-UA" sz="2300" dirty="0">
              <a:latin typeface="Monotype Corsiva" pitchFamily="66" charset="0"/>
            </a:endParaRPr>
          </a:p>
        </p:txBody>
      </p:sp>
      <p:sp>
        <p:nvSpPr>
          <p:cNvPr id="6" name="Прямоугольник 5"/>
          <p:cNvSpPr/>
          <p:nvPr/>
        </p:nvSpPr>
        <p:spPr>
          <a:xfrm>
            <a:off x="3203848" y="188640"/>
            <a:ext cx="2587631" cy="523220"/>
          </a:xfrm>
          <a:prstGeom prst="rect">
            <a:avLst/>
          </a:prstGeom>
        </p:spPr>
        <p:txBody>
          <a:bodyPr wrap="none">
            <a:spAutoFit/>
          </a:bodyPr>
          <a:lstStyle/>
          <a:p>
            <a:r>
              <a:rPr lang="en-US" sz="2800" dirty="0" smtClean="0">
                <a:latin typeface="Script MT Bold" pitchFamily="66" charset="0"/>
              </a:rPr>
              <a:t>Interesting Facts</a:t>
            </a:r>
            <a:endParaRPr lang="uk-UA" sz="2800" dirty="0"/>
          </a:p>
        </p:txBody>
      </p:sp>
    </p:spTree>
  </p:cSld>
  <p:clrMapOvr>
    <a:masterClrMapping/>
  </p:clrMapOvr>
  <p:transition spd="med">
    <p:checke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4306</TotalTime>
  <Words>494</Words>
  <Application>Microsoft Office PowerPoint</Application>
  <PresentationFormat>Экран (4:3)</PresentationFormat>
  <Paragraphs>32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Why do I like English?</vt:lpstr>
      <vt:lpstr>Know a lot of languages ​​- to have a lot of keys to one lock.                                                                                          Voltaire</vt:lpstr>
      <vt:lpstr>Слайд 3</vt:lpstr>
      <vt:lpstr>Also I think English is very beautiful and melodic language, plus all this still dynamic. Such a wonderful group of world-renowned Beatles :         or a great singer Madonna and her rhythmic motifs, like a waterfall :</vt:lpstr>
      <vt:lpstr>The international language</vt:lpstr>
      <vt:lpstr>History of this great language</vt:lpstr>
      <vt:lpstr>•Middle English period The next period in the development of the English language covers the period from 1066 to 1485 years. Invasion feudal Normans in 1066 introduced a new powerful Old English lexical layer of so-called Normanism - words that go back to Norman-French dialect of Old French, spoken by the conquerors. •New England during the Follow-up period of the English language, which belongs to the state and the language of modern Britain, from the end of the XV century. With the development of printing and mass distribution of books is binding normative literary language, phonetics and spoken language continues to change, gradually moving away from the lexical rules. A significant development was the establishment of English in the British colonies of diaspora dialects.</vt:lpstr>
      <vt:lpstr>•Old words from the English language for nearly 14 000 years and they come from the Nostratic Indo-European languages. These words are words apple (apal), bad (bad), gold (gold). •The vocabulary of the English language is the biggest in the world and has about 800,000 words. In this case, most of the vocabulary of English speakers is 12,000 - 20,000 words, and to explain in English, enough to learn 1500 - 2000 words. •In English, the name of all the continents end with the same letter, which begins. •According to the dictionary Oxford English Dictionary is the longest word in the English language - the word «pneumonoultramicroscopicsilicovolcanokoniosis». In its 45 letters. •The only numeral in English, the number of letters is equal to the numeric value, - the word «four» («four"). •In the English language there is no word that rhymes with month, orange, silver or purple. •The word slave (slave) was derived from the Slavic tribes. In ancient Germanic tribes sold captives into slavery Slavic Romans. •The most common letter of the alphabet E, and the most rarely used Q</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I like English?</dc:title>
  <dc:creator>jenny</dc:creator>
  <cp:lastModifiedBy>jenny</cp:lastModifiedBy>
  <cp:revision>76</cp:revision>
  <dcterms:modified xsi:type="dcterms:W3CDTF">2013-04-06T16:05:35Z</dcterms:modified>
</cp:coreProperties>
</file>