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6" autoAdjust="0"/>
  </p:normalViewPr>
  <p:slideViewPr>
    <p:cSldViewPr>
      <p:cViewPr varScale="1">
        <p:scale>
          <a:sx n="108" d="100"/>
          <a:sy n="108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Смерч</a:t>
            </a:r>
            <a:endParaRPr lang="uk-UA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Загальне</a:t>
            </a:r>
            <a:r>
              <a:rPr lang="ru-RU" sz="3200" dirty="0" smtClean="0"/>
              <a:t> </a:t>
            </a:r>
            <a:r>
              <a:rPr lang="ru-RU" sz="3200" dirty="0" err="1" smtClean="0"/>
              <a:t>поняття</a:t>
            </a:r>
            <a:r>
              <a:rPr lang="ru-RU" sz="3200" dirty="0" smtClean="0"/>
              <a:t> про смерч</a:t>
            </a:r>
            <a:endParaRPr lang="uk-UA" sz="3200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26 </a:t>
            </a:r>
            <a:r>
              <a:rPr lang="ru-RU" dirty="0" err="1" smtClean="0"/>
              <a:t>травня</a:t>
            </a:r>
            <a:r>
              <a:rPr lang="ru-RU" dirty="0" smtClean="0"/>
              <a:t> 1948 року над селами </a:t>
            </a:r>
            <a:r>
              <a:rPr lang="ru-RU" dirty="0" err="1" smtClean="0"/>
              <a:t>Білогорівка</a:t>
            </a:r>
            <a:r>
              <a:rPr lang="ru-RU" dirty="0" smtClean="0"/>
              <a:t> та </a:t>
            </a:r>
            <a:r>
              <a:rPr lang="ru-RU" dirty="0" err="1" smtClean="0"/>
              <a:t>Берестове</a:t>
            </a:r>
            <a:r>
              <a:rPr lang="ru-RU" dirty="0" smtClean="0"/>
              <a:t> </a:t>
            </a:r>
            <a:r>
              <a:rPr lang="ru-RU" dirty="0" err="1" smtClean="0"/>
              <a:t>Донецької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промчав смерч, 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становив </a:t>
            </a:r>
            <a:r>
              <a:rPr lang="ru-RU" dirty="0" err="1" smtClean="0"/>
              <a:t>близько</a:t>
            </a:r>
            <a:r>
              <a:rPr lang="ru-RU" dirty="0" smtClean="0"/>
              <a:t> 30 м. Смерч </a:t>
            </a:r>
            <a:r>
              <a:rPr lang="ru-RU" dirty="0" err="1" smtClean="0"/>
              <a:t>обрушився</a:t>
            </a:r>
            <a:r>
              <a:rPr lang="ru-RU" dirty="0" smtClean="0"/>
              <a:t> на </a:t>
            </a:r>
            <a:r>
              <a:rPr lang="ru-RU" dirty="0" err="1" smtClean="0"/>
              <a:t>пасажирський</a:t>
            </a:r>
            <a:r>
              <a:rPr lang="ru-RU" dirty="0" smtClean="0"/>
              <a:t> потяг та скинув 7 </a:t>
            </a:r>
            <a:r>
              <a:rPr lang="ru-RU" dirty="0" err="1" smtClean="0"/>
              <a:t>вагонів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полотна </a:t>
            </a:r>
            <a:r>
              <a:rPr lang="ru-RU" dirty="0" err="1" smtClean="0"/>
              <a:t>залізниці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В Україні</a:t>
            </a:r>
            <a:endParaRPr lang="uk-UA" dirty="0"/>
          </a:p>
        </p:txBody>
      </p:sp>
      <p:pic>
        <p:nvPicPr>
          <p:cNvPr id="4" name="Рисунок 3" descr="8d0ffe89485f226681c59cb7eb38ce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3696868"/>
            <a:ext cx="4214842" cy="316113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tornado007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446838" y="0"/>
            <a:ext cx="2697162" cy="3595688"/>
          </a:xfrm>
        </p:spPr>
      </p:pic>
      <p:pic>
        <p:nvPicPr>
          <p:cNvPr id="5" name="Рисунок 4" descr="tornado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42852"/>
            <a:ext cx="4429156" cy="3416287"/>
          </a:xfrm>
          <a:prstGeom prst="rect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6" name="Рисунок 5" descr="tornado0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8926" y="3643314"/>
            <a:ext cx="4454438" cy="3071834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000240"/>
            <a:ext cx="6357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002060"/>
                </a:solidFill>
              </a:rPr>
              <a:t>Виконала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</a:rPr>
              <a:t>учениця</a:t>
            </a:r>
            <a:r>
              <a:rPr lang="ru-RU" sz="3200" dirty="0" smtClean="0">
                <a:solidFill>
                  <a:srgbClr val="002060"/>
                </a:solidFill>
              </a:rPr>
              <a:t> 10 </a:t>
            </a:r>
            <a:r>
              <a:rPr lang="ru-RU" sz="3200" dirty="0" err="1" smtClean="0">
                <a:solidFill>
                  <a:srgbClr val="002060"/>
                </a:solidFill>
              </a:rPr>
              <a:t>класу</a:t>
            </a:r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rgbClr val="002060"/>
                </a:solidFill>
              </a:rPr>
              <a:t>       </a:t>
            </a:r>
            <a:r>
              <a:rPr lang="ru-RU" sz="3200" dirty="0" err="1" smtClean="0">
                <a:solidFill>
                  <a:srgbClr val="002060"/>
                </a:solidFill>
              </a:rPr>
              <a:t>Ярмолюк</a:t>
            </a:r>
            <a:r>
              <a:rPr lang="uk-UA" sz="3200" dirty="0" smtClean="0">
                <a:solidFill>
                  <a:srgbClr val="002060"/>
                </a:solidFill>
              </a:rPr>
              <a:t> Анастасія</a:t>
            </a:r>
            <a:endParaRPr lang="uk-UA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Смерч, торнадо — атмосферне явище, що є стрімким воронкоподібним вихором заввишки до 1,5 км, який витягується від купчасто-дощової хмари до поверхні води або землі.</a:t>
            </a:r>
            <a:endParaRPr lang="uk-UA" dirty="0"/>
          </a:p>
        </p:txBody>
      </p:sp>
      <p:pic>
        <p:nvPicPr>
          <p:cNvPr id="6" name="Содержимое 5" descr="tornado_30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1481138"/>
            <a:ext cx="3571899" cy="451963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Загальне поняття про смерч</a:t>
            </a:r>
            <a:endParaRPr lang="uk-UA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5725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900" dirty="0" smtClean="0"/>
              <a:t>Найпотужніші смерчі можуть досягати швидкості вітру понад 480 км/</a:t>
            </a:r>
            <a:r>
              <a:rPr lang="uk-UA" sz="1900" dirty="0" err="1" smtClean="0"/>
              <a:t>год</a:t>
            </a:r>
            <a:r>
              <a:rPr lang="uk-UA" sz="1900" dirty="0" smtClean="0"/>
              <a:t>, розтягнути більш ніж на 3 км в поперечнику, і залишитися на землі більше 100 км. Відомі випадки, коли смерчі зберігали живучість впродовж 500 км та 7 годин. Виникнення смерчів пов'язане з локальною неоднорідністю атмосфери, зіткненні неоднорідних за вологістю та температурою повітряних мас, теплих (внизу) і холодних (угорі) шарів повітря та сильному боковому вітрі під час грозової погоди.</a:t>
            </a:r>
          </a:p>
          <a:p>
            <a:r>
              <a:rPr lang="uk-UA" sz="1900" dirty="0" smtClean="0"/>
              <a:t>Знижений тиск усередині смерчів створює «ефект насоса», тобто всмоктування навколишнього повітря, води, пилу, предметів, людей і тварин усередину воронки. Цей же ефект призводить до зривання дахів і руйнування будинків, що потрапляють у середину смерчу. </a:t>
            </a:r>
          </a:p>
          <a:p>
            <a:r>
              <a:rPr lang="uk-UA" sz="1900" dirty="0" smtClean="0"/>
              <a:t>У Північній Америці смерчі відомі під назвою «торнадо» . Великий смерч з діаметром воронки декілька десятків метрів називають «тромб». Наприклад, в 1990 році у США зареєстровано 1100 руйнівних смерчів.</a:t>
            </a:r>
          </a:p>
          <a:p>
            <a:r>
              <a:rPr lang="uk-UA" sz="1900" dirty="0" smtClean="0"/>
              <a:t>Іноді вихор, що утворився над морем, називають смерчем, а на суші — торнадо. Атмосферні вихори, аналогічні смерчу, але які утворюються в Європі, називають тромбами. Але частіше всі ці три поняття розглядаються як синоніми.</a:t>
            </a:r>
            <a:endParaRPr lang="uk-UA" sz="19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sz="2600" dirty="0" smtClean="0"/>
              <a:t>Причини утворення смерчів повністю не вивчені до цих пір. Можна вказати лише деякі загальні відомості, найхарактерніші для типових смерчів.</a:t>
            </a:r>
          </a:p>
          <a:p>
            <a:r>
              <a:rPr lang="uk-UA" sz="2600" dirty="0" smtClean="0"/>
              <a:t>Смерчі у своєму розвитку проходять три основні стадії. На початковій стадії з грозової хмари з'являється початкова воронка, що висить над землею. Холодні шари повітря, що знаходяться безпосередньо під хмарою спрямовуються вниз на зміну теплим, які, в свою чергу піднімаються вгору. (Така нестійка система утворюється зазвичай при з'єднанні двох атмосферних фронтів — теплого і холодного). Потенційна енергія цієї системи переходить у кінетичну енергію обертального руху повітря. Швидкість цього руху зростає, і він набуває свій класичний вид.</a:t>
            </a:r>
          </a:p>
          <a:p>
            <a:r>
              <a:rPr lang="uk-UA" sz="2600" dirty="0" smtClean="0"/>
              <a:t>Обертальна швидкість зростає з плином часу, при цьому в центрі торнадо повітря починає інтенсивно підійматися вгору. Так протікає друга стадія існування смерчу — стадія формування вихору максимальної потужності. Смерч повністю формується і рухається в різних напрямках.</a:t>
            </a:r>
          </a:p>
          <a:p>
            <a:r>
              <a:rPr lang="uk-UA" sz="2600" dirty="0" smtClean="0"/>
              <a:t>Завершальна стадія — руйнування вихору. Потужність торнадо слабшає, воронка звужується і відривається від поверхні землі, поступово піднімаючись назад в материнську хмару.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Причини утворення</a:t>
            </a:r>
            <a:endParaRPr lang="uk-UA" dirty="0"/>
          </a:p>
        </p:txBody>
      </p:sp>
      <p:pic>
        <p:nvPicPr>
          <p:cNvPr id="4" name="Рисунок 3" descr="tornado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976817"/>
            <a:ext cx="2839522" cy="1881183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Місця утворення смерчів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" name="Содержимое 6" descr="tornado02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00174"/>
            <a:ext cx="4114800" cy="3929089"/>
          </a:xfrm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213255" cy="527085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    Грози бувають в більшій частині земної кулі, за винятком регіонів з субарктичним кліматом і арктичним кліматом, проте смерчі можуть супроводжувати тільки ті грози, які знаходяться на стику атмосферних фронтів.</a:t>
            </a:r>
          </a:p>
          <a:p>
            <a:r>
              <a:rPr lang="uk-UA" dirty="0" smtClean="0"/>
              <a:t>Найбільша кількість смерчів фіксується на північноамериканському континенті, особливо в центральних штатах США, менше — в східних штатах США.</a:t>
            </a:r>
          </a:p>
          <a:p>
            <a:r>
              <a:rPr lang="uk-UA" dirty="0" smtClean="0"/>
              <a:t>Другим регіоном земної кулі, де виникають умови для формування смерчів, є Європа.</a:t>
            </a:r>
          </a:p>
          <a:p>
            <a:r>
              <a:rPr lang="uk-UA" dirty="0" smtClean="0"/>
              <a:t>Таким чином, смерчі в основному спостерігаються в помірних поясах обох півкуль, приблизно з 60-ї паралелі по 45 паралель в Європі і 30 паралель в США. Також смерчі фіксуються на сході Аргентини, ПАР, заході і сході Австралії і ряду інших регіонів, де також можуть бути умови зіткнення атмосферних фронтів.</a:t>
            </a:r>
            <a:endParaRPr lang="uk-UA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ornado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Класифікація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Складені смерчі, як правило, мають надвисоку потужність та призводять до найбільших збитків.</a:t>
            </a:r>
          </a:p>
          <a:p>
            <a:pPr>
              <a:buFont typeface="Arial" pitchFamily="34" charset="0"/>
              <a:buChar char="•"/>
            </a:pPr>
            <a:r>
              <a:rPr lang="uk-UA" dirty="0" err="1" smtClean="0"/>
              <a:t>Бичеподібні</a:t>
            </a:r>
            <a:r>
              <a:rPr lang="uk-UA" dirty="0" smtClean="0"/>
              <a:t> — найпоширеніші.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Розпливчасті смерчі — це коли діаметр смерчу може перевищувати висоту.</a:t>
            </a:r>
          </a:p>
          <a:p>
            <a:pPr>
              <a:buNone/>
            </a:pPr>
            <a:r>
              <a:rPr lang="uk-UA" dirty="0" smtClean="0"/>
              <a:t>Смерчі також класифікують за швидкістю вітру та руйнівною силою. Для цього застосовують Шкалу </a:t>
            </a:r>
            <a:r>
              <a:rPr lang="uk-UA" dirty="0" err="1" smtClean="0"/>
              <a:t>Фудзіти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" name="Содержимое 4" descr="tornado0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500174"/>
            <a:ext cx="3138510" cy="2031213"/>
          </a:xfrm>
        </p:spPr>
      </p:pic>
      <p:pic>
        <p:nvPicPr>
          <p:cNvPr id="6" name="Рисунок 5" descr="bond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214818"/>
            <a:ext cx="3643338" cy="2428892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У Північній півкулі обертання повітря в смерчі відбувається, як правило, проти годинникової стрілки (як в циклонах). Це може бути пов'язано з напрямками взаємних переміщень мас повітря по боках від атмосферного фронту, на якому формується смерч. У той час як великі бурі завжди обертаються в такому напрямі за рахунок ефекту </a:t>
            </a:r>
            <a:r>
              <a:rPr lang="uk-UA" dirty="0" err="1" smtClean="0"/>
              <a:t>Коріоліса</a:t>
            </a:r>
            <a:r>
              <a:rPr lang="uk-UA" dirty="0" smtClean="0"/>
              <a:t>, грози і </a:t>
            </a:r>
            <a:r>
              <a:rPr lang="uk-UA" dirty="0" err="1" smtClean="0"/>
              <a:t>торнада</a:t>
            </a:r>
            <a:r>
              <a:rPr lang="uk-UA" dirty="0" smtClean="0"/>
              <a:t> настільки малі, що прямий вплив сили </a:t>
            </a:r>
            <a:r>
              <a:rPr lang="uk-UA" dirty="0" err="1" smtClean="0"/>
              <a:t>Коріоліса</a:t>
            </a:r>
            <a:r>
              <a:rPr lang="uk-UA" dirty="0" smtClean="0"/>
              <a:t> не має значення, про що свідчать їх великі числа </a:t>
            </a:r>
            <a:r>
              <a:rPr lang="uk-UA" dirty="0" err="1" smtClean="0"/>
              <a:t>Россбі</a:t>
            </a:r>
            <a:r>
              <a:rPr lang="uk-UA" dirty="0" smtClean="0"/>
              <a:t>. </a:t>
            </a:r>
            <a:r>
              <a:rPr lang="uk-UA" dirty="0" err="1" smtClean="0"/>
              <a:t>Торнада</a:t>
            </a:r>
            <a:r>
              <a:rPr lang="uk-UA" dirty="0" smtClean="0"/>
              <a:t> обертаються проти годинникової стрілки в чисельних експериментах, навіть якщо ефект </a:t>
            </a:r>
            <a:r>
              <a:rPr lang="uk-UA" dirty="0" err="1" smtClean="0"/>
              <a:t>Коріоліса</a:t>
            </a:r>
            <a:r>
              <a:rPr lang="uk-UA" dirty="0" smtClean="0"/>
              <a:t> не враховується. Відомі й випадки зворотного обертання невеликих смерчів.</a:t>
            </a:r>
          </a:p>
          <a:p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Напрям обертання</a:t>
            </a:r>
            <a:endParaRPr lang="uk-UA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Найбільша кількість смерчів, 148 за одну добу, пройшла 3-4 квітня 1974 року над південними штатами США. Найбільша швидкість переміщення смерчів була зафіксована 2 квітня 1958 року поблизу водоспаду </a:t>
            </a:r>
            <a:r>
              <a:rPr lang="uk-UA" sz="1800" dirty="0" err="1" smtClean="0"/>
              <a:t>Вічіта</a:t>
            </a:r>
            <a:r>
              <a:rPr lang="uk-UA" sz="1800" dirty="0" smtClean="0"/>
              <a:t>, Техас. Вона склала 450 км/год.</a:t>
            </a:r>
          </a:p>
          <a:p>
            <a:r>
              <a:rPr lang="uk-UA" sz="1800" dirty="0" smtClean="0"/>
              <a:t>Найсильніші смерчі на Британських островах були зафіксовані 1091 року в Лондоні, 14 грудня 1810 року в Портсмуті.</a:t>
            </a:r>
          </a:p>
          <a:p>
            <a:r>
              <a:rPr lang="uk-UA" sz="1800" dirty="0" smtClean="0"/>
              <a:t>Смерч в місті </a:t>
            </a:r>
            <a:r>
              <a:rPr lang="uk-UA" sz="1800" dirty="0" err="1" smtClean="0"/>
              <a:t>Шатурш</a:t>
            </a:r>
            <a:r>
              <a:rPr lang="uk-UA" sz="1800" dirty="0" smtClean="0"/>
              <a:t> в Бангладеш 26 квітня 1989 року потрапив у книгу рекордів </a:t>
            </a:r>
            <a:r>
              <a:rPr lang="uk-UA" sz="1800" dirty="0" err="1" smtClean="0"/>
              <a:t>Гіннеса</a:t>
            </a:r>
            <a:r>
              <a:rPr lang="uk-UA" sz="1800" dirty="0" smtClean="0"/>
              <a:t> як найтрагічніший за всю історію людства. Жителі цього міста, отримавши попередження про те, що насувається смерч, зігнорували його. В результаті — загинуло 1300 осіб.</a:t>
            </a:r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Цікаві факти</a:t>
            </a:r>
            <a:endParaRPr lang="uk-UA" dirty="0"/>
          </a:p>
        </p:txBody>
      </p:sp>
      <p:pic>
        <p:nvPicPr>
          <p:cNvPr id="4" name="Рисунок 3" descr="667_173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4500570"/>
            <a:ext cx="2926080" cy="2194560"/>
          </a:xfrm>
          <a:prstGeom prst="round2Diag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tornado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4786322"/>
            <a:ext cx="2415413" cy="1500198"/>
          </a:xfrm>
          <a:prstGeom prst="round1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845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Смерч</vt:lpstr>
      <vt:lpstr>Загальне поняття про смерч</vt:lpstr>
      <vt:lpstr>Слайд 3</vt:lpstr>
      <vt:lpstr>Причини утворення</vt:lpstr>
      <vt:lpstr> Місця утворення смерчів</vt:lpstr>
      <vt:lpstr>Слайд 6</vt:lpstr>
      <vt:lpstr>Класифікація</vt:lpstr>
      <vt:lpstr>Напрям обертання</vt:lpstr>
      <vt:lpstr>Цікаві факти</vt:lpstr>
      <vt:lpstr> В Україні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Смерч</dc:title>
  <cp:lastModifiedBy>Роман</cp:lastModifiedBy>
  <cp:revision>10</cp:revision>
  <dcterms:modified xsi:type="dcterms:W3CDTF">2012-11-05T20:15:08Z</dcterms:modified>
</cp:coreProperties>
</file>