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A1AC1E3-20C2-4679-B3F0-9C2B7BA3DACE}" type="datetimeFigureOut">
              <a:rPr lang="ru-RU" smtClean="0"/>
              <a:t>07.02.2015</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3E548B4-5F84-4AE7-BC1C-CBA3720F47D3}"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A1AC1E3-20C2-4679-B3F0-9C2B7BA3DACE}" type="datetimeFigureOut">
              <a:rPr lang="ru-RU" smtClean="0"/>
              <a:t>07.02.2015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3E548B4-5F84-4AE7-BC1C-CBA3720F47D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4A1AC1E3-20C2-4679-B3F0-9C2B7BA3DACE}" type="datetimeFigureOut">
              <a:rPr lang="ru-RU" smtClean="0"/>
              <a:t>07.02.2015</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3E548B4-5F84-4AE7-BC1C-CBA3720F47D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A1AC1E3-20C2-4679-B3F0-9C2B7BA3DACE}" type="datetimeFigureOut">
              <a:rPr lang="ru-RU" smtClean="0"/>
              <a:t>07.02.2015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3E548B4-5F84-4AE7-BC1C-CBA3720F47D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A1AC1E3-20C2-4679-B3F0-9C2B7BA3DACE}" type="datetimeFigureOut">
              <a:rPr lang="ru-RU" smtClean="0"/>
              <a:t>07.02.2015</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13E548B4-5F84-4AE7-BC1C-CBA3720F47D3}"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A1AC1E3-20C2-4679-B3F0-9C2B7BA3DACE}" type="datetimeFigureOut">
              <a:rPr lang="ru-RU" smtClean="0"/>
              <a:t>07.02.2015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3E548B4-5F84-4AE7-BC1C-CBA3720F47D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4A1AC1E3-20C2-4679-B3F0-9C2B7BA3DACE}" type="datetimeFigureOut">
              <a:rPr lang="ru-RU" smtClean="0"/>
              <a:t>07.02.2015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13E548B4-5F84-4AE7-BC1C-CBA3720F47D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4A1AC1E3-20C2-4679-B3F0-9C2B7BA3DACE}" type="datetimeFigureOut">
              <a:rPr lang="ru-RU" smtClean="0"/>
              <a:t>07.02.2015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13E548B4-5F84-4AE7-BC1C-CBA3720F47D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4A1AC1E3-20C2-4679-B3F0-9C2B7BA3DACE}" type="datetimeFigureOut">
              <a:rPr lang="ru-RU" smtClean="0"/>
              <a:t>07.02.2015</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13E548B4-5F84-4AE7-BC1C-CBA3720F47D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A1AC1E3-20C2-4679-B3F0-9C2B7BA3DACE}" type="datetimeFigureOut">
              <a:rPr lang="ru-RU" smtClean="0"/>
              <a:t>07.02.2015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3E548B4-5F84-4AE7-BC1C-CBA3720F47D3}"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4A1AC1E3-20C2-4679-B3F0-9C2B7BA3DACE}" type="datetimeFigureOut">
              <a:rPr lang="ru-RU" smtClean="0"/>
              <a:t>07.02.2015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3E548B4-5F84-4AE7-BC1C-CBA3720F47D3}"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A1AC1E3-20C2-4679-B3F0-9C2B7BA3DACE}" type="datetimeFigureOut">
              <a:rPr lang="ru-RU" smtClean="0"/>
              <a:t>07.02.2015</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3E548B4-5F84-4AE7-BC1C-CBA3720F47D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1124744"/>
            <a:ext cx="7772400" cy="1470025"/>
          </a:xfrm>
        </p:spPr>
        <p:txBody>
          <a:bodyPr>
            <a:noAutofit/>
          </a:bodyPr>
          <a:lstStyle/>
          <a:p>
            <a:r>
              <a:rPr lang="uk-UA" sz="7200" dirty="0" smtClean="0">
                <a:solidFill>
                  <a:srgbClr val="FF0000"/>
                </a:solidFill>
              </a:rPr>
              <a:t>Молочна галузь України</a:t>
            </a:r>
            <a:endParaRPr lang="ru-RU" sz="7200" dirty="0">
              <a:solidFill>
                <a:srgbClr val="FF0000"/>
              </a:solidFill>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transition spd="slow">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2700" b="1" i="1" dirty="0"/>
              <a:t>Виробництво вершкового масла.</a:t>
            </a:r>
            <a:r>
              <a:rPr lang="uk-UA" sz="2700" i="1" dirty="0"/>
              <a:t> </a:t>
            </a:r>
            <a:r>
              <a:rPr lang="uk-UA" sz="2700" dirty="0"/>
              <a:t>Процес включає </a:t>
            </a:r>
            <a:r>
              <a:rPr lang="uk-UA" sz="2700" dirty="0" err="1"/>
              <a:t>слідуючі</a:t>
            </a:r>
            <a:r>
              <a:rPr lang="uk-UA" sz="2700" dirty="0"/>
              <a:t> етапи:</a:t>
            </a:r>
            <a:r>
              <a:rPr lang="ru-RU" dirty="0"/>
              <a:t/>
            </a:r>
            <a:br>
              <a:rPr lang="ru-RU" dirty="0"/>
            </a:br>
            <a:endParaRPr lang="ru-RU" dirty="0"/>
          </a:p>
        </p:txBody>
      </p:sp>
      <p:sp>
        <p:nvSpPr>
          <p:cNvPr id="3" name="Содержимое 2"/>
          <p:cNvSpPr>
            <a:spLocks noGrp="1"/>
          </p:cNvSpPr>
          <p:nvPr>
            <p:ph idx="1"/>
          </p:nvPr>
        </p:nvSpPr>
        <p:spPr>
          <a:xfrm>
            <a:off x="467544" y="980728"/>
            <a:ext cx="8229600" cy="4525963"/>
          </a:xfrm>
        </p:spPr>
        <p:txBody>
          <a:bodyPr>
            <a:normAutofit/>
          </a:bodyPr>
          <a:lstStyle/>
          <a:p>
            <a:r>
              <a:rPr lang="uk-UA" sz="1900" dirty="0"/>
              <a:t>1. Прийом сировини, підготовка і отримання вершків.</a:t>
            </a:r>
            <a:endParaRPr lang="ru-RU" sz="1900" dirty="0"/>
          </a:p>
          <a:p>
            <a:r>
              <a:rPr lang="uk-UA" sz="1900" dirty="0"/>
              <a:t>2. Сепарація вершків .</a:t>
            </a:r>
            <a:endParaRPr lang="ru-RU" sz="1900" dirty="0"/>
          </a:p>
          <a:p>
            <a:r>
              <a:rPr lang="uk-UA" sz="1900" dirty="0"/>
              <a:t>3. Пастеризація, дезодорація вершків.</a:t>
            </a:r>
            <a:endParaRPr lang="ru-RU" sz="1900" dirty="0"/>
          </a:p>
          <a:p>
            <a:r>
              <a:rPr lang="uk-UA" sz="1900" dirty="0"/>
              <a:t>4. Отримання </a:t>
            </a:r>
            <a:r>
              <a:rPr lang="uk-UA" sz="1900" dirty="0" err="1"/>
              <a:t>високожирних</a:t>
            </a:r>
            <a:r>
              <a:rPr lang="uk-UA" sz="1900" dirty="0"/>
              <a:t> вершків.</a:t>
            </a:r>
            <a:endParaRPr lang="ru-RU" sz="1900" dirty="0"/>
          </a:p>
          <a:p>
            <a:r>
              <a:rPr lang="uk-UA" sz="1900" dirty="0"/>
              <a:t>5. Нормалізація </a:t>
            </a:r>
            <a:r>
              <a:rPr lang="uk-UA" sz="1900" dirty="0" err="1"/>
              <a:t>високожирних</a:t>
            </a:r>
            <a:r>
              <a:rPr lang="uk-UA" sz="1900" dirty="0"/>
              <a:t> вершків.</a:t>
            </a:r>
            <a:endParaRPr lang="ru-RU" sz="1900" dirty="0"/>
          </a:p>
          <a:p>
            <a:r>
              <a:rPr lang="uk-UA" sz="1900" dirty="0"/>
              <a:t>6. Перетворення </a:t>
            </a:r>
            <a:r>
              <a:rPr lang="uk-UA" sz="1900" dirty="0" err="1"/>
              <a:t>високожирних</a:t>
            </a:r>
            <a:r>
              <a:rPr lang="uk-UA" sz="1900" dirty="0"/>
              <a:t> вершків в масло.</a:t>
            </a:r>
            <a:endParaRPr lang="ru-RU" sz="1900" dirty="0"/>
          </a:p>
          <a:p>
            <a:r>
              <a:rPr lang="uk-UA" sz="1900" dirty="0"/>
              <a:t>7. Пакування.</a:t>
            </a:r>
            <a:endParaRPr lang="ru-RU" sz="1900" dirty="0"/>
          </a:p>
          <a:p>
            <a:r>
              <a:rPr lang="uk-UA" sz="1900" dirty="0"/>
              <a:t>8. Збереження (проводиться при температурі не вище 3 </a:t>
            </a:r>
            <a:r>
              <a:rPr lang="uk-UA" sz="1900" baseline="30000" dirty="0"/>
              <a:t>0</a:t>
            </a:r>
            <a:r>
              <a:rPr lang="uk-UA" sz="1900" dirty="0"/>
              <a:t>С і відносній вологості 80 %. Строк реалізації масла не повинен перевищувати 10 діб, строк придатності для споживання – не більше 45 діб.</a:t>
            </a:r>
            <a:endParaRPr lang="ru-RU" sz="1900" dirty="0"/>
          </a:p>
          <a:p>
            <a:pPr>
              <a:buNone/>
            </a:pPr>
            <a:endParaRPr lang="ru-RU" sz="2600" dirty="0"/>
          </a:p>
        </p:txBody>
      </p:sp>
      <p:pic>
        <p:nvPicPr>
          <p:cNvPr id="4" name="Рисунок 3" descr="43857298.jpg"/>
          <p:cNvPicPr>
            <a:picLocks noChangeAspect="1"/>
          </p:cNvPicPr>
          <p:nvPr/>
        </p:nvPicPr>
        <p:blipFill>
          <a:blip r:embed="rId2" cstate="print"/>
          <a:stretch>
            <a:fillRect/>
          </a:stretch>
        </p:blipFill>
        <p:spPr>
          <a:xfrm>
            <a:off x="5076056" y="4537131"/>
            <a:ext cx="3851920" cy="2320869"/>
          </a:xfrm>
          <a:prstGeom prst="rect">
            <a:avLst/>
          </a:prstGeom>
        </p:spPr>
      </p:pic>
    </p:spTree>
  </p:cSld>
  <p:clrMapOvr>
    <a:masterClrMapping/>
  </p:clrMapOvr>
  <p:transition spd="slow">
    <p:wheel spokes="8"/>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uk-UA" sz="7200" dirty="0" smtClean="0">
                <a:solidFill>
                  <a:srgbClr val="FF0000"/>
                </a:solidFill>
              </a:rPr>
              <a:t>Дякуємо за увагу…!</a:t>
            </a:r>
            <a:endParaRPr lang="ru-RU" sz="7200" dirty="0">
              <a:solidFill>
                <a:srgbClr val="FF0000"/>
              </a:solidFill>
            </a:endParaRPr>
          </a:p>
        </p:txBody>
      </p:sp>
    </p:spTree>
  </p:cSld>
  <p:clrMapOvr>
    <a:masterClrMapping/>
  </p:clrMapOvr>
  <p:transition spd="slow">
    <p:wipe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323528" y="2924944"/>
            <a:ext cx="8229600" cy="4525963"/>
          </a:xfrm>
        </p:spPr>
        <p:txBody>
          <a:bodyPr>
            <a:normAutofit/>
          </a:bodyPr>
          <a:lstStyle/>
          <a:p>
            <a:r>
              <a:rPr lang="vi-VN" sz="2400" b="1" dirty="0"/>
              <a:t>Моло́чна промисло́вість</a:t>
            </a:r>
            <a:r>
              <a:rPr lang="vi-VN" sz="2400" dirty="0"/>
              <a:t> — галузь </a:t>
            </a:r>
            <a:r>
              <a:rPr lang="uk-UA" sz="2400" dirty="0" smtClean="0"/>
              <a:t>харчової</a:t>
            </a:r>
          </a:p>
          <a:p>
            <a:pPr>
              <a:buNone/>
            </a:pPr>
            <a:r>
              <a:rPr lang="uk-UA" sz="2400" dirty="0" smtClean="0"/>
              <a:t>     промисловості</a:t>
            </a:r>
            <a:r>
              <a:rPr lang="vi-VN" sz="2400" dirty="0" smtClean="0"/>
              <a:t>, </a:t>
            </a:r>
            <a:r>
              <a:rPr lang="vi-VN" sz="2400" dirty="0"/>
              <a:t>що об'єднує підприємства з виробництва з </a:t>
            </a:r>
            <a:r>
              <a:rPr lang="uk-UA" sz="2400" dirty="0" smtClean="0"/>
              <a:t>молока</a:t>
            </a:r>
            <a:r>
              <a:rPr lang="vi-VN" sz="2400" dirty="0"/>
              <a:t> і різних </a:t>
            </a:r>
            <a:r>
              <a:rPr lang="uk-UA" sz="2400" dirty="0" smtClean="0"/>
              <a:t>молочних продуктів</a:t>
            </a:r>
            <a:r>
              <a:rPr lang="vi-VN" sz="2400" dirty="0" smtClean="0"/>
              <a:t>. </a:t>
            </a:r>
            <a:r>
              <a:rPr lang="vi-VN" sz="2400" dirty="0"/>
              <a:t>До складу промисловості входять підприємства з виробництва тваринного </a:t>
            </a:r>
            <a:r>
              <a:rPr lang="uk-UA" sz="2400" dirty="0" smtClean="0"/>
              <a:t>масла</a:t>
            </a:r>
            <a:r>
              <a:rPr lang="vi-VN" sz="2400" dirty="0" smtClean="0"/>
              <a:t>, </a:t>
            </a:r>
            <a:r>
              <a:rPr lang="vi-VN" sz="2400" dirty="0"/>
              <a:t>суцільномолочної продукції, молочних </a:t>
            </a:r>
            <a:r>
              <a:rPr lang="vi-VN" sz="2400" dirty="0" smtClean="0"/>
              <a:t>консервів</a:t>
            </a:r>
            <a:r>
              <a:rPr lang="uk-UA" sz="2400" dirty="0" smtClean="0"/>
              <a:t> </a:t>
            </a:r>
            <a:r>
              <a:rPr lang="vi-VN" sz="2400" dirty="0" smtClean="0"/>
              <a:t>,</a:t>
            </a:r>
            <a:r>
              <a:rPr lang="vi-VN" sz="2400" dirty="0"/>
              <a:t> </a:t>
            </a:r>
            <a:r>
              <a:rPr lang="uk-UA" sz="2400" dirty="0" smtClean="0"/>
              <a:t>сухого</a:t>
            </a:r>
            <a:r>
              <a:rPr lang="vi-VN" sz="2400" dirty="0" smtClean="0"/>
              <a:t> </a:t>
            </a:r>
            <a:r>
              <a:rPr lang="vi-VN" sz="2400" dirty="0"/>
              <a:t>молока, сиру, бринзи, морозива, казеїну та іншої молочної продукції.</a:t>
            </a:r>
            <a:endParaRPr lang="ru-RU" sz="2400" dirty="0"/>
          </a:p>
        </p:txBody>
      </p:sp>
      <p:pic>
        <p:nvPicPr>
          <p:cNvPr id="4" name="Рисунок 3" descr="1322086514_964e52af7cf9.jpg"/>
          <p:cNvPicPr>
            <a:picLocks noChangeAspect="1"/>
          </p:cNvPicPr>
          <p:nvPr/>
        </p:nvPicPr>
        <p:blipFill>
          <a:blip r:embed="rId2" cstate="print"/>
          <a:stretch>
            <a:fillRect/>
          </a:stretch>
        </p:blipFill>
        <p:spPr>
          <a:xfrm>
            <a:off x="611560" y="188640"/>
            <a:ext cx="5094312" cy="25202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circl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i="1" dirty="0" err="1">
                <a:solidFill>
                  <a:srgbClr val="FFC000"/>
                </a:solidFill>
              </a:rPr>
              <a:t>Виробництво</a:t>
            </a:r>
            <a:r>
              <a:rPr lang="ru-RU" sz="2800" i="1" dirty="0">
                <a:solidFill>
                  <a:srgbClr val="FFC000"/>
                </a:solidFill>
              </a:rPr>
              <a:t> </a:t>
            </a:r>
            <a:r>
              <a:rPr lang="ru-RU" sz="2800" i="1" dirty="0" err="1">
                <a:solidFill>
                  <a:srgbClr val="FFC000"/>
                </a:solidFill>
              </a:rPr>
              <a:t>основних</a:t>
            </a:r>
            <a:r>
              <a:rPr lang="ru-RU" sz="2800" i="1" dirty="0">
                <a:solidFill>
                  <a:srgbClr val="FFC000"/>
                </a:solidFill>
              </a:rPr>
              <a:t> </a:t>
            </a:r>
            <a:r>
              <a:rPr lang="ru-RU" sz="2800" i="1" dirty="0" err="1">
                <a:solidFill>
                  <a:srgbClr val="FFC000"/>
                </a:solidFill>
              </a:rPr>
              <a:t>видів</a:t>
            </a:r>
            <a:r>
              <a:rPr lang="ru-RU" sz="2800" i="1" dirty="0">
                <a:solidFill>
                  <a:srgbClr val="FFC000"/>
                </a:solidFill>
              </a:rPr>
              <a:t> </a:t>
            </a:r>
            <a:r>
              <a:rPr lang="ru-RU" sz="2800" i="1" dirty="0" err="1">
                <a:solidFill>
                  <a:srgbClr val="FFC000"/>
                </a:solidFill>
              </a:rPr>
              <a:t>молочних</a:t>
            </a:r>
            <a:r>
              <a:rPr lang="ru-RU" sz="2800" i="1" dirty="0">
                <a:solidFill>
                  <a:srgbClr val="FFC000"/>
                </a:solidFill>
              </a:rPr>
              <a:t> </a:t>
            </a:r>
            <a:r>
              <a:rPr lang="ru-RU" sz="2800" i="1" dirty="0" err="1">
                <a:solidFill>
                  <a:srgbClr val="FFC000"/>
                </a:solidFill>
              </a:rPr>
              <a:t>продуктів</a:t>
            </a:r>
            <a:r>
              <a:rPr lang="ru-RU" sz="2800" i="1" dirty="0">
                <a:solidFill>
                  <a:srgbClr val="FFC000"/>
                </a:solidFill>
              </a:rPr>
              <a:t> в </a:t>
            </a:r>
            <a:r>
              <a:rPr lang="ru-RU" sz="2800" i="1" dirty="0" err="1">
                <a:solidFill>
                  <a:srgbClr val="FFC000"/>
                </a:solidFill>
              </a:rPr>
              <a:t>Україні</a:t>
            </a:r>
            <a:r>
              <a:rPr lang="ru-RU" sz="2800" i="1" dirty="0">
                <a:solidFill>
                  <a:srgbClr val="FFC000"/>
                </a:solidFill>
              </a:rPr>
              <a:t> (2003–2010 </a:t>
            </a:r>
            <a:r>
              <a:rPr lang="ru-RU" sz="2800" i="1" dirty="0" err="1">
                <a:solidFill>
                  <a:srgbClr val="FFC000"/>
                </a:solidFill>
              </a:rPr>
              <a:t>рр</a:t>
            </a:r>
            <a:r>
              <a:rPr lang="ru-RU" sz="2800" i="1" dirty="0">
                <a:solidFill>
                  <a:srgbClr val="FFC000"/>
                </a:solidFill>
              </a:rPr>
              <a:t>.)</a:t>
            </a:r>
            <a:endParaRPr lang="ru-RU" sz="2800" dirty="0">
              <a:solidFill>
                <a:srgbClr val="FFC000"/>
              </a:solidFill>
            </a:endParaRPr>
          </a:p>
        </p:txBody>
      </p:sp>
      <p:pic>
        <p:nvPicPr>
          <p:cNvPr id="4" name="Содержимое 3" descr="table2_ukr.jpg"/>
          <p:cNvPicPr>
            <a:picLocks noGrp="1" noChangeAspect="1"/>
          </p:cNvPicPr>
          <p:nvPr>
            <p:ph idx="1"/>
          </p:nvPr>
        </p:nvPicPr>
        <p:blipFill>
          <a:blip r:embed="rId2" cstate="print"/>
          <a:stretch>
            <a:fillRect/>
          </a:stretch>
        </p:blipFill>
        <p:spPr>
          <a:xfrm>
            <a:off x="457200" y="1412776"/>
            <a:ext cx="8229600" cy="432048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124744"/>
            <a:ext cx="8229600" cy="4525963"/>
          </a:xfrm>
        </p:spPr>
        <p:txBody>
          <a:bodyPr/>
          <a:lstStyle/>
          <a:p>
            <a:pPr>
              <a:buNone/>
            </a:pPr>
            <a:r>
              <a:rPr lang="uk-UA" dirty="0" smtClean="0"/>
              <a:t>   </a:t>
            </a:r>
            <a:r>
              <a:rPr lang="uk-UA" dirty="0" smtClean="0">
                <a:solidFill>
                  <a:srgbClr val="00B050"/>
                </a:solidFill>
              </a:rPr>
              <a:t>Молочна галузь включає виготовлення таких продуктів:</a:t>
            </a:r>
          </a:p>
          <a:p>
            <a:r>
              <a:rPr lang="uk-UA" sz="2200" dirty="0" smtClean="0"/>
              <a:t>Молоко, сир,масло, сметана, кефір, йогурти!</a:t>
            </a:r>
          </a:p>
          <a:p>
            <a:endParaRPr lang="uk-UA" sz="2200" dirty="0" smtClean="0"/>
          </a:p>
          <a:p>
            <a:endParaRPr lang="ru-RU" dirty="0"/>
          </a:p>
        </p:txBody>
      </p:sp>
      <p:pic>
        <p:nvPicPr>
          <p:cNvPr id="6" name="Рисунок 5" descr="milk2.jpg"/>
          <p:cNvPicPr>
            <a:picLocks noChangeAspect="1"/>
          </p:cNvPicPr>
          <p:nvPr/>
        </p:nvPicPr>
        <p:blipFill>
          <a:blip r:embed="rId2" cstate="print"/>
          <a:stretch>
            <a:fillRect/>
          </a:stretch>
        </p:blipFill>
        <p:spPr>
          <a:xfrm>
            <a:off x="6019867" y="2492896"/>
            <a:ext cx="3124133" cy="4159349"/>
          </a:xfrm>
          <a:prstGeom prst="rect">
            <a:avLst/>
          </a:prstGeom>
          <a:ln>
            <a:noFill/>
          </a:ln>
          <a:effectLst>
            <a:softEdge rad="112500"/>
          </a:effectLst>
        </p:spPr>
      </p:pic>
      <p:pic>
        <p:nvPicPr>
          <p:cNvPr id="7" name="Рисунок 6" descr="molochnaya_produc.jpg"/>
          <p:cNvPicPr>
            <a:picLocks noChangeAspect="1"/>
          </p:cNvPicPr>
          <p:nvPr/>
        </p:nvPicPr>
        <p:blipFill>
          <a:blip r:embed="rId3" cstate="print"/>
          <a:stretch>
            <a:fillRect/>
          </a:stretch>
        </p:blipFill>
        <p:spPr>
          <a:xfrm>
            <a:off x="0" y="2564904"/>
            <a:ext cx="3096344" cy="3456384"/>
          </a:xfrm>
          <a:prstGeom prst="rect">
            <a:avLst/>
          </a:prstGeom>
        </p:spPr>
      </p:pic>
      <p:pic>
        <p:nvPicPr>
          <p:cNvPr id="8" name="Рисунок 7" descr="297880.jpg"/>
          <p:cNvPicPr>
            <a:picLocks noChangeAspect="1"/>
          </p:cNvPicPr>
          <p:nvPr/>
        </p:nvPicPr>
        <p:blipFill>
          <a:blip r:embed="rId4" cstate="print"/>
          <a:stretch>
            <a:fillRect/>
          </a:stretch>
        </p:blipFill>
        <p:spPr>
          <a:xfrm>
            <a:off x="2987824" y="4637162"/>
            <a:ext cx="3331257" cy="2220838"/>
          </a:xfrm>
          <a:prstGeom prst="rect">
            <a:avLst/>
          </a:prstGeom>
        </p:spPr>
      </p:pic>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5400" dirty="0" smtClean="0">
                <a:solidFill>
                  <a:srgbClr val="FF0000"/>
                </a:solidFill>
              </a:rPr>
              <a:t>Молоко</a:t>
            </a:r>
            <a:endParaRPr lang="ru-RU" sz="5400" dirty="0">
              <a:solidFill>
                <a:srgbClr val="FF0000"/>
              </a:solidFill>
            </a:endParaRPr>
          </a:p>
        </p:txBody>
      </p:sp>
      <p:sp>
        <p:nvSpPr>
          <p:cNvPr id="3" name="Содержимое 2"/>
          <p:cNvSpPr>
            <a:spLocks noGrp="1"/>
          </p:cNvSpPr>
          <p:nvPr>
            <p:ph idx="1"/>
          </p:nvPr>
        </p:nvSpPr>
        <p:spPr>
          <a:xfrm>
            <a:off x="467544" y="1124744"/>
            <a:ext cx="8229600" cy="4525963"/>
          </a:xfrm>
        </p:spPr>
        <p:txBody>
          <a:bodyPr>
            <a:normAutofit/>
          </a:bodyPr>
          <a:lstStyle/>
          <a:p>
            <a:r>
              <a:rPr lang="uk-UA" sz="2000" dirty="0" smtClean="0"/>
              <a:t>Питне молоко характеризується високими споживними властивостями, які визначаються його хімічним складом, засвоюваністю, енергетичною цінністю, органолептичними показниками, використанням. Вміст білків і </a:t>
            </a:r>
            <a:r>
              <a:rPr lang="uk-UA" sz="2000" dirty="0" err="1" smtClean="0"/>
              <a:t>цукрів</a:t>
            </a:r>
            <a:r>
              <a:rPr lang="uk-UA" sz="2000" dirty="0" smtClean="0"/>
              <a:t> у питному молоці такий самий, як у свіжовидоєному.</a:t>
            </a:r>
          </a:p>
          <a:p>
            <a:r>
              <a:rPr lang="uk-UA" sz="2000" dirty="0" smtClean="0"/>
              <a:t>Кількість жирів в окремих видах питного молока нормується стандартами. Для визначення жирності використовується прилад бутирометр. Жири питного молока засвоюються краще, ніж свіжовидоєного. Це пояснюється їх дрібнодисперсним станом</a:t>
            </a:r>
          </a:p>
          <a:p>
            <a:endParaRPr lang="ru-RU" dirty="0"/>
          </a:p>
        </p:txBody>
      </p:sp>
      <p:pic>
        <p:nvPicPr>
          <p:cNvPr id="4" name="Рисунок 3" descr="1253261306_ee2aa4f10ad7-kopiya.jpg"/>
          <p:cNvPicPr>
            <a:picLocks noChangeAspect="1"/>
          </p:cNvPicPr>
          <p:nvPr/>
        </p:nvPicPr>
        <p:blipFill>
          <a:blip r:embed="rId2" cstate="print"/>
          <a:stretch>
            <a:fillRect/>
          </a:stretch>
        </p:blipFill>
        <p:spPr>
          <a:xfrm>
            <a:off x="4572000" y="4006602"/>
            <a:ext cx="4572000" cy="2851398"/>
          </a:xfrm>
          <a:prstGeom prst="rect">
            <a:avLst/>
          </a:prstGeom>
        </p:spPr>
      </p:pic>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5400" dirty="0" err="1" smtClean="0">
                <a:solidFill>
                  <a:srgbClr val="FF0000"/>
                </a:solidFill>
              </a:rPr>
              <a:t>Люсдорф</a:t>
            </a:r>
            <a:endParaRPr lang="ru-RU" sz="5400" dirty="0">
              <a:solidFill>
                <a:srgbClr val="FF0000"/>
              </a:solidFill>
            </a:endParaRPr>
          </a:p>
        </p:txBody>
      </p:sp>
      <p:sp>
        <p:nvSpPr>
          <p:cNvPr id="3" name="Содержимое 2"/>
          <p:cNvSpPr>
            <a:spLocks noGrp="1"/>
          </p:cNvSpPr>
          <p:nvPr>
            <p:ph idx="1"/>
          </p:nvPr>
        </p:nvSpPr>
        <p:spPr/>
        <p:txBody>
          <a:bodyPr/>
          <a:lstStyle/>
          <a:p>
            <a:r>
              <a:rPr lang="uk-UA" dirty="0" smtClean="0"/>
              <a:t>У нашому місті є завод по виробництві молочних продуктів – ТОВ фірма </a:t>
            </a:r>
            <a:r>
              <a:rPr lang="uk-UA" dirty="0" err="1" smtClean="0"/>
              <a:t>Люсдорф</a:t>
            </a:r>
            <a:r>
              <a:rPr lang="uk-UA" dirty="0" smtClean="0"/>
              <a:t>.</a:t>
            </a:r>
          </a:p>
          <a:p>
            <a:endParaRPr lang="ru-RU" dirty="0"/>
          </a:p>
        </p:txBody>
      </p:sp>
      <p:pic>
        <p:nvPicPr>
          <p:cNvPr id="4" name="Рисунок 3" descr="1322657821.JPG"/>
          <p:cNvPicPr>
            <a:picLocks noChangeAspect="1"/>
          </p:cNvPicPr>
          <p:nvPr/>
        </p:nvPicPr>
        <p:blipFill>
          <a:blip r:embed="rId2" cstate="print"/>
          <a:stretch>
            <a:fillRect/>
          </a:stretch>
        </p:blipFill>
        <p:spPr>
          <a:xfrm>
            <a:off x="2771800" y="2492896"/>
            <a:ext cx="4991156" cy="3859827"/>
          </a:xfrm>
          <a:prstGeom prst="rect">
            <a:avLst/>
          </a:prstGeom>
        </p:spPr>
      </p:pic>
    </p:spTree>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11560" y="188640"/>
            <a:ext cx="8229600" cy="4525963"/>
          </a:xfrm>
        </p:spPr>
        <p:txBody>
          <a:bodyPr>
            <a:normAutofit/>
          </a:bodyPr>
          <a:lstStyle/>
          <a:p>
            <a:r>
              <a:rPr lang="uk-UA" sz="2400" dirty="0"/>
              <a:t>ТОВ </a:t>
            </a:r>
            <a:r>
              <a:rPr lang="uk-UA" sz="2400" dirty="0" err="1"/>
              <a:t>„Люстдорф</a:t>
            </a:r>
            <a:r>
              <a:rPr lang="uk-UA" sz="2400" dirty="0"/>
              <a:t>" - одне із найбільших виробників молочної продукції в Україні.  Компанія є власником торгових марок </a:t>
            </a:r>
            <a:r>
              <a:rPr lang="uk-UA" sz="2400" dirty="0" err="1"/>
              <a:t>„На</a:t>
            </a:r>
            <a:r>
              <a:rPr lang="uk-UA" sz="2400" dirty="0"/>
              <a:t> </a:t>
            </a:r>
            <a:r>
              <a:rPr lang="uk-UA" sz="2400" dirty="0" err="1"/>
              <a:t>здоровье</a:t>
            </a:r>
            <a:r>
              <a:rPr lang="uk-UA" sz="2400" dirty="0"/>
              <a:t>", </a:t>
            </a:r>
            <a:r>
              <a:rPr lang="uk-UA" sz="2400" dirty="0" err="1"/>
              <a:t>„Селянське</a:t>
            </a:r>
            <a:r>
              <a:rPr lang="uk-UA" sz="2400" dirty="0"/>
              <a:t>", </a:t>
            </a:r>
            <a:r>
              <a:rPr lang="uk-UA" sz="2400" dirty="0" err="1"/>
              <a:t>„Бурёнка</a:t>
            </a:r>
            <a:r>
              <a:rPr lang="uk-UA" sz="2400" dirty="0"/>
              <a:t>".  Підприємство розпочало виробничу діяльність в січні 1997 року та є на сьогоднішній день підприємством, що динамічно розвивається, постійно нарощує обсяги продаж та виводить на ринок нові види продукції</a:t>
            </a:r>
            <a:r>
              <a:rPr lang="uk-UA" sz="2400" dirty="0" smtClean="0"/>
              <a:t>.</a:t>
            </a:r>
            <a:r>
              <a:rPr lang="uk-UA" sz="2400" dirty="0"/>
              <a:t> </a:t>
            </a:r>
            <a:r>
              <a:rPr lang="uk-UA" sz="2400" dirty="0" smtClean="0"/>
              <a:t>Нинішні </a:t>
            </a:r>
            <a:r>
              <a:rPr lang="uk-UA" sz="2400" dirty="0"/>
              <a:t>потужності компанії дозволяють переробити біля  380 тонн продукції найвищої якості, що відповідає вимогам міжнародних стандартів. </a:t>
            </a:r>
            <a:endParaRPr lang="uk-UA" sz="2400" dirty="0" smtClean="0"/>
          </a:p>
          <a:p>
            <a:endParaRPr lang="ru-RU" sz="2400" dirty="0"/>
          </a:p>
          <a:p>
            <a:endParaRPr lang="ru-RU" dirty="0"/>
          </a:p>
        </p:txBody>
      </p:sp>
      <p:pic>
        <p:nvPicPr>
          <p:cNvPr id="4" name="Рисунок 3" descr="_vyrn_1085moloko-selyanskoe-2-6-450.jpg"/>
          <p:cNvPicPr>
            <a:picLocks noChangeAspect="1"/>
          </p:cNvPicPr>
          <p:nvPr/>
        </p:nvPicPr>
        <p:blipFill>
          <a:blip r:embed="rId2" cstate="print"/>
          <a:stretch>
            <a:fillRect/>
          </a:stretch>
        </p:blipFill>
        <p:spPr>
          <a:xfrm>
            <a:off x="7754604" y="4997202"/>
            <a:ext cx="1389396" cy="1860798"/>
          </a:xfrm>
          <a:prstGeom prst="rect">
            <a:avLst/>
          </a:prstGeom>
        </p:spPr>
      </p:pic>
      <p:pic>
        <p:nvPicPr>
          <p:cNvPr id="5" name="Рисунок 4" descr="4820003481929.jpg"/>
          <p:cNvPicPr>
            <a:picLocks noChangeAspect="1"/>
          </p:cNvPicPr>
          <p:nvPr/>
        </p:nvPicPr>
        <p:blipFill>
          <a:blip r:embed="rId3" cstate="print"/>
          <a:stretch>
            <a:fillRect/>
          </a:stretch>
        </p:blipFill>
        <p:spPr>
          <a:xfrm>
            <a:off x="2699792" y="4077072"/>
            <a:ext cx="1910705" cy="1910705"/>
          </a:xfrm>
          <a:prstGeom prst="rect">
            <a:avLst/>
          </a:prstGeom>
        </p:spPr>
      </p:pic>
      <p:pic>
        <p:nvPicPr>
          <p:cNvPr id="6" name="Рисунок 5" descr="burenka-3-2-1000g.jpg"/>
          <p:cNvPicPr>
            <a:picLocks noChangeAspect="1"/>
          </p:cNvPicPr>
          <p:nvPr/>
        </p:nvPicPr>
        <p:blipFill>
          <a:blip r:embed="rId4" cstate="print"/>
          <a:stretch>
            <a:fillRect/>
          </a:stretch>
        </p:blipFill>
        <p:spPr>
          <a:xfrm>
            <a:off x="6300192" y="4005064"/>
            <a:ext cx="1290414" cy="2453258"/>
          </a:xfrm>
          <a:prstGeom prst="rect">
            <a:avLst/>
          </a:prstGeom>
        </p:spPr>
      </p:pic>
      <p:pic>
        <p:nvPicPr>
          <p:cNvPr id="7" name="Рисунок 6" descr="10082_4820003481554.jpg"/>
          <p:cNvPicPr>
            <a:picLocks noChangeAspect="1"/>
          </p:cNvPicPr>
          <p:nvPr/>
        </p:nvPicPr>
        <p:blipFill>
          <a:blip r:embed="rId5" cstate="print"/>
          <a:stretch>
            <a:fillRect/>
          </a:stretch>
        </p:blipFill>
        <p:spPr>
          <a:xfrm>
            <a:off x="251520" y="4005064"/>
            <a:ext cx="2407915" cy="2407915"/>
          </a:xfrm>
          <a:prstGeom prst="rect">
            <a:avLst/>
          </a:prstGeom>
        </p:spPr>
      </p:pic>
      <p:pic>
        <p:nvPicPr>
          <p:cNvPr id="8" name="Рисунок 7" descr="9218_0_enl.jpg"/>
          <p:cNvPicPr>
            <a:picLocks noChangeAspect="1"/>
          </p:cNvPicPr>
          <p:nvPr/>
        </p:nvPicPr>
        <p:blipFill>
          <a:blip r:embed="rId6" cstate="print"/>
          <a:stretch>
            <a:fillRect/>
          </a:stretch>
        </p:blipFill>
        <p:spPr>
          <a:xfrm>
            <a:off x="4499992" y="3971032"/>
            <a:ext cx="1593606" cy="2886968"/>
          </a:xfrm>
          <a:prstGeom prst="rect">
            <a:avLst/>
          </a:prstGeom>
        </p:spPr>
      </p:pic>
    </p:spTree>
  </p:cSld>
  <p:clrMapOvr>
    <a:masterClrMapping/>
  </p:clrMapOvr>
  <p:transition spd="slow">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476672"/>
            <a:ext cx="8229600" cy="4525963"/>
          </a:xfrm>
        </p:spPr>
        <p:txBody>
          <a:bodyPr>
            <a:normAutofit fontScale="25000" lnSpcReduction="20000"/>
          </a:bodyPr>
          <a:lstStyle/>
          <a:p>
            <a:r>
              <a:rPr lang="uk-UA" sz="8000" dirty="0"/>
              <a:t>Фірма </a:t>
            </a:r>
            <a:r>
              <a:rPr lang="uk-UA" sz="8000" dirty="0" err="1"/>
              <a:t>„Люстдорф”</a:t>
            </a:r>
            <a:r>
              <a:rPr lang="uk-UA" sz="8000" dirty="0"/>
              <a:t> у формі ТОВ займається закупівлею сирого товарного молока та його переробкою. Вся сировина на молокопереробному  підприємстві переробляється на обладнанні шведського виробництва. На підприємстві впроваджено новітні технології  переробки молока. Всі виробничі процеси (приймання, переробка, збирання молока і готових молочних продуктів ) автоматизовані і контролюються системою </a:t>
            </a:r>
            <a:r>
              <a:rPr lang="uk-UA" sz="8000" dirty="0" err="1"/>
              <a:t>електроних</a:t>
            </a:r>
            <a:r>
              <a:rPr lang="uk-UA" sz="8000" dirty="0"/>
              <a:t> приладів. Технологічний процес </a:t>
            </a:r>
            <a:r>
              <a:rPr lang="uk-UA" sz="8000" dirty="0" err="1"/>
              <a:t>підприємства-</a:t>
            </a:r>
            <a:r>
              <a:rPr lang="uk-UA" sz="8000" dirty="0"/>
              <a:t> широкомасштабна ланка, яка включає в себе технологічні процеси в розрізі кожного виду продукції, що відповідно має свої певні особливості та різні етапи формування та різні види </a:t>
            </a:r>
            <a:r>
              <a:rPr lang="uk-UA" sz="8000" dirty="0" err="1" smtClean="0"/>
              <a:t>продукці</a:t>
            </a:r>
            <a:r>
              <a:rPr lang="ru-RU" sz="8000" dirty="0" err="1" smtClean="0"/>
              <a:t>ї</a:t>
            </a:r>
            <a:r>
              <a:rPr lang="ru-RU" sz="8000" dirty="0" smtClean="0"/>
              <a:t>.</a:t>
            </a:r>
            <a:r>
              <a:rPr lang="uk-UA" sz="8000" b="1" dirty="0"/>
              <a:t> </a:t>
            </a:r>
            <a:endParaRPr lang="ru-RU" sz="8000" dirty="0"/>
          </a:p>
          <a:p>
            <a:r>
              <a:rPr lang="uk-UA" sz="8000" dirty="0"/>
              <a:t>Фірма </a:t>
            </a:r>
            <a:r>
              <a:rPr lang="uk-UA" sz="8000" dirty="0" err="1"/>
              <a:t>„Люстдорф”</a:t>
            </a:r>
            <a:r>
              <a:rPr lang="uk-UA" sz="8000" dirty="0"/>
              <a:t> у формі ТОВ займається виробництвом молочних продуктів, а саме масла вершкового в асортименті  та молока в пакетах в асортименті. Перед доставкою сировини на переробне підприємство здійснюється його підготовка на приймальних пунктах в господарствах. Для цього надоєне молоко фільтрують та охолоджують. При прийманні молока на заводі здійснюють всі дослідження якості молока-сировини згідно до вимог ГОСТУ та ДСТУ. Після проведення досліджень молоко спрямовують на сепаратор </a:t>
            </a:r>
            <a:r>
              <a:rPr lang="uk-UA" sz="8000" dirty="0" err="1"/>
              <a:t>маслоцеху</a:t>
            </a:r>
            <a:r>
              <a:rPr lang="uk-UA" sz="8000" dirty="0"/>
              <a:t> (виробництво масла) або на </a:t>
            </a:r>
            <a:r>
              <a:rPr lang="uk-UA" sz="8000" dirty="0" err="1"/>
              <a:t>„Т”-цех</a:t>
            </a:r>
            <a:r>
              <a:rPr lang="uk-UA" sz="8000" dirty="0"/>
              <a:t> (виробництво молока тривалого зберігання).</a:t>
            </a:r>
            <a:endParaRPr lang="ru-RU" sz="8000" dirty="0"/>
          </a:p>
          <a:p>
            <a:endParaRPr lang="ru-RU" dirty="0"/>
          </a:p>
        </p:txBody>
      </p:sp>
    </p:spTree>
  </p:cSld>
  <p:clrMapOvr>
    <a:masterClrMapping/>
  </p:clrMapOvr>
  <p:transition spd="slow">
    <p:whee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1143000"/>
          </a:xfrm>
        </p:spPr>
        <p:txBody>
          <a:bodyPr>
            <a:normAutofit/>
          </a:bodyPr>
          <a:lstStyle/>
          <a:p>
            <a:r>
              <a:rPr lang="uk-UA" sz="2400" b="1" i="1" dirty="0"/>
              <a:t>Виробництво молока тривалого зберігання</a:t>
            </a:r>
            <a:r>
              <a:rPr lang="uk-UA" sz="2400" i="1" dirty="0"/>
              <a:t>. </a:t>
            </a:r>
            <a:r>
              <a:rPr lang="uk-UA" sz="2400" dirty="0"/>
              <a:t>Здійснюється за </a:t>
            </a:r>
            <a:r>
              <a:rPr lang="uk-UA" sz="2400" dirty="0" err="1"/>
              <a:t>слідуючими</a:t>
            </a:r>
            <a:r>
              <a:rPr lang="uk-UA" sz="2400" dirty="0"/>
              <a:t> </a:t>
            </a:r>
            <a:r>
              <a:rPr lang="uk-UA" sz="2400" dirty="0" smtClean="0"/>
              <a:t>етапами:</a:t>
            </a:r>
            <a:endParaRPr lang="ru-RU" sz="2400" dirty="0"/>
          </a:p>
        </p:txBody>
      </p:sp>
      <p:sp>
        <p:nvSpPr>
          <p:cNvPr id="3" name="Содержимое 2"/>
          <p:cNvSpPr>
            <a:spLocks noGrp="1"/>
          </p:cNvSpPr>
          <p:nvPr>
            <p:ph idx="1"/>
          </p:nvPr>
        </p:nvSpPr>
        <p:spPr>
          <a:xfrm>
            <a:off x="251520" y="1268760"/>
            <a:ext cx="8229600" cy="4525963"/>
          </a:xfrm>
        </p:spPr>
        <p:txBody>
          <a:bodyPr>
            <a:normAutofit fontScale="70000" lnSpcReduction="20000"/>
          </a:bodyPr>
          <a:lstStyle/>
          <a:p>
            <a:r>
              <a:rPr lang="uk-UA" dirty="0"/>
              <a:t>1. На </a:t>
            </a:r>
            <a:r>
              <a:rPr lang="uk-UA" dirty="0" err="1"/>
              <a:t>„Т”-цех</a:t>
            </a:r>
            <a:r>
              <a:rPr lang="uk-UA" dirty="0"/>
              <a:t> здійснюють приймання молока вищого ґатунку.</a:t>
            </a:r>
            <a:endParaRPr lang="ru-RU" dirty="0"/>
          </a:p>
          <a:p>
            <a:r>
              <a:rPr lang="uk-UA" dirty="0"/>
              <a:t>2. Прийняте молоко фільтрують та охолоджують до певної температури .</a:t>
            </a:r>
            <a:endParaRPr lang="ru-RU" dirty="0"/>
          </a:p>
          <a:p>
            <a:r>
              <a:rPr lang="uk-UA" dirty="0"/>
              <a:t>3. Здійснюють нормалізацію в автоматичному режимі по жирності на молоко 0,5 %, 1,5 %, 2,5 %, 3,2 %, 6,0 % та вершки.</a:t>
            </a:r>
            <a:endParaRPr lang="ru-RU" dirty="0"/>
          </a:p>
          <a:p>
            <a:r>
              <a:rPr lang="uk-UA" dirty="0"/>
              <a:t>4. Проводять </a:t>
            </a:r>
            <a:r>
              <a:rPr lang="uk-UA" dirty="0" err="1"/>
              <a:t>деарацію</a:t>
            </a:r>
            <a:r>
              <a:rPr lang="uk-UA" dirty="0"/>
              <a:t>, куди входять заходи по вилученню із продукту повітря та побічного запаху.</a:t>
            </a:r>
            <a:endParaRPr lang="ru-RU" dirty="0"/>
          </a:p>
          <a:p>
            <a:r>
              <a:rPr lang="uk-UA" dirty="0"/>
              <a:t>5. Здійснюють гомогенізацію, а саме розбиття жирових кульок на дрібніші з метою запобігання відстою жиру.</a:t>
            </a:r>
            <a:endParaRPr lang="ru-RU" dirty="0"/>
          </a:p>
          <a:p>
            <a:r>
              <a:rPr lang="uk-UA" dirty="0"/>
              <a:t>6. Здійснюють </a:t>
            </a:r>
            <a:r>
              <a:rPr lang="uk-UA" dirty="0" err="1"/>
              <a:t>суперпастеризацію</a:t>
            </a:r>
            <a:r>
              <a:rPr lang="uk-UA" dirty="0"/>
              <a:t>, тобто доводять продукт до певної температури  і раптово охолоджують також до певної температури .</a:t>
            </a:r>
            <a:endParaRPr lang="ru-RU" dirty="0"/>
          </a:p>
          <a:p>
            <a:r>
              <a:rPr lang="uk-UA" dirty="0"/>
              <a:t>7. </a:t>
            </a:r>
            <a:r>
              <a:rPr lang="uk-UA" dirty="0" err="1"/>
              <a:t>Фасовка</a:t>
            </a:r>
            <a:r>
              <a:rPr lang="uk-UA" dirty="0"/>
              <a:t> молока в пакети місткістю 0,5, 1,0, 1,5 л.</a:t>
            </a:r>
            <a:endParaRPr lang="ru-RU" dirty="0"/>
          </a:p>
          <a:p>
            <a:r>
              <a:rPr lang="uk-UA" dirty="0"/>
              <a:t>8. Передача молока в реалізацію здійснюється через 5 діб термостатної витримки продукту в складських приміщеннях. Термін придатності молока становить 45, 90, 120 та 180 діб. Він залежить від упаковки, термостійкості молока-сировини, технологій переробки та асептики розливу молока.</a:t>
            </a:r>
            <a:endParaRPr lang="ru-RU" dirty="0"/>
          </a:p>
        </p:txBody>
      </p:sp>
      <p:pic>
        <p:nvPicPr>
          <p:cNvPr id="4" name="Рисунок 3" descr="79778064_korove_moloko_polza_i.jpg"/>
          <p:cNvPicPr>
            <a:picLocks noChangeAspect="1"/>
          </p:cNvPicPr>
          <p:nvPr/>
        </p:nvPicPr>
        <p:blipFill>
          <a:blip r:embed="rId2" cstate="print"/>
          <a:stretch>
            <a:fillRect/>
          </a:stretch>
        </p:blipFill>
        <p:spPr>
          <a:xfrm>
            <a:off x="2555776" y="5373216"/>
            <a:ext cx="2448272" cy="1484784"/>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113</TotalTime>
  <Words>476</Words>
  <Application>Microsoft Office PowerPoint</Application>
  <PresentationFormat>Экран (4:3)</PresentationFormat>
  <Paragraphs>33</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Изящная</vt:lpstr>
      <vt:lpstr>Молочна галузь України</vt:lpstr>
      <vt:lpstr>Презентация PowerPoint</vt:lpstr>
      <vt:lpstr>Виробництво основних видів молочних продуктів в Україні (2003–2010 рр.)</vt:lpstr>
      <vt:lpstr>Презентация PowerPoint</vt:lpstr>
      <vt:lpstr>Молоко</vt:lpstr>
      <vt:lpstr>Люсдорф</vt:lpstr>
      <vt:lpstr>Презентация PowerPoint</vt:lpstr>
      <vt:lpstr>Презентация PowerPoint</vt:lpstr>
      <vt:lpstr>Виробництво молока тривалого зберігання. Здійснюється за слідуючими етапами:</vt:lpstr>
      <vt:lpstr>Виробництво вершкового масла. Процес включає слідуючі етапи: </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Молочна галузь України</dc:title>
  <dc:creator>ADMIN</dc:creator>
  <cp:lastModifiedBy>Богдана</cp:lastModifiedBy>
  <cp:revision>13</cp:revision>
  <dcterms:created xsi:type="dcterms:W3CDTF">2013-02-04T15:42:23Z</dcterms:created>
  <dcterms:modified xsi:type="dcterms:W3CDTF">2015-02-07T21:28:39Z</dcterms:modified>
</cp:coreProperties>
</file>