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73" r:id="rId4"/>
    <p:sldId id="258" r:id="rId5"/>
    <p:sldId id="261" r:id="rId6"/>
    <p:sldId id="263" r:id="rId7"/>
    <p:sldId id="264" r:id="rId8"/>
    <p:sldId id="27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05" autoAdjust="0"/>
    <p:restoredTop sz="94484" autoAdjust="0"/>
  </p:normalViewPr>
  <p:slideViewPr>
    <p:cSldViewPr snapToGrid="0">
      <p:cViewPr varScale="1">
        <p:scale>
          <a:sx n="107" d="100"/>
          <a:sy n="107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D04E3-414D-4F42-9F54-38958CDB2D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04E3-414D-4F42-9F54-38958CDB2D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D1290A-904F-413C-82EE-0B7FC6E92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0656-94C3-4F9B-A72D-B1555C29C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F110-216E-48DA-B322-02F952E60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5E0CAC-9DB4-4C99-AC95-FD8837268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CDE4B-4C7F-4A1B-ABA3-FBF18392F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06D73-01F1-423F-954F-D8A82EFF2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A8CB0-67DF-4979-B417-752B36AE4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5288-8C4C-455E-81D8-BCD2FA091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BAD4-3462-4604-B0E1-06C1989CB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0593-5498-4D7C-B980-E3921F9E2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AD756-6789-4180-941A-3F7E2E2E9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65BF-5222-4C2B-A1CA-0FA337456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5C28C-13FF-4F1E-BF43-D70998FAE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8B8DB-FF3E-4499-992F-BC4AD1EFD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13F3-642D-4CC2-8C09-4AD53B34F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5429-AB8E-4965-9D69-B3ED0380B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55C1-E857-4BF9-ADCE-5277F8D10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306AF-286B-42E1-AC7A-EEEBAD47D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8E603-0EE0-44DC-BBEC-CDA23C383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34462-838F-47F8-A043-9970DC52A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E749-EBDF-4FB7-A4BE-1474B7BE7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7363-1FAB-49C5-A213-731057626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6BA2FD-4499-429C-92FC-27173F2BDA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07DDA-29F5-4F1B-8F7F-A3DEA98B1A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44;&#1080;&#1084;&#1072;\&#1055;&#1086;&#1083;&#1100;&#1096;&#1072;_&#1059;&#1088;&#1091;&#1082;&#1086;&#1074;\Poland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44;&#1080;&#1084;&#1072;\&#1055;&#1086;&#1083;&#1100;&#1096;&#1072;_&#1059;&#1088;&#1091;&#1082;&#1086;&#1074;\Mazurek%20Dabrowskiego%20&#8211;%20&#1043;&#1080;&#1084;&#1085;%20&#1055;&#1086;&#1083;&#1100;&#1096;&#1080;_&#1089;&#1086;&#1082;&#1088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5369" y="1696915"/>
            <a:ext cx="6172200" cy="15430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ПОЛЬША</a:t>
            </a:r>
            <a:endParaRPr lang="ru-RU" sz="6000" b="1" spc="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74721" y="4132384"/>
            <a:ext cx="5269279" cy="1752600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 ученик 10-А класса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Павлоградской ОШ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I-III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ст.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№4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Уруков Дмитрий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492156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Сельское хозяйство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29" y="1019907"/>
            <a:ext cx="46293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Преобладает растениеводство (2Р = 1Ж)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Полная приватизация с/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обилие мелких хозяйств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Главные зерновые культуры: рожь, пшеница, ячмень, овес (3 место в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Центр.Европе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Большие объемы производства сахарной свеклы, картофеля(1 место в ЦЕ), капусты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Высоко развиты свиноводство (2 место) и птицеводство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3010" name="Picture 2" descr="http://dic.academic.ru/pictures/enc_colier/ph08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550" y="939322"/>
            <a:ext cx="2647950" cy="400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2" name="Picture 4" descr="http://www.bioaa.info/svin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540" y="4491329"/>
            <a:ext cx="2286000" cy="211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4" name="Picture 6" descr="http://www.cofe.ru/images/pictures/garden/exots/ssvek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207" y="4513115"/>
            <a:ext cx="1762003" cy="2158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http://www.sun-gift.ru/images/.cached/500x500/products/968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412" y="4914128"/>
            <a:ext cx="2318471" cy="1792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Промышленность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30" y="1019907"/>
            <a:ext cx="8429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Наиболее развитыми отраслями промышленности являются: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634" y="1838132"/>
            <a:ext cx="41144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Машиностроение</a:t>
            </a:r>
            <a:endPara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Автомобилестроение (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Volkswagen, Opel, Daewoo, Suzuki)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Черная и цветная металлургия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Металлургия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Химическая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пром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Текстильная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пром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Производство фарфора, фаянса, спорттоваров, мебели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62" name="Picture 2" descr="http://ru.showchina.org/06/06/200909/W0200909044836920626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7058" y="1624246"/>
            <a:ext cx="2070885" cy="1340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4" name="Picture 4" descr="http://900igr.net/datai/ekonomika/CHernaja-metallurgija-Rossii/0013-023-Vyplavka-i-prokat-sta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301" y="1784675"/>
            <a:ext cx="2622956" cy="174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6" name="Picture 6" descr="http://blogs.ft.com/beyond-brics/files/2011/01/Lot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0212" y="3072784"/>
            <a:ext cx="2658647" cy="1767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8" name="Picture 8" descr="http://konfliktiki.ru/wp-content/uploads/2013/02/14529_m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843" y="3577701"/>
            <a:ext cx="2601157" cy="2601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Транспорт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0" y="1019907"/>
            <a:ext cx="4691508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Представлены все виды транспорта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Протяженность ж/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: 23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тыс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км, плотность – 75 км/1000 км</a:t>
            </a:r>
            <a:r>
              <a:rPr lang="ru-RU" sz="20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-мировой лидер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Протяженность автодорог: 353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тыс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км</a:t>
            </a:r>
            <a:r>
              <a:rPr lang="ru-RU" sz="20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Главные морские порты – Гданьск, Щецин, Гдыня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Международные аэропорты  в крупных городах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Развит транзитный трубопроводный транспорт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baseline="30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baseline="30000" dirty="0" smtClean="0"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5058" name="Picture 2" descr="http://tourdream.net/wp-content/uploads/2012/07/2012-07-29_03_Railway-Train-Po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2944" y="380601"/>
            <a:ext cx="2480784" cy="2117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60" name="Picture 4" descr="http://img87.imageshack.us/img87/5895/autostradaa6nearkolbaskew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246" y="2507710"/>
            <a:ext cx="4055754" cy="1940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D:\Дима\Польша\P72441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9450" y="4429957"/>
            <a:ext cx="2843881" cy="2136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Связи с Украиной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0" y="1019907"/>
            <a:ext cx="45405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Объем украинских инвестиций в польскую экономику: 300-400 млн. долларов/год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Объем польских инвестиций в Украину: около 200 млн. долларов/год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Наиболее перспективным является сотрудничество в топливно-энергетической отрасли, легкой промышленности, сфере услуг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Среди украинцев популярен рабочий туризм в Польшу «на заработки»</a:t>
            </a: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7106" name="Picture 2" descr="http://www.renta49.ru/upload/medialibrary/315/315d6efb17da0d937acfa18bd7374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7421" y="867624"/>
            <a:ext cx="2501222" cy="211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10" name="Picture 6" descr="http://data.kontrakty.ua/cache/www/450,0/images/stories/fotos/2010/04/1week/5143a2eba4cd6.jpg"/>
          <p:cNvPicPr>
            <a:picLocks noChangeAspect="1" noChangeArrowheads="1"/>
          </p:cNvPicPr>
          <p:nvPr/>
        </p:nvPicPr>
        <p:blipFill>
          <a:blip r:embed="rId4"/>
          <a:srcRect b="18863"/>
          <a:stretch>
            <a:fillRect/>
          </a:stretch>
        </p:blipFill>
        <p:spPr bwMode="auto">
          <a:xfrm>
            <a:off x="5197248" y="3433206"/>
            <a:ext cx="3393647" cy="206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План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0" y="1019907"/>
            <a:ext cx="617407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3" action="ppaction://hlinksldjump"/>
              </a:rPr>
              <a:t>Общие сведения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4" action="ppaction://hlinksldjump"/>
              </a:rPr>
              <a:t>Общие сведения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5" action="ppaction://hlinksldjump"/>
              </a:rPr>
              <a:t>Географическое положение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6" action="ppaction://hlinksldjump"/>
              </a:rPr>
              <a:t>Административное деление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7" action="ppaction://hlinksldjump"/>
              </a:rPr>
              <a:t>Население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8" action="ppaction://hlinksldjump"/>
              </a:rPr>
              <a:t>Природные условия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9" action="ppaction://hlinksldjump"/>
              </a:rPr>
              <a:t>Экономика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10" action="ppaction://hlinksldjump"/>
              </a:rPr>
              <a:t>Сельское хозяйство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11" action="ppaction://hlinksldjump"/>
              </a:rPr>
              <a:t>Промышленность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12" action="ppaction://hlinksldjump"/>
              </a:rPr>
              <a:t>Транспорт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13" action="ppaction://hlinksldjump"/>
              </a:rPr>
              <a:t>Связи с 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hlinkClick r:id="rId13" action="ppaction://hlinksldjump"/>
              </a:rPr>
              <a:t>Украиной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 descr="http://vpolshe.ru/wp-content/uploads/images/gerb_polshi.pn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4288" y="1748901"/>
            <a:ext cx="3130178" cy="367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tau.com.ua/storage/gallery/images/hotels/504/50473c98c8726402e5115680409cfc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229" y="1773146"/>
            <a:ext cx="3954771" cy="280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59522" y="0"/>
            <a:ext cx="6172200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Общие сведения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22" y="1019908"/>
            <a:ext cx="53281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Польша – государство Центральной Европы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Площадь – 312,6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тыс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км</a:t>
            </a:r>
            <a:r>
              <a:rPr lang="ru-RU" sz="20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(69 место в мире, 9 – в Европе)</a:t>
            </a:r>
            <a:endParaRPr lang="ru-RU" sz="2000" baseline="30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Население(2011) – 38,5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млн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чел.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Столица - Варшава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Форма правления – парламентская республика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Форма государственного устройства -  унитарное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гос-во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с 16 регионами – воеводствами.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Валюта: польский злотый (1 злотый = 2,5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грн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ВВП на душу населения: $ 12 700</a:t>
            </a:r>
          </a:p>
          <a:p>
            <a:r>
              <a:rPr lang="ru-RU" sz="2000" dirty="0" smtClean="0"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Arial Black" pitchFamily="34" charset="0"/>
            </a:endParaRPr>
          </a:p>
        </p:txBody>
      </p:sp>
      <p:pic>
        <p:nvPicPr>
          <p:cNvPr id="8194" name="Picture 2" descr="http://tourdream.net/wp-content/uploads/2012/06/2012-06-15_01_Poland-Polish-F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9946" y="2317075"/>
            <a:ext cx="3774156" cy="225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http://www.coins-spb.ru/images/coins/archive/27186/0/4b8682ad58b82.jpg"/>
          <p:cNvPicPr>
            <a:picLocks noChangeAspect="1" noChangeArrowheads="1"/>
          </p:cNvPicPr>
          <p:nvPr/>
        </p:nvPicPr>
        <p:blipFill>
          <a:blip r:embed="rId5"/>
          <a:srcRect l="49325"/>
          <a:stretch>
            <a:fillRect/>
          </a:stretch>
        </p:blipFill>
        <p:spPr bwMode="auto">
          <a:xfrm>
            <a:off x="6045693" y="1202721"/>
            <a:ext cx="2396971" cy="2241813"/>
          </a:xfrm>
          <a:prstGeom prst="rect">
            <a:avLst/>
          </a:prstGeom>
          <a:noFill/>
        </p:spPr>
      </p:pic>
      <p:pic>
        <p:nvPicPr>
          <p:cNvPr id="8200" name="Picture 8" descr="http://maxmir.net/uploads/posts/2010-11/1288640193_100-zloty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6566" y="3550158"/>
            <a:ext cx="3262328" cy="159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o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93829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59522" y="0"/>
            <a:ext cx="6172200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Общие сведения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31" y="1019907"/>
            <a:ext cx="4809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 Black" pitchFamily="34" charset="0"/>
              </a:rPr>
              <a:t>Основной язык: польский (</a:t>
            </a:r>
            <a:r>
              <a:rPr lang="en-US" sz="2000" i="1" dirty="0" err="1" smtClean="0">
                <a:latin typeface="Arial Black" pitchFamily="34" charset="0"/>
              </a:rPr>
              <a:t>język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polski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 Black" pitchFamily="34" charset="0"/>
              </a:rPr>
              <a:t>Официальный гимн: «Марш Домбровского» (</a:t>
            </a:r>
            <a:r>
              <a:rPr lang="en-US" sz="2000" dirty="0" smtClean="0">
                <a:latin typeface="Arial Black" pitchFamily="34" charset="0"/>
              </a:rPr>
              <a:t>„</a:t>
            </a:r>
            <a:r>
              <a:rPr lang="en-US" sz="2000" dirty="0" err="1" smtClean="0">
                <a:latin typeface="Arial Black" pitchFamily="34" charset="0"/>
              </a:rPr>
              <a:t>Mazurek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Dąbrowskiego</a:t>
            </a:r>
            <a:r>
              <a:rPr lang="en-US" sz="2000" dirty="0" smtClean="0">
                <a:latin typeface="Arial Black" pitchFamily="34" charset="0"/>
              </a:rPr>
              <a:t>“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 Black" pitchFamily="34" charset="0"/>
              </a:rPr>
              <a:t>Президент: </a:t>
            </a:r>
            <a:r>
              <a:rPr lang="ru-RU" sz="2000" dirty="0" err="1" smtClean="0">
                <a:latin typeface="Arial Black" pitchFamily="34" charset="0"/>
              </a:rPr>
              <a:t>Бронислав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Коморовский</a:t>
            </a:r>
            <a:endParaRPr lang="ru-RU" sz="2000" dirty="0" smtClean="0"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 Black" pitchFamily="34" charset="0"/>
              </a:rPr>
              <a:t>Член НАТО, ЕС, </a:t>
            </a:r>
            <a:r>
              <a:rPr lang="ru-RU" sz="2000" dirty="0" err="1" smtClean="0">
                <a:latin typeface="Arial Black" pitchFamily="34" charset="0"/>
              </a:rPr>
              <a:t>Шенгенской</a:t>
            </a:r>
            <a:r>
              <a:rPr lang="ru-RU" sz="2000" dirty="0" smtClean="0">
                <a:latin typeface="Arial Black" pitchFamily="34" charset="0"/>
              </a:rPr>
              <a:t> зоны.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Arial Black" pitchFamily="34" charset="0"/>
            </a:endParaRPr>
          </a:p>
        </p:txBody>
      </p:sp>
      <p:pic>
        <p:nvPicPr>
          <p:cNvPr id="7170" name="Picture 2" descr="http://jezykpolski.hostenko.com/wp-content/uploads/jezyk_polski-fin2.jpg"/>
          <p:cNvPicPr>
            <a:picLocks noChangeAspect="1" noChangeArrowheads="1"/>
          </p:cNvPicPr>
          <p:nvPr/>
        </p:nvPicPr>
        <p:blipFill>
          <a:blip r:embed="rId3"/>
          <a:srcRect b="16519"/>
          <a:stretch>
            <a:fillRect/>
          </a:stretch>
        </p:blipFill>
        <p:spPr bwMode="auto">
          <a:xfrm>
            <a:off x="688235" y="4317505"/>
            <a:ext cx="7354934" cy="227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http://www.grani.lv/uploads/posts/2013-06/1370597838_1283245982_broniseaw_komorowski_official_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150" y="942482"/>
            <a:ext cx="4022083" cy="297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http://topwar.ru/uploads/posts/2012-02/1328646201_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7892" y="4067252"/>
            <a:ext cx="4186123" cy="279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21941" y="1250725"/>
            <a:ext cx="4567219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000" dirty="0" err="1" smtClean="0">
                <a:latin typeface="Arial Black" pitchFamily="34" charset="0"/>
              </a:rPr>
              <a:t>Jeszcze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Polska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nie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zginęła</a:t>
            </a:r>
            <a:r>
              <a:rPr lang="en-US" sz="2000" dirty="0" smtClean="0">
                <a:latin typeface="Arial Black" pitchFamily="34" charset="0"/>
              </a:rPr>
              <a:t>,</a:t>
            </a:r>
          </a:p>
          <a:p>
            <a:pPr algn="r">
              <a:spcAft>
                <a:spcPts val="1200"/>
              </a:spcAft>
            </a:pPr>
            <a:r>
              <a:rPr lang="en-US" sz="2000" dirty="0" err="1" smtClean="0">
                <a:latin typeface="Arial Black" pitchFamily="34" charset="0"/>
              </a:rPr>
              <a:t>Kiedy</a:t>
            </a:r>
            <a:r>
              <a:rPr lang="en-US" sz="2000" dirty="0" smtClean="0">
                <a:latin typeface="Arial Black" pitchFamily="34" charset="0"/>
              </a:rPr>
              <a:t> my </a:t>
            </a:r>
            <a:r>
              <a:rPr lang="en-US" sz="2000" dirty="0" err="1" smtClean="0">
                <a:latin typeface="Arial Black" pitchFamily="34" charset="0"/>
              </a:rPr>
              <a:t>żyjemy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 algn="r">
              <a:spcAft>
                <a:spcPts val="1200"/>
              </a:spcAft>
            </a:pPr>
            <a:r>
              <a:rPr lang="pl-PL" sz="2000" dirty="0" smtClean="0">
                <a:latin typeface="Arial Black" pitchFamily="34" charset="0"/>
              </a:rPr>
              <a:t>Co nam obca przemoc wzięła,</a:t>
            </a:r>
            <a:endParaRPr lang="en-US" sz="2000" dirty="0" smtClean="0">
              <a:latin typeface="Arial Black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sz="2000" dirty="0" err="1" smtClean="0">
                <a:latin typeface="Arial Black" pitchFamily="34" charset="0"/>
              </a:rPr>
              <a:t>Szablą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odbierzemy</a:t>
            </a:r>
            <a:endParaRPr lang="ru-RU" sz="2000" dirty="0" smtClean="0">
              <a:latin typeface="Arial Black" pitchFamily="34" charset="0"/>
            </a:endParaRPr>
          </a:p>
          <a:p>
            <a:pPr algn="r">
              <a:spcAft>
                <a:spcPts val="1200"/>
              </a:spcAft>
            </a:pPr>
            <a:endParaRPr lang="ru-RU" sz="2000" dirty="0" smtClean="0">
              <a:latin typeface="Arial Black" pitchFamily="34" charset="0"/>
            </a:endParaRPr>
          </a:p>
          <a:p>
            <a:pPr algn="r"/>
            <a:r>
              <a:rPr lang="ru-RU" sz="2000" dirty="0" smtClean="0">
                <a:latin typeface="Arial Black" pitchFamily="34" charset="0"/>
              </a:rPr>
              <a:t> </a:t>
            </a:r>
          </a:p>
          <a:p>
            <a:pPr algn="r"/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673" y="1261083"/>
            <a:ext cx="480939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err="1" smtClean="0">
                <a:latin typeface="Arial Black" pitchFamily="34" charset="0"/>
              </a:rPr>
              <a:t>Ввеки</a:t>
            </a:r>
            <a:r>
              <a:rPr lang="ru-RU" sz="2000" dirty="0" smtClean="0">
                <a:latin typeface="Arial Black" pitchFamily="34" charset="0"/>
              </a:rPr>
              <a:t> Польша не погибнет, </a:t>
            </a:r>
            <a:endParaRPr lang="en-US" sz="2000" dirty="0" smtClean="0">
              <a:latin typeface="Arial Blac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 Black" pitchFamily="34" charset="0"/>
              </a:rPr>
              <a:t>Если мы живем! </a:t>
            </a:r>
            <a:endParaRPr lang="en-US" sz="2000" dirty="0" smtClean="0">
              <a:latin typeface="Arial Blac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 Black" pitchFamily="34" charset="0"/>
              </a:rPr>
              <a:t>Что враги у нас отняли, </a:t>
            </a:r>
            <a:endParaRPr lang="en-US" sz="2000" dirty="0" smtClean="0">
              <a:latin typeface="Arial Black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 Black" pitchFamily="34" charset="0"/>
              </a:rPr>
              <a:t>Саблями вернём!</a:t>
            </a:r>
          </a:p>
          <a:p>
            <a:r>
              <a:rPr lang="ru-RU" sz="2000" dirty="0" smtClean="0">
                <a:latin typeface="Arial Black" pitchFamily="34" charset="0"/>
              </a:rPr>
              <a:t> </a:t>
            </a: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13" name="Mazurek Dabrowskiego – Гимн Польши_сок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76074" y="64104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2" presetClass="exit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887" y="806843"/>
            <a:ext cx="509074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Польша относится к Восточному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субрегиону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 Её ГП вполне благоприятное.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Польша расположена на пересечении важных торговых путей, это позволяет ей брать транзитные пошлины.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Польша граничит с 7 странами: Германией, Чехией, Словакией, Украиной, Белоруссией, Литвой, Россией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Общая протяжённость границ — 35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82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км, из них — 3054 км сухопутных и 528 морских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Крупнейшие города: Варшава, Лодзь, Краков, </a:t>
            </a:r>
            <a:r>
              <a:rPr lang="ru-RU" sz="2000" u="sng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Гданьск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Вроцлав, Познань, Люблин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6" name="Picture 6" descr="http://chemodan.com.ua/images/maps/p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80" y="1206053"/>
            <a:ext cx="5715000" cy="436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File:EU-Poland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931" y="834502"/>
            <a:ext cx="679132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8474" y="-88780"/>
            <a:ext cx="8664606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Географическое положение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2.27851E-6 L 0.33264 -0.0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1.32316E-6 L 0.32483 1.3231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Воеводства Польши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513" y="1186153"/>
            <a:ext cx="6312023" cy="5786927"/>
          </a:xfrm>
          <a:prstGeom prst="rect">
            <a:avLst/>
          </a:prstGeom>
          <a:noFill/>
        </p:spPr>
      </p:pic>
      <p:pic>
        <p:nvPicPr>
          <p:cNvPr id="36868" name="Picture 4" descr="http://poland4u.ru/images/maps/pl_map_31_640x640.png"/>
          <p:cNvPicPr>
            <a:picLocks noChangeAspect="1" noChangeArrowheads="1"/>
          </p:cNvPicPr>
          <p:nvPr/>
        </p:nvPicPr>
        <p:blipFill>
          <a:blip r:embed="rId4"/>
          <a:srcRect t="6286"/>
          <a:stretch>
            <a:fillRect/>
          </a:stretch>
        </p:blipFill>
        <p:spPr bwMode="auto">
          <a:xfrm>
            <a:off x="1700289" y="1251751"/>
            <a:ext cx="6096000" cy="571278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0516" y="523783"/>
            <a:ext cx="8398275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Административное деление (16 воеводств)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31" y="1019907"/>
            <a:ext cx="4114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5" y="2689934"/>
            <a:ext cx="176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Средняя плотность:</a:t>
            </a:r>
          </a:p>
          <a:p>
            <a:r>
              <a:rPr lang="ru-RU" dirty="0" smtClean="0">
                <a:latin typeface="Arial Black" pitchFamily="34" charset="0"/>
              </a:rPr>
              <a:t>123 чел/км</a:t>
            </a:r>
            <a:r>
              <a:rPr lang="ru-RU" baseline="30000" dirty="0" smtClean="0">
                <a:latin typeface="Arial Black" pitchFamily="34" charset="0"/>
              </a:rPr>
              <a:t>2</a:t>
            </a:r>
            <a:endParaRPr lang="ru-RU" baseline="30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ма\Польша\bbb-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06" y="940354"/>
            <a:ext cx="8195789" cy="5469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Население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1" y="1019907"/>
            <a:ext cx="4114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Польша – одно из самых мононациональных государств мира: 97% поляков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Другие этнические группы – менее 1%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 </a:t>
            </a:r>
            <a:r>
              <a:rPr lang="uk-UA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тип </a:t>
            </a:r>
            <a:r>
              <a:rPr lang="uk-UA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воспроизводства</a:t>
            </a:r>
            <a:r>
              <a:rPr lang="uk-UA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uk-UA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населения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Отрицательный прирост</a:t>
            </a: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3" descr="D:\Дима\Польша\bbb-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81" y="790113"/>
            <a:ext cx="4040349" cy="605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Природные условия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031" y="1019907"/>
            <a:ext cx="41144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Преимущественно равнинный рельеф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Умеренно-континентальный климат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 севере страна омывается Балтийским морем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Развитая речная система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Ведется добыча каменного и бурого угля, природного газа, серы, поваренной соли, руды, меди, цинка, янтаря.</a:t>
            </a: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http://upload.wikimedia.org/wikipedia/commons/7/75/Polska_cal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7148" y="975736"/>
            <a:ext cx="4636852" cy="427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5 -4.33033E-6 L -3.05556E-6 -4.330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Экономика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0" y="1019907"/>
            <a:ext cx="45405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Польша — бывшая социалистическая страна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Завершен переход к рыночной экономике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Индустриально-аграрная страна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Доминирование частной собственности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Уровень безработицы – 6,5%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Малый приток инвестиций в с/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8914" name="Picture 2" descr="http://vpolshe.ru/wp-content/uploads/images/gerb_polsh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0618" y="976542"/>
            <a:ext cx="2343854" cy="2752079"/>
          </a:xfrm>
          <a:prstGeom prst="rect">
            <a:avLst/>
          </a:prstGeom>
          <a:noFill/>
        </p:spPr>
      </p:pic>
      <p:pic>
        <p:nvPicPr>
          <p:cNvPr id="38916" name="Picture 4" descr="http://webinvesto.ru/wp-content/img/2012/05/agro-261x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794" y="3835724"/>
            <a:ext cx="2486025" cy="24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167_slide">
  <a:themeElements>
    <a:clrScheme name="Тема Office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ind_1167_slide</Template>
  <TotalTime>398</TotalTime>
  <Words>516</Words>
  <Application>Microsoft PowerPoint</Application>
  <PresentationFormat>Экран (4:3)</PresentationFormat>
  <Paragraphs>127</Paragraphs>
  <Slides>13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ind_1167_slide</vt:lpstr>
      <vt:lpstr>1_Default Design</vt:lpstr>
      <vt:lpstr>ПОЛЬША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Asp.Net</cp:lastModifiedBy>
  <cp:revision>46</cp:revision>
  <dcterms:created xsi:type="dcterms:W3CDTF">2014-01-27T19:45:15Z</dcterms:created>
  <dcterms:modified xsi:type="dcterms:W3CDTF">2015-02-01T19:22:32Z</dcterms:modified>
</cp:coreProperties>
</file>