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1" r:id="rId6"/>
    <p:sldId id="261" r:id="rId7"/>
    <p:sldId id="262" r:id="rId8"/>
    <p:sldId id="286" r:id="rId9"/>
    <p:sldId id="263" r:id="rId10"/>
    <p:sldId id="264" r:id="rId11"/>
    <p:sldId id="283" r:id="rId12"/>
    <p:sldId id="285" r:id="rId13"/>
    <p:sldId id="284" r:id="rId14"/>
    <p:sldId id="282" r:id="rId15"/>
    <p:sldId id="265" r:id="rId16"/>
    <p:sldId id="266" r:id="rId17"/>
    <p:sldId id="267" r:id="rId18"/>
    <p:sldId id="268" r:id="rId19"/>
    <p:sldId id="289" r:id="rId20"/>
    <p:sldId id="287" r:id="rId21"/>
    <p:sldId id="288" r:id="rId22"/>
    <p:sldId id="269" r:id="rId23"/>
    <p:sldId id="270" r:id="rId24"/>
    <p:sldId id="290" r:id="rId25"/>
    <p:sldId id="291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92" r:id="rId36"/>
    <p:sldId id="294" r:id="rId37"/>
    <p:sldId id="293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66"/>
    <a:srgbClr val="FF99CC"/>
    <a:srgbClr val="FF6699"/>
    <a:srgbClr val="CC99FF"/>
    <a:srgbClr val="CC66FF"/>
    <a:srgbClr val="FF33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80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6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6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3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47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22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7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0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0591-E3D4-44F8-9CF0-18EB875294E8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6010-FD12-4A2B-8B7B-D088604BED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13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77080"/>
            <a:ext cx="10048267" cy="6935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348880"/>
            <a:ext cx="10624749" cy="1584176"/>
          </a:xfrm>
        </p:spPr>
        <p:txBody>
          <a:bodyPr>
            <a:noAutofit/>
          </a:bodyPr>
          <a:lstStyle/>
          <a:p>
            <a:r>
              <a:rPr lang="uk-UA" sz="6600" dirty="0" smtClean="0"/>
              <a:t>Визначні місця Німеччини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1661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66"/>
            <a:ext cx="9144000" cy="1103378"/>
          </a:xfrm>
        </p:spPr>
        <p:txBody>
          <a:bodyPr>
            <a:noAutofit/>
          </a:bodyPr>
          <a:lstStyle/>
          <a:p>
            <a:pPr algn="l"/>
            <a:r>
              <a:rPr lang="uk-UA" sz="1400" b="1" dirty="0" smtClean="0"/>
              <a:t>Розташована в Дрездені, </a:t>
            </a:r>
            <a:r>
              <a:rPr lang="uk-UA" sz="1400" b="1" dirty="0" err="1" smtClean="0"/>
              <a:t>Фрауенкірхе</a:t>
            </a:r>
            <a:r>
              <a:rPr lang="uk-UA" sz="1400" b="1" dirty="0" smtClean="0"/>
              <a:t> (церква Богоматері) є лютеранської церквою, яка була повністю зруйнована під час Другої світової війни. Церква відновлена з використанням первинних плит, які були закладені в 1720 році і знову відкрита в 2005 році. З моменту свого відкриття, </a:t>
            </a:r>
            <a:r>
              <a:rPr lang="uk-UA" sz="1400" b="1" dirty="0" err="1" smtClean="0"/>
              <a:t>Фрауенкірхе</a:t>
            </a:r>
            <a:r>
              <a:rPr lang="uk-UA" sz="1400" b="1" dirty="0" smtClean="0"/>
              <a:t> стала надзвичайно популярною туристичною визначною пам’яткою в Дрездені. У 2009 році церкву відвідав президент Барак Обама. </a:t>
            </a:r>
            <a:endParaRPr lang="uk-UA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2635"/>
            <a:ext cx="6696744" cy="54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2000">
        <p:checker/>
      </p:transition>
    </mc:Choice>
    <mc:Fallback>
      <p:transition spd="slow" advClick="0" advTm="1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6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conveyor dir="l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847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5" y="0"/>
            <a:ext cx="7736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3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48" y="18402"/>
            <a:ext cx="9576048" cy="6839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01208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Ліндей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1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252520" cy="1440160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Місто </a:t>
            </a:r>
            <a:r>
              <a:rPr lang="uk-UA" sz="1800" dirty="0" err="1" smtClean="0"/>
              <a:t>Ліндей</a:t>
            </a:r>
            <a:r>
              <a:rPr lang="uk-UA" sz="1800" dirty="0" smtClean="0"/>
              <a:t> знаходиться поруч з місцем зустрічі австрійської, німецької та швейцарської кордонів, у східній частині Боденського озера (</a:t>
            </a:r>
            <a:r>
              <a:rPr lang="en-US" sz="1800" dirty="0" smtClean="0"/>
              <a:t>Bodensee). </a:t>
            </a:r>
            <a:r>
              <a:rPr lang="uk-UA" sz="1800" dirty="0" smtClean="0"/>
              <a:t>Місто пов’язаний з материком, мостом та залізничними коліями.</a:t>
            </a:r>
            <a:endParaRPr lang="uk-UA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8" y="980728"/>
            <a:ext cx="8208912" cy="55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err="1" smtClean="0"/>
              <a:t>Октоберфест</a:t>
            </a:r>
            <a:endParaRPr lang="uk-UA" sz="8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320480" cy="55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3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l"/>
            <a:r>
              <a:rPr lang="uk-UA" sz="2000" dirty="0" err="1" smtClean="0"/>
              <a:t>Октоберфест</a:t>
            </a:r>
            <a:r>
              <a:rPr lang="uk-UA" sz="2000" dirty="0" smtClean="0"/>
              <a:t> – масове гуляння в Мюнхені, яке привертає більше 6 мільйонів чоловік з усього світу. Не дивлячись на назву, </a:t>
            </a:r>
            <a:r>
              <a:rPr lang="uk-UA" sz="2000" dirty="0" err="1" smtClean="0"/>
              <a:t>Октоберфест</a:t>
            </a:r>
            <a:r>
              <a:rPr lang="uk-UA" sz="2000" dirty="0" smtClean="0"/>
              <a:t> начитається в кінці вересня і триває до жовтня. Його тривалість у середньому становить 16 днів. Фестиваль проходить з 1810 року. У ньому можуть брати участь тільки мюнхенські пивоварні.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340768"/>
            <a:ext cx="669795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14:flip dir="r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" y="188641"/>
            <a:ext cx="906592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Content="1"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45224"/>
            <a:ext cx="8928992" cy="1152128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>
                <a:solidFill>
                  <a:srgbClr val="FFFF00"/>
                </a:solidFill>
              </a:rPr>
              <a:t>Після возз’єднання, популярність Німеччини, як туристичної держави, значно зросла. Найпопулярніше місце Німеччини – Берлін – одна з найбільш контрастних столиць Європи. Слід зазначити, що туристичні визначні пам’ятки Німеччини не обмежуються окремими містами, пам’ятки є в усіх куточках країни.</a:t>
            </a:r>
            <a:endParaRPr lang="uk-UA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9000">
        <p14:rippl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29959"/>
            <a:ext cx="9827944" cy="68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1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606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7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673" y="0"/>
            <a:ext cx="101041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Кельнський собор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08" y="-30930"/>
            <a:ext cx="9176270" cy="68889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158" y="-50206"/>
            <a:ext cx="9144000" cy="1484784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rgbClr val="FFFF00"/>
                </a:solidFill>
              </a:rPr>
              <a:t>Виконаний</a:t>
            </a:r>
            <a:r>
              <a:rPr lang="ru-RU" sz="2000" dirty="0" smtClean="0">
                <a:solidFill>
                  <a:srgbClr val="FFFF00"/>
                </a:solidFill>
              </a:rPr>
              <a:t> у </a:t>
            </a:r>
            <a:r>
              <a:rPr lang="ru-RU" sz="2000" dirty="0" err="1" smtClean="0">
                <a:solidFill>
                  <a:srgbClr val="FFFF00"/>
                </a:solidFill>
              </a:rPr>
              <a:t>готичному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стилі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Кельнський</a:t>
            </a:r>
            <a:r>
              <a:rPr lang="ru-RU" sz="2000" dirty="0" smtClean="0">
                <a:solidFill>
                  <a:srgbClr val="FFFF00"/>
                </a:solidFill>
              </a:rPr>
              <a:t> собор </a:t>
            </a:r>
            <a:r>
              <a:rPr lang="ru-RU" sz="2000" dirty="0" err="1" smtClean="0">
                <a:solidFill>
                  <a:srgbClr val="FFFF00"/>
                </a:solidFill>
              </a:rPr>
              <a:t>був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найвідомішим</a:t>
            </a:r>
            <a:r>
              <a:rPr lang="ru-RU" sz="2000" dirty="0" smtClean="0">
                <a:solidFill>
                  <a:srgbClr val="FFFF00"/>
                </a:solidFill>
              </a:rPr>
              <a:t> символом Кельна </a:t>
            </a:r>
            <a:r>
              <a:rPr lang="ru-RU" sz="2000" dirty="0" err="1" smtClean="0">
                <a:solidFill>
                  <a:srgbClr val="FFFF00"/>
                </a:solidFill>
              </a:rPr>
              <a:t>протягом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століть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Будівництво</a:t>
            </a:r>
            <a:r>
              <a:rPr lang="ru-RU" sz="2000" dirty="0" smtClean="0">
                <a:solidFill>
                  <a:srgbClr val="FFFF00"/>
                </a:solidFill>
              </a:rPr>
              <a:t> собору </a:t>
            </a:r>
            <a:r>
              <a:rPr lang="ru-RU" sz="2000" dirty="0" err="1" smtClean="0">
                <a:solidFill>
                  <a:srgbClr val="FFFF00"/>
                </a:solidFill>
              </a:rPr>
              <a:t>розпочалося</a:t>
            </a:r>
            <a:r>
              <a:rPr lang="ru-RU" sz="2000" dirty="0" smtClean="0">
                <a:solidFill>
                  <a:srgbClr val="FFFF00"/>
                </a:solidFill>
              </a:rPr>
              <a:t> у 1248 </a:t>
            </a:r>
            <a:r>
              <a:rPr lang="ru-RU" sz="2000" dirty="0" err="1" smtClean="0">
                <a:solidFill>
                  <a:srgbClr val="FFFF00"/>
                </a:solidFill>
              </a:rPr>
              <a:t>році</a:t>
            </a:r>
            <a:r>
              <a:rPr lang="ru-RU" sz="2000" dirty="0" smtClean="0">
                <a:solidFill>
                  <a:srgbClr val="FFFF00"/>
                </a:solidFill>
              </a:rPr>
              <a:t> і </a:t>
            </a:r>
            <a:r>
              <a:rPr lang="ru-RU" sz="2000" dirty="0" err="1" smtClean="0">
                <a:solidFill>
                  <a:srgbClr val="FFFF00"/>
                </a:solidFill>
              </a:rPr>
              <a:t>тривало</a:t>
            </a:r>
            <a:r>
              <a:rPr lang="ru-RU" sz="2000" dirty="0" smtClean="0">
                <a:solidFill>
                  <a:srgbClr val="FFFF00"/>
                </a:solidFill>
              </a:rPr>
              <a:t> з </a:t>
            </a:r>
            <a:r>
              <a:rPr lang="ru-RU" sz="2000" dirty="0" err="1" smtClean="0">
                <a:solidFill>
                  <a:srgbClr val="FFFF00"/>
                </a:solidFill>
              </a:rPr>
              <a:t>частими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перервами</a:t>
            </a:r>
            <a:r>
              <a:rPr lang="ru-RU" sz="2000" dirty="0" smtClean="0">
                <a:solidFill>
                  <a:srgbClr val="FFFF00"/>
                </a:solidFill>
              </a:rPr>
              <a:t>, тому </a:t>
            </a:r>
            <a:r>
              <a:rPr lang="ru-RU" sz="2000" dirty="0" err="1" smtClean="0">
                <a:solidFill>
                  <a:srgbClr val="FFFF00"/>
                </a:solidFill>
              </a:rPr>
              <a:t>було</a:t>
            </a:r>
            <a:r>
              <a:rPr lang="ru-RU" sz="2000" dirty="0" smtClean="0">
                <a:solidFill>
                  <a:srgbClr val="FFFF00"/>
                </a:solidFill>
              </a:rPr>
              <a:t> завершено через 600 </a:t>
            </a:r>
            <a:r>
              <a:rPr lang="ru-RU" sz="2000" dirty="0" err="1" smtClean="0">
                <a:solidFill>
                  <a:srgbClr val="FFFF00"/>
                </a:solidFill>
              </a:rPr>
              <a:t>років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Він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присвячений</a:t>
            </a:r>
            <a:r>
              <a:rPr lang="ru-RU" sz="2000" dirty="0" smtClean="0">
                <a:solidFill>
                  <a:srgbClr val="FFFF00"/>
                </a:solidFill>
              </a:rPr>
              <a:t> святим Петру і </a:t>
            </a:r>
            <a:r>
              <a:rPr lang="ru-RU" sz="2000" dirty="0" err="1" smtClean="0">
                <a:solidFill>
                  <a:srgbClr val="FFFF00"/>
                </a:solidFill>
              </a:rPr>
              <a:t>Марії</a:t>
            </a:r>
            <a:r>
              <a:rPr lang="ru-RU" sz="2000" dirty="0" smtClean="0">
                <a:solidFill>
                  <a:srgbClr val="FFFF00"/>
                </a:solidFill>
              </a:rPr>
              <a:t> і є </a:t>
            </a:r>
            <a:r>
              <a:rPr lang="ru-RU" sz="2000" dirty="0" err="1" smtClean="0">
                <a:solidFill>
                  <a:srgbClr val="FFFF00"/>
                </a:solidFill>
              </a:rPr>
              <a:t>резиденцією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католицького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архієпископа</a:t>
            </a:r>
            <a:r>
              <a:rPr lang="ru-RU" sz="2000" dirty="0" smtClean="0">
                <a:solidFill>
                  <a:srgbClr val="FFFF00"/>
                </a:solidFill>
              </a:rPr>
              <a:t> Кельна.</a:t>
            </a:r>
            <a:endParaRPr lang="uk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0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3000">
        <p14:prism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15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5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4000">
        <p14:glitter pattern="hexagon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084"/>
            <a:ext cx="7560841" cy="68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2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28"/>
            <a:ext cx="9166091" cy="69058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Голштинські</a:t>
            </a:r>
            <a:r>
              <a:rPr lang="uk-UA" dirty="0" smtClean="0">
                <a:solidFill>
                  <a:srgbClr val="FFFF00"/>
                </a:solidFill>
              </a:rPr>
              <a:t> ворота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72485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484784"/>
          </a:xfrm>
        </p:spPr>
        <p:txBody>
          <a:bodyPr>
            <a:normAutofit/>
          </a:bodyPr>
          <a:lstStyle/>
          <a:p>
            <a:pPr algn="l"/>
            <a:r>
              <a:rPr lang="uk-UA" sz="2000" dirty="0" err="1" smtClean="0"/>
              <a:t>Голштинскі</a:t>
            </a:r>
            <a:r>
              <a:rPr lang="uk-UA" sz="2000" dirty="0" smtClean="0"/>
              <a:t> ворота є одними з двох, що залишилися міських воріт міста </a:t>
            </a:r>
            <a:r>
              <a:rPr lang="uk-UA" sz="2000" dirty="0" err="1" smtClean="0"/>
              <a:t>Любек</a:t>
            </a:r>
            <a:r>
              <a:rPr lang="uk-UA" sz="2000" dirty="0" smtClean="0"/>
              <a:t>. Побудовані в 1464 році, ворота тепер слугує музеєм. Ворота являють собою символ </a:t>
            </a:r>
            <a:r>
              <a:rPr lang="uk-UA" sz="2000" dirty="0" err="1" smtClean="0"/>
              <a:t>Любека</a:t>
            </a:r>
            <a:r>
              <a:rPr lang="uk-UA" sz="2000" dirty="0" smtClean="0"/>
              <a:t> і одну з головних визначних пам’яток Німеччини.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75690"/>
            <a:ext cx="9073008" cy="52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7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14:window dir="vert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25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42" y="188640"/>
            <a:ext cx="8229600" cy="1143000"/>
          </a:xfrm>
        </p:spPr>
        <p:txBody>
          <a:bodyPr/>
          <a:lstStyle/>
          <a:p>
            <a:r>
              <a:rPr lang="uk-UA" dirty="0" smtClean="0"/>
              <a:t>Гейдельберг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153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14:flythrough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774" y="116632"/>
            <a:ext cx="9162774" cy="1124744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/>
              <a:t>Розташований в долині річки </a:t>
            </a:r>
            <a:r>
              <a:rPr lang="uk-UA" sz="1800" dirty="0" err="1" smtClean="0"/>
              <a:t>Неккар</a:t>
            </a:r>
            <a:r>
              <a:rPr lang="uk-UA" sz="1800" dirty="0" smtClean="0"/>
              <a:t>, Гейдельберг є одним з найпопулярніших туристичних напрямків. Під час Другої світової війни місто не постраждав від бомбардувань, які знищили більшу частину великих міст Німеччини. В результаті цього Гейдельберг зберіг свою чарівність в стилі бароко, вузькі вулички, мальовничі будинки і знаменитий замок Гейдельберг .</a:t>
            </a:r>
            <a:endParaRPr lang="uk-UA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91" y="1340768"/>
            <a:ext cx="7143117" cy="54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1000">
        <p14:glitter pattern="hexagon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878" y="0"/>
            <a:ext cx="9908422" cy="6885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93696" y="274638"/>
            <a:ext cx="8229600" cy="1143000"/>
          </a:xfrm>
        </p:spPr>
        <p:txBody>
          <a:bodyPr/>
          <a:lstStyle/>
          <a:p>
            <a:r>
              <a:rPr lang="uk-UA" dirty="0" smtClean="0"/>
              <a:t>Скелі </a:t>
            </a:r>
            <a:r>
              <a:rPr lang="uk-UA" dirty="0" err="1" smtClean="0"/>
              <a:t>Рюген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476672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Скелі </a:t>
            </a:r>
            <a:r>
              <a:rPr lang="uk-UA" sz="4000" dirty="0" err="1" smtClean="0"/>
              <a:t>Рюген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7802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flip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67" y="-18256"/>
            <a:ext cx="8229600" cy="1143000"/>
          </a:xfrm>
        </p:spPr>
        <p:txBody>
          <a:bodyPr/>
          <a:lstStyle/>
          <a:p>
            <a:r>
              <a:rPr lang="uk-UA" dirty="0" smtClean="0"/>
              <a:t>Бранденбурзькі ворота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" y="1124744"/>
            <a:ext cx="910632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6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99392"/>
            <a:ext cx="9108504" cy="1412776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/>
              <a:t>Бранденбурзькі ворота – єдині збережені міські ворота Берліна. Вони символізують возз’єднання Східного та Західного </a:t>
            </a:r>
            <a:r>
              <a:rPr lang="uk-UA" sz="1800" dirty="0" err="1" smtClean="0"/>
              <a:t>Берліна.Побудовані</a:t>
            </a:r>
            <a:r>
              <a:rPr lang="uk-UA" sz="1800" dirty="0" smtClean="0"/>
              <a:t> в </a:t>
            </a:r>
            <a:r>
              <a:rPr lang="en-US" sz="1800" dirty="0" smtClean="0"/>
              <a:t>XVIII </a:t>
            </a:r>
            <a:r>
              <a:rPr lang="uk-UA" sz="1800" dirty="0" smtClean="0"/>
              <a:t>столітті, Ворота виходять на </a:t>
            </a:r>
            <a:r>
              <a:rPr lang="uk-UA" sz="1800" dirty="0" err="1" smtClean="0"/>
              <a:t>Унтер-ден-Ліден</a:t>
            </a:r>
            <a:r>
              <a:rPr lang="uk-UA" sz="1800" dirty="0" smtClean="0"/>
              <a:t> – відомий бульвар, який колись привів прямо до палацу прусських ченців. Бранденбурзькі ворота – одна з найвідоміших пам’яток Берліна .</a:t>
            </a:r>
            <a:endParaRPr lang="uk-UA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2750"/>
            <a:ext cx="767018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25868"/>
      </p:ext>
    </p:extLst>
  </p:cSld>
  <p:clrMapOvr>
    <a:masterClrMapping/>
  </p:clrMapOvr>
  <p:transition spd="slow" advClick="0" advTm="12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-99392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Нойшванштайн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5166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Казковий замок </a:t>
            </a:r>
            <a:r>
              <a:rPr lang="uk-UA" sz="1800" dirty="0" err="1" smtClean="0"/>
              <a:t>Нойшванштайн</a:t>
            </a:r>
            <a:r>
              <a:rPr lang="uk-UA" sz="1800" dirty="0" smtClean="0"/>
              <a:t> розташований на пагорбі біля </a:t>
            </a:r>
            <a:r>
              <a:rPr lang="uk-UA" sz="1800" dirty="0" err="1" smtClean="0"/>
              <a:t>Фюссен</a:t>
            </a:r>
            <a:r>
              <a:rPr lang="uk-UA" sz="1800" dirty="0" smtClean="0"/>
              <a:t> в південно-західній Баварії. Він був натхненням для казки «Спляча красуня». Замок був побудований за замовленням короля Людвіга </a:t>
            </a:r>
            <a:r>
              <a:rPr lang="en-US" sz="1800" dirty="0" smtClean="0"/>
              <a:t>II </a:t>
            </a:r>
            <a:r>
              <a:rPr lang="uk-UA" sz="1800" dirty="0" smtClean="0"/>
              <a:t>Баварського, який був оголошений </a:t>
            </a:r>
            <a:r>
              <a:rPr lang="uk-UA" sz="1800" dirty="0" err="1" smtClean="0"/>
              <a:t>божевільним.Коли</a:t>
            </a:r>
            <a:r>
              <a:rPr lang="uk-UA" sz="1800" dirty="0" smtClean="0"/>
              <a:t> замок був майже завершений в 1886 році, король був знайдений мертвим на мілководді, неподалік від замку.</a:t>
            </a:r>
            <a:endParaRPr lang="uk-UA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84141"/>
            <a:ext cx="7704856" cy="54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>
        <p14:ferris dir="l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392"/>
            <a:ext cx="979167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>
        <p:checker/>
      </p:transition>
    </mc:Choice>
    <mc:Fallback>
      <p:transition spd="slow" advClick="0" advTm="6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438" y="-99392"/>
            <a:ext cx="1078618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0133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" y="9566"/>
            <a:ext cx="9131245" cy="6848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8224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Підготувала </a:t>
            </a:r>
          </a:p>
          <a:p>
            <a:r>
              <a:rPr lang="uk-UA" dirty="0"/>
              <a:t>учениця 10 класу</a:t>
            </a:r>
          </a:p>
          <a:p>
            <a:r>
              <a:rPr lang="uk-UA" dirty="0"/>
              <a:t>Р</a:t>
            </a:r>
            <a:r>
              <a:rPr lang="uk-UA" smtClean="0"/>
              <a:t>озівської</a:t>
            </a:r>
            <a:r>
              <a:rPr lang="uk-UA" dirty="0" smtClean="0"/>
              <a:t> </a:t>
            </a:r>
            <a:r>
              <a:rPr lang="uk-UA" dirty="0"/>
              <a:t>ЗОШ І-ІІІ </a:t>
            </a:r>
            <a:r>
              <a:rPr lang="uk-UA" dirty="0" smtClean="0"/>
              <a:t>ст.</a:t>
            </a:r>
            <a:endParaRPr lang="uk-UA" dirty="0"/>
          </a:p>
          <a:p>
            <a:r>
              <a:rPr lang="uk-UA" dirty="0" err="1"/>
              <a:t>Абросімова</a:t>
            </a:r>
            <a:r>
              <a:rPr lang="uk-UA" dirty="0"/>
              <a:t> Ірина</a:t>
            </a:r>
          </a:p>
        </p:txBody>
      </p:sp>
    </p:spTree>
    <p:extLst>
      <p:ext uri="{BB962C8B-B14F-4D97-AF65-F5344CB8AC3E}">
        <p14:creationId xmlns:p14="http://schemas.microsoft.com/office/powerpoint/2010/main" val="41965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089016" cy="6890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5949280"/>
            <a:ext cx="10089016" cy="112047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0000"/>
                </a:solidFill>
              </a:rPr>
              <a:t>Скелі </a:t>
            </a:r>
            <a:r>
              <a:rPr lang="uk-UA" sz="2000" dirty="0" err="1" smtClean="0">
                <a:solidFill>
                  <a:srgbClr val="000000"/>
                </a:solidFill>
              </a:rPr>
              <a:t>Рюген</a:t>
            </a:r>
            <a:r>
              <a:rPr lang="uk-UA" sz="2000" dirty="0" smtClean="0">
                <a:solidFill>
                  <a:srgbClr val="000000"/>
                </a:solidFill>
              </a:rPr>
              <a:t> розташовані в національному парку </a:t>
            </a:r>
            <a:r>
              <a:rPr lang="uk-UA" sz="2000" dirty="0" err="1" smtClean="0">
                <a:solidFill>
                  <a:srgbClr val="000000"/>
                </a:solidFill>
              </a:rPr>
              <a:t>Ясмунд</a:t>
            </a:r>
            <a:r>
              <a:rPr lang="uk-UA" sz="2000" dirty="0" smtClean="0">
                <a:solidFill>
                  <a:srgbClr val="000000"/>
                </a:solidFill>
              </a:rPr>
              <a:t>, на північному сході острова </a:t>
            </a:r>
            <a:r>
              <a:rPr lang="uk-UA" sz="2000" dirty="0" err="1" smtClean="0">
                <a:solidFill>
                  <a:srgbClr val="000000"/>
                </a:solidFill>
              </a:rPr>
              <a:t>Рюген</a:t>
            </a:r>
            <a:r>
              <a:rPr lang="uk-UA" sz="2000" dirty="0" smtClean="0">
                <a:solidFill>
                  <a:srgbClr val="000000"/>
                </a:solidFill>
              </a:rPr>
              <a:t>. Піддаються постійній ерозії. Крейдяні скелі над Балтійським морем мають висоту 118 метрів.</a:t>
            </a:r>
            <a:br>
              <a:rPr lang="uk-UA" sz="2000" dirty="0" smtClean="0">
                <a:solidFill>
                  <a:srgbClr val="000000"/>
                </a:solidFill>
              </a:rPr>
            </a:br>
            <a:r>
              <a:rPr lang="uk-UA" sz="1200" dirty="0" smtClean="0">
                <a:solidFill>
                  <a:srgbClr val="000000"/>
                </a:solidFill>
              </a:rPr>
              <a:t/>
            </a:r>
            <a:br>
              <a:rPr lang="uk-UA" sz="1200" dirty="0" smtClean="0">
                <a:solidFill>
                  <a:srgbClr val="000000"/>
                </a:solidFill>
              </a:rPr>
            </a:br>
            <a:endParaRPr lang="uk-U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9000">
        <p14:prism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4000">
        <p14:switch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9392"/>
            <a:ext cx="10096896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96" y="0"/>
            <a:ext cx="8229600" cy="1143000"/>
          </a:xfrm>
        </p:spPr>
        <p:txBody>
          <a:bodyPr/>
          <a:lstStyle/>
          <a:p>
            <a:r>
              <a:rPr lang="uk-UA" dirty="0" smtClean="0"/>
              <a:t>Романтичний Рейн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54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18" y="4274"/>
            <a:ext cx="9153517" cy="1120470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Романтичний Рейн є найвідомішою частиною Рейну, яка простягається від </a:t>
            </a:r>
            <a:r>
              <a:rPr lang="uk-UA" sz="1800" dirty="0" err="1" smtClean="0"/>
              <a:t>Кобленця</a:t>
            </a:r>
            <a:r>
              <a:rPr lang="uk-UA" sz="1800" dirty="0" smtClean="0"/>
              <a:t> в </a:t>
            </a:r>
            <a:r>
              <a:rPr lang="uk-UA" sz="1800" dirty="0" err="1" smtClean="0"/>
              <a:t>Бінген</a:t>
            </a:r>
            <a:r>
              <a:rPr lang="uk-UA" sz="1800" dirty="0" smtClean="0"/>
              <a:t>. Річка пробиває собі шлях через виноградні пагорби, увінчані різними замками і руїнами. З найдавніших часів річка була важливим торговельним маршрутом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9499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2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1000">
        <p:blinds dir="vert"/>
      </p:transition>
    </mc:Choice>
    <mc:Fallback>
      <p:transition spd="slow" advClick="0" advTm="1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61544"/>
            <a:ext cx="10042139" cy="70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8" y="0"/>
            <a:ext cx="97121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  </a:t>
            </a:r>
            <a:r>
              <a:rPr lang="uk-UA" dirty="0" err="1" smtClean="0">
                <a:solidFill>
                  <a:srgbClr val="FFFF00"/>
                </a:solidFill>
              </a:rPr>
              <a:t>Фрауенкірхе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7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534</Words>
  <Application>Microsoft Office PowerPoint</Application>
  <PresentationFormat>Экран (4:3)</PresentationFormat>
  <Paragraphs>27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Визначні місця Німеччини</vt:lpstr>
      <vt:lpstr>Після возз’єднання, популярність Німеччини, як туристичної держави, значно зросла. Найпопулярніше місце Німеччини – Берлін – одна з найбільш контрастних столиць Європи. Слід зазначити, що туристичні визначні пам’ятки Німеччини не обмежуються окремими містами, пам’ятки є в усіх куточках країни.</vt:lpstr>
      <vt:lpstr>Скелі Рюген</vt:lpstr>
      <vt:lpstr>Скелі Рюген розташовані в національному парку Ясмунд, на північному сході острова Рюген. Піддаються постійній ерозії. Крейдяні скелі над Балтійським морем мають висоту 118 метрів.  </vt:lpstr>
      <vt:lpstr>Презентация PowerPoint</vt:lpstr>
      <vt:lpstr>Романтичний Рейн</vt:lpstr>
      <vt:lpstr>Романтичний Рейн є найвідомішою частиною Рейну, яка простягається від Кобленця в Бінген. Річка пробиває собі шлях через виноградні пагорби, увінчані різними замками і руїнами. З найдавніших часів річка була важливим торговельним маршрутом.</vt:lpstr>
      <vt:lpstr>Презентация PowerPoint</vt:lpstr>
      <vt:lpstr>  Фрауенкірхе</vt:lpstr>
      <vt:lpstr>Розташована в Дрездені, Фрауенкірхе (церква Богоматері) є лютеранської церквою, яка була повністю зруйнована під час Другої світової війни. Церква відновлена з використанням первинних плит, які були закладені в 1720 році і знову відкрита в 2005 році. З моменту свого відкриття, Фрауенкірхе стала надзвичайно популярною туристичною визначною пам’яткою в Дрездені. У 2009 році церкву відвідав президент Барак Обама. </vt:lpstr>
      <vt:lpstr>Презентация PowerPoint</vt:lpstr>
      <vt:lpstr>Презентация PowerPoint</vt:lpstr>
      <vt:lpstr>Презентация PowerPoint</vt:lpstr>
      <vt:lpstr>Презентация PowerPoint</vt:lpstr>
      <vt:lpstr>Ліндей</vt:lpstr>
      <vt:lpstr>Місто Ліндей знаходиться поруч з місцем зустрічі австрійської, німецької та швейцарської кордонів, у східній частині Боденського озера (Bodensee). Місто пов’язаний з материком, мостом та залізничними коліями.</vt:lpstr>
      <vt:lpstr>Октоберфест</vt:lpstr>
      <vt:lpstr>Октоберфест – масове гуляння в Мюнхені, яке привертає більше 6 мільйонів чоловік з усього світу. Не дивлячись на назву, Октоберфест начитається в кінці вересня і триває до жовтня. Його тривалість у середньому становить 16 днів. Фестиваль проходить з 1810 року. У ньому можуть брати участь тільки мюнхенські пивоварні.</vt:lpstr>
      <vt:lpstr>Презентация PowerPoint</vt:lpstr>
      <vt:lpstr>Презентация PowerPoint</vt:lpstr>
      <vt:lpstr>Презентация PowerPoint</vt:lpstr>
      <vt:lpstr>Кельнський собор</vt:lpstr>
      <vt:lpstr>Виконаний у готичному стилі, Кельнський собор був найвідомішим символом Кельна протягом століть. Будівництво собору розпочалося у 1248 році і тривало з частими перервами, тому було завершено через 600 років. Він присвячений святим Петру і Марії і є резиденцією католицького архієпископа Кельна.</vt:lpstr>
      <vt:lpstr>Презентация PowerPoint</vt:lpstr>
      <vt:lpstr>Презентация PowerPoint</vt:lpstr>
      <vt:lpstr>Голштинські ворота</vt:lpstr>
      <vt:lpstr>Голштинскі ворота є одними з двох, що залишилися міських воріт міста Любек. Побудовані в 1464 році, ворота тепер слугує музеєм. Ворота являють собою символ Любека і одну з головних визначних пам’яток Німеччини.</vt:lpstr>
      <vt:lpstr>Гейдельберг</vt:lpstr>
      <vt:lpstr>Розташований в долині річки Неккар, Гейдельберг є одним з найпопулярніших туристичних напрямків. Під час Другої світової війни місто не постраждав від бомбардувань, які знищили більшу частину великих міст Німеччини. В результаті цього Гейдельберг зберіг свою чарівність в стилі бароко, вузькі вулички, мальовничі будинки і знаменитий замок Гейдельберг .</vt:lpstr>
      <vt:lpstr>Бранденбурзькі ворота</vt:lpstr>
      <vt:lpstr>Бранденбурзькі ворота – єдині збережені міські ворота Берліна. Вони символізують возз’єднання Східного та Західного Берліна.Побудовані в XVIII столітті, Ворота виходять на Унтер-ден-Ліден – відомий бульвар, який колись привів прямо до палацу прусських ченців. Бранденбурзькі ворота – одна з найвідоміших пам’яток Берліна .</vt:lpstr>
      <vt:lpstr>Нойшванштайн</vt:lpstr>
      <vt:lpstr>Казковий замок Нойшванштайн розташований на пагорбі біля Фюссен в південно-західній Баварії. Він був натхненням для казки «Спляча красуня». Замок був побудований за замовленням короля Людвіга II Баварського, який був оголошений божевільним.Коли замок був майже завершений в 1886 році, король був знайдений мертвим на мілководді, неподалік від замку.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місця Німеччини</dc:title>
  <dc:creator>Ira</dc:creator>
  <cp:lastModifiedBy>Ira</cp:lastModifiedBy>
  <cp:revision>13</cp:revision>
  <dcterms:created xsi:type="dcterms:W3CDTF">2013-11-27T14:37:19Z</dcterms:created>
  <dcterms:modified xsi:type="dcterms:W3CDTF">2013-11-27T17:46:20Z</dcterms:modified>
</cp:coreProperties>
</file>