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86" r:id="rId4"/>
    <p:sldId id="259" r:id="rId5"/>
    <p:sldId id="261" r:id="rId6"/>
    <p:sldId id="260" r:id="rId7"/>
    <p:sldId id="262" r:id="rId8"/>
    <p:sldId id="263" r:id="rId9"/>
    <p:sldId id="264" r:id="rId10"/>
    <p:sldId id="284" r:id="rId11"/>
    <p:sldId id="285" r:id="rId12"/>
    <p:sldId id="267" r:id="rId13"/>
    <p:sldId id="269" r:id="rId14"/>
    <p:sldId id="283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2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C95796-C0FD-47E7-8362-897063207964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61F3321-52DD-4DC2-B2F1-4C1B2F9317ED}">
      <dgm:prSet phldrT="[Текст]"/>
      <dgm:spPr/>
      <dgm:t>
        <a:bodyPr/>
        <a:lstStyle/>
        <a:p>
          <a:r>
            <a:rPr lang="uk-UA" dirty="0" smtClean="0"/>
            <a:t>Природні ресурси Німеччини</a:t>
          </a:r>
          <a:endParaRPr lang="ru-RU" dirty="0"/>
        </a:p>
      </dgm:t>
    </dgm:pt>
    <dgm:pt modelId="{DF7C009A-4928-4148-B4A8-45FDC2D1C20E}" type="parTrans" cxnId="{F8096880-FA5A-4F4E-ADB2-3B0B2A76FB4E}">
      <dgm:prSet/>
      <dgm:spPr/>
      <dgm:t>
        <a:bodyPr/>
        <a:lstStyle/>
        <a:p>
          <a:endParaRPr lang="ru-RU"/>
        </a:p>
      </dgm:t>
    </dgm:pt>
    <dgm:pt modelId="{73A0B601-D594-4581-BBF2-EE40D6443E19}" type="sibTrans" cxnId="{F8096880-FA5A-4F4E-ADB2-3B0B2A76FB4E}">
      <dgm:prSet/>
      <dgm:spPr/>
      <dgm:t>
        <a:bodyPr/>
        <a:lstStyle/>
        <a:p>
          <a:endParaRPr lang="ru-RU"/>
        </a:p>
      </dgm:t>
    </dgm:pt>
    <dgm:pt modelId="{AC81DF05-EA82-4E05-AC0A-ECAD45072FC5}">
      <dgm:prSet phldrT="[Текст]"/>
      <dgm:spPr/>
      <dgm:t>
        <a:bodyPr/>
        <a:lstStyle/>
        <a:p>
          <a:r>
            <a:rPr lang="uk-UA" dirty="0" smtClean="0"/>
            <a:t>Водні ресурси</a:t>
          </a:r>
          <a:endParaRPr lang="ru-RU" dirty="0"/>
        </a:p>
      </dgm:t>
    </dgm:pt>
    <dgm:pt modelId="{A73AD9BD-9AB8-4CC5-B236-80A4C6679076}" type="parTrans" cxnId="{42CCE501-56EB-43AC-9B77-2AD3315E4271}">
      <dgm:prSet/>
      <dgm:spPr/>
      <dgm:t>
        <a:bodyPr/>
        <a:lstStyle/>
        <a:p>
          <a:endParaRPr lang="ru-RU"/>
        </a:p>
      </dgm:t>
    </dgm:pt>
    <dgm:pt modelId="{8B957E8A-60F8-4B25-AA55-389C56D8F497}" type="sibTrans" cxnId="{42CCE501-56EB-43AC-9B77-2AD3315E4271}">
      <dgm:prSet/>
      <dgm:spPr/>
      <dgm:t>
        <a:bodyPr/>
        <a:lstStyle/>
        <a:p>
          <a:endParaRPr lang="ru-RU"/>
        </a:p>
      </dgm:t>
    </dgm:pt>
    <dgm:pt modelId="{183467A9-A38C-4DE3-9A90-D6F2F1C8D694}">
      <dgm:prSet phldrT="[Текст]"/>
      <dgm:spPr/>
      <dgm:t>
        <a:bodyPr/>
        <a:lstStyle/>
        <a:p>
          <a:r>
            <a:rPr lang="uk-UA" dirty="0" smtClean="0"/>
            <a:t>Лісові ресурси</a:t>
          </a:r>
          <a:endParaRPr lang="ru-RU" dirty="0"/>
        </a:p>
      </dgm:t>
    </dgm:pt>
    <dgm:pt modelId="{B9223CDB-3601-415E-BB1F-9F5CF0F33B61}" type="parTrans" cxnId="{F8007721-77A0-44E7-BAC1-CDF961501CC0}">
      <dgm:prSet/>
      <dgm:spPr/>
      <dgm:t>
        <a:bodyPr/>
        <a:lstStyle/>
        <a:p>
          <a:endParaRPr lang="ru-RU"/>
        </a:p>
      </dgm:t>
    </dgm:pt>
    <dgm:pt modelId="{9D7689DD-C303-4C35-BA48-5534555E658F}" type="sibTrans" cxnId="{F8007721-77A0-44E7-BAC1-CDF961501CC0}">
      <dgm:prSet/>
      <dgm:spPr/>
      <dgm:t>
        <a:bodyPr/>
        <a:lstStyle/>
        <a:p>
          <a:endParaRPr lang="ru-RU"/>
        </a:p>
      </dgm:t>
    </dgm:pt>
    <dgm:pt modelId="{3D0F9E09-0977-45F4-921C-43FD561D16FE}">
      <dgm:prSet phldrT="[Текст]"/>
      <dgm:spPr/>
      <dgm:t>
        <a:bodyPr/>
        <a:lstStyle/>
        <a:p>
          <a:r>
            <a:rPr lang="uk-UA" dirty="0" smtClean="0"/>
            <a:t>Мінеральні ресурси</a:t>
          </a:r>
          <a:endParaRPr lang="ru-RU" dirty="0"/>
        </a:p>
      </dgm:t>
    </dgm:pt>
    <dgm:pt modelId="{2CB1AA7E-AB62-4204-91C4-E2D8AD734645}" type="parTrans" cxnId="{1CA3ACC5-AC06-4619-92EF-9B243BE11B95}">
      <dgm:prSet/>
      <dgm:spPr/>
      <dgm:t>
        <a:bodyPr/>
        <a:lstStyle/>
        <a:p>
          <a:endParaRPr lang="ru-RU"/>
        </a:p>
      </dgm:t>
    </dgm:pt>
    <dgm:pt modelId="{AE3724E2-AA6F-4A3B-A20F-14ADA35CA1B1}" type="sibTrans" cxnId="{1CA3ACC5-AC06-4619-92EF-9B243BE11B95}">
      <dgm:prSet/>
      <dgm:spPr/>
      <dgm:t>
        <a:bodyPr/>
        <a:lstStyle/>
        <a:p>
          <a:endParaRPr lang="ru-RU"/>
        </a:p>
      </dgm:t>
    </dgm:pt>
    <dgm:pt modelId="{D802F35E-D2BB-479A-AE2F-37371E07545A}" type="pres">
      <dgm:prSet presAssocID="{95C95796-C0FD-47E7-8362-89706320796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D58BAB-828A-4F9F-A54A-8D1A0B1C642B}" type="pres">
      <dgm:prSet presAssocID="{761F3321-52DD-4DC2-B2F1-4C1B2F9317ED}" presName="centerShape" presStyleLbl="node0" presStyleIdx="0" presStyleCnt="1" custScaleX="136842" custScaleY="115626"/>
      <dgm:spPr/>
      <dgm:t>
        <a:bodyPr/>
        <a:lstStyle/>
        <a:p>
          <a:endParaRPr lang="ru-RU"/>
        </a:p>
      </dgm:t>
    </dgm:pt>
    <dgm:pt modelId="{426BBA5F-34F1-4F48-9EB6-A8B41ECFA8A6}" type="pres">
      <dgm:prSet presAssocID="{A73AD9BD-9AB8-4CC5-B236-80A4C6679076}" presName="parTrans" presStyleLbl="sibTrans2D1" presStyleIdx="0" presStyleCnt="3"/>
      <dgm:spPr/>
      <dgm:t>
        <a:bodyPr/>
        <a:lstStyle/>
        <a:p>
          <a:endParaRPr lang="ru-RU"/>
        </a:p>
      </dgm:t>
    </dgm:pt>
    <dgm:pt modelId="{71FFDAEE-24B4-4274-9B79-50C5A769C6C1}" type="pres">
      <dgm:prSet presAssocID="{A73AD9BD-9AB8-4CC5-B236-80A4C6679076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C4430A35-AA49-466D-A128-31BC059E08A7}" type="pres">
      <dgm:prSet presAssocID="{AC81DF05-EA82-4E05-AC0A-ECAD45072FC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13D863-39EC-4205-AF25-0DBA85BED76D}" type="pres">
      <dgm:prSet presAssocID="{B9223CDB-3601-415E-BB1F-9F5CF0F33B61}" presName="parTrans" presStyleLbl="sibTrans2D1" presStyleIdx="1" presStyleCnt="3"/>
      <dgm:spPr/>
      <dgm:t>
        <a:bodyPr/>
        <a:lstStyle/>
        <a:p>
          <a:endParaRPr lang="ru-RU"/>
        </a:p>
      </dgm:t>
    </dgm:pt>
    <dgm:pt modelId="{463612CF-F581-4AF5-8655-8A4C2A9C098E}" type="pres">
      <dgm:prSet presAssocID="{B9223CDB-3601-415E-BB1F-9F5CF0F33B61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9CF3CAC4-F7F4-4D52-9647-A8BFB135B15C}" type="pres">
      <dgm:prSet presAssocID="{183467A9-A38C-4DE3-9A90-D6F2F1C8D69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5C8251-5300-47D5-ADF0-2C38C40E2509}" type="pres">
      <dgm:prSet presAssocID="{2CB1AA7E-AB62-4204-91C4-E2D8AD734645}" presName="parTrans" presStyleLbl="sibTrans2D1" presStyleIdx="2" presStyleCnt="3"/>
      <dgm:spPr/>
      <dgm:t>
        <a:bodyPr/>
        <a:lstStyle/>
        <a:p>
          <a:endParaRPr lang="ru-RU"/>
        </a:p>
      </dgm:t>
    </dgm:pt>
    <dgm:pt modelId="{2FB3686F-D71F-4C56-9BFB-2EB3A5AC5430}" type="pres">
      <dgm:prSet presAssocID="{2CB1AA7E-AB62-4204-91C4-E2D8AD734645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223EBF6B-0EA2-485F-837F-9C5928D3AE40}" type="pres">
      <dgm:prSet presAssocID="{3D0F9E09-0977-45F4-921C-43FD561D16F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E837E1-B7E5-49BF-81E8-EC7BDE716885}" type="presOf" srcId="{3D0F9E09-0977-45F4-921C-43FD561D16FE}" destId="{223EBF6B-0EA2-485F-837F-9C5928D3AE40}" srcOrd="0" destOrd="0" presId="urn:microsoft.com/office/officeart/2005/8/layout/radial5"/>
    <dgm:cxn modelId="{42CCE501-56EB-43AC-9B77-2AD3315E4271}" srcId="{761F3321-52DD-4DC2-B2F1-4C1B2F9317ED}" destId="{AC81DF05-EA82-4E05-AC0A-ECAD45072FC5}" srcOrd="0" destOrd="0" parTransId="{A73AD9BD-9AB8-4CC5-B236-80A4C6679076}" sibTransId="{8B957E8A-60F8-4B25-AA55-389C56D8F497}"/>
    <dgm:cxn modelId="{F8096880-FA5A-4F4E-ADB2-3B0B2A76FB4E}" srcId="{95C95796-C0FD-47E7-8362-897063207964}" destId="{761F3321-52DD-4DC2-B2F1-4C1B2F9317ED}" srcOrd="0" destOrd="0" parTransId="{DF7C009A-4928-4148-B4A8-45FDC2D1C20E}" sibTransId="{73A0B601-D594-4581-BBF2-EE40D6443E19}"/>
    <dgm:cxn modelId="{1CA3ACC5-AC06-4619-92EF-9B243BE11B95}" srcId="{761F3321-52DD-4DC2-B2F1-4C1B2F9317ED}" destId="{3D0F9E09-0977-45F4-921C-43FD561D16FE}" srcOrd="2" destOrd="0" parTransId="{2CB1AA7E-AB62-4204-91C4-E2D8AD734645}" sibTransId="{AE3724E2-AA6F-4A3B-A20F-14ADA35CA1B1}"/>
    <dgm:cxn modelId="{B3854A2A-D6CD-448F-9B62-42BD03D51646}" type="presOf" srcId="{761F3321-52DD-4DC2-B2F1-4C1B2F9317ED}" destId="{83D58BAB-828A-4F9F-A54A-8D1A0B1C642B}" srcOrd="0" destOrd="0" presId="urn:microsoft.com/office/officeart/2005/8/layout/radial5"/>
    <dgm:cxn modelId="{AEAFFF11-0A88-4FD3-9F52-387D87A0E9E7}" type="presOf" srcId="{183467A9-A38C-4DE3-9A90-D6F2F1C8D694}" destId="{9CF3CAC4-F7F4-4D52-9647-A8BFB135B15C}" srcOrd="0" destOrd="0" presId="urn:microsoft.com/office/officeart/2005/8/layout/radial5"/>
    <dgm:cxn modelId="{6A82F4DE-A7F7-4BD0-A816-032BE84EC4A9}" type="presOf" srcId="{95C95796-C0FD-47E7-8362-897063207964}" destId="{D802F35E-D2BB-479A-AE2F-37371E07545A}" srcOrd="0" destOrd="0" presId="urn:microsoft.com/office/officeart/2005/8/layout/radial5"/>
    <dgm:cxn modelId="{EC41529A-77DF-44AC-B6B2-96700CBE749A}" type="presOf" srcId="{B9223CDB-3601-415E-BB1F-9F5CF0F33B61}" destId="{8D13D863-39EC-4205-AF25-0DBA85BED76D}" srcOrd="0" destOrd="0" presId="urn:microsoft.com/office/officeart/2005/8/layout/radial5"/>
    <dgm:cxn modelId="{F7D302A2-5AD0-4935-8058-E3AF1715219F}" type="presOf" srcId="{A73AD9BD-9AB8-4CC5-B236-80A4C6679076}" destId="{426BBA5F-34F1-4F48-9EB6-A8B41ECFA8A6}" srcOrd="0" destOrd="0" presId="urn:microsoft.com/office/officeart/2005/8/layout/radial5"/>
    <dgm:cxn modelId="{752FB624-2881-495B-B8BD-7A96B9E91AF4}" type="presOf" srcId="{2CB1AA7E-AB62-4204-91C4-E2D8AD734645}" destId="{2FB3686F-D71F-4C56-9BFB-2EB3A5AC5430}" srcOrd="1" destOrd="0" presId="urn:microsoft.com/office/officeart/2005/8/layout/radial5"/>
    <dgm:cxn modelId="{F8007721-77A0-44E7-BAC1-CDF961501CC0}" srcId="{761F3321-52DD-4DC2-B2F1-4C1B2F9317ED}" destId="{183467A9-A38C-4DE3-9A90-D6F2F1C8D694}" srcOrd="1" destOrd="0" parTransId="{B9223CDB-3601-415E-BB1F-9F5CF0F33B61}" sibTransId="{9D7689DD-C303-4C35-BA48-5534555E658F}"/>
    <dgm:cxn modelId="{53A4C7EA-6385-42FE-AC0B-49C947EDDE12}" type="presOf" srcId="{2CB1AA7E-AB62-4204-91C4-E2D8AD734645}" destId="{E65C8251-5300-47D5-ADF0-2C38C40E2509}" srcOrd="0" destOrd="0" presId="urn:microsoft.com/office/officeart/2005/8/layout/radial5"/>
    <dgm:cxn modelId="{2CA752FE-BAFD-438E-B1A3-A12C33D71AEC}" type="presOf" srcId="{B9223CDB-3601-415E-BB1F-9F5CF0F33B61}" destId="{463612CF-F581-4AF5-8655-8A4C2A9C098E}" srcOrd="1" destOrd="0" presId="urn:microsoft.com/office/officeart/2005/8/layout/radial5"/>
    <dgm:cxn modelId="{79FCC670-3C3B-42DE-B0A3-3AA3D88B3DB3}" type="presOf" srcId="{A73AD9BD-9AB8-4CC5-B236-80A4C6679076}" destId="{71FFDAEE-24B4-4274-9B79-50C5A769C6C1}" srcOrd="1" destOrd="0" presId="urn:microsoft.com/office/officeart/2005/8/layout/radial5"/>
    <dgm:cxn modelId="{E40ED3B4-5764-49B2-92C4-B8D810C99D02}" type="presOf" srcId="{AC81DF05-EA82-4E05-AC0A-ECAD45072FC5}" destId="{C4430A35-AA49-466D-A128-31BC059E08A7}" srcOrd="0" destOrd="0" presId="urn:microsoft.com/office/officeart/2005/8/layout/radial5"/>
    <dgm:cxn modelId="{5C45239F-4D8B-463A-9530-5C71CBB9F9DB}" type="presParOf" srcId="{D802F35E-D2BB-479A-AE2F-37371E07545A}" destId="{83D58BAB-828A-4F9F-A54A-8D1A0B1C642B}" srcOrd="0" destOrd="0" presId="urn:microsoft.com/office/officeart/2005/8/layout/radial5"/>
    <dgm:cxn modelId="{2A471D17-A764-4113-AD5D-5F90A925271B}" type="presParOf" srcId="{D802F35E-D2BB-479A-AE2F-37371E07545A}" destId="{426BBA5F-34F1-4F48-9EB6-A8B41ECFA8A6}" srcOrd="1" destOrd="0" presId="urn:microsoft.com/office/officeart/2005/8/layout/radial5"/>
    <dgm:cxn modelId="{DE818284-29C2-49CA-AFB4-694725948BD9}" type="presParOf" srcId="{426BBA5F-34F1-4F48-9EB6-A8B41ECFA8A6}" destId="{71FFDAEE-24B4-4274-9B79-50C5A769C6C1}" srcOrd="0" destOrd="0" presId="urn:microsoft.com/office/officeart/2005/8/layout/radial5"/>
    <dgm:cxn modelId="{C5BF458F-9B64-4A3A-A232-71468E44FF8A}" type="presParOf" srcId="{D802F35E-D2BB-479A-AE2F-37371E07545A}" destId="{C4430A35-AA49-466D-A128-31BC059E08A7}" srcOrd="2" destOrd="0" presId="urn:microsoft.com/office/officeart/2005/8/layout/radial5"/>
    <dgm:cxn modelId="{2C946757-2061-475E-8F00-9248393C956A}" type="presParOf" srcId="{D802F35E-D2BB-479A-AE2F-37371E07545A}" destId="{8D13D863-39EC-4205-AF25-0DBA85BED76D}" srcOrd="3" destOrd="0" presId="urn:microsoft.com/office/officeart/2005/8/layout/radial5"/>
    <dgm:cxn modelId="{C8428419-57BF-4D67-AABB-C9FD9787470C}" type="presParOf" srcId="{8D13D863-39EC-4205-AF25-0DBA85BED76D}" destId="{463612CF-F581-4AF5-8655-8A4C2A9C098E}" srcOrd="0" destOrd="0" presId="urn:microsoft.com/office/officeart/2005/8/layout/radial5"/>
    <dgm:cxn modelId="{C6E9022E-CB75-457C-A0B8-160B1CF2FE3E}" type="presParOf" srcId="{D802F35E-D2BB-479A-AE2F-37371E07545A}" destId="{9CF3CAC4-F7F4-4D52-9647-A8BFB135B15C}" srcOrd="4" destOrd="0" presId="urn:microsoft.com/office/officeart/2005/8/layout/radial5"/>
    <dgm:cxn modelId="{B92946FF-CA7F-4669-A2EB-EB9133525715}" type="presParOf" srcId="{D802F35E-D2BB-479A-AE2F-37371E07545A}" destId="{E65C8251-5300-47D5-ADF0-2C38C40E2509}" srcOrd="5" destOrd="0" presId="urn:microsoft.com/office/officeart/2005/8/layout/radial5"/>
    <dgm:cxn modelId="{9F2A7051-9706-4BED-820F-D0423092B5B5}" type="presParOf" srcId="{E65C8251-5300-47D5-ADF0-2C38C40E2509}" destId="{2FB3686F-D71F-4C56-9BFB-2EB3A5AC5430}" srcOrd="0" destOrd="0" presId="urn:microsoft.com/office/officeart/2005/8/layout/radial5"/>
    <dgm:cxn modelId="{8504A1EC-D292-439B-AF3A-B8F926514175}" type="presParOf" srcId="{D802F35E-D2BB-479A-AE2F-37371E07545A}" destId="{223EBF6B-0EA2-485F-837F-9C5928D3AE40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D58BAB-828A-4F9F-A54A-8D1A0B1C642B}">
      <dsp:nvSpPr>
        <dsp:cNvPr id="0" name=""/>
        <dsp:cNvSpPr/>
      </dsp:nvSpPr>
      <dsp:spPr>
        <a:xfrm>
          <a:off x="3059829" y="2924945"/>
          <a:ext cx="3024341" cy="255544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kern="1200" dirty="0" smtClean="0"/>
            <a:t>Природні ресурси Німеччини</a:t>
          </a:r>
          <a:endParaRPr lang="ru-RU" sz="3400" kern="1200" dirty="0"/>
        </a:p>
      </dsp:txBody>
      <dsp:txXfrm>
        <a:off x="3059829" y="2924945"/>
        <a:ext cx="3024341" cy="2555447"/>
      </dsp:txXfrm>
    </dsp:sp>
    <dsp:sp modelId="{426BBA5F-34F1-4F48-9EB6-A8B41ECFA8A6}">
      <dsp:nvSpPr>
        <dsp:cNvPr id="0" name=""/>
        <dsp:cNvSpPr/>
      </dsp:nvSpPr>
      <dsp:spPr>
        <a:xfrm rot="16200000">
          <a:off x="4383345" y="2203955"/>
          <a:ext cx="377309" cy="7514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6200000">
        <a:off x="4383345" y="2203955"/>
        <a:ext cx="377309" cy="751433"/>
      </dsp:txXfrm>
    </dsp:sp>
    <dsp:sp modelId="{C4430A35-AA49-466D-A128-31BC059E08A7}">
      <dsp:nvSpPr>
        <dsp:cNvPr id="0" name=""/>
        <dsp:cNvSpPr/>
      </dsp:nvSpPr>
      <dsp:spPr>
        <a:xfrm>
          <a:off x="3466951" y="2942"/>
          <a:ext cx="2210097" cy="221009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Водні ресурси</a:t>
          </a:r>
          <a:endParaRPr lang="ru-RU" sz="2400" kern="1200" dirty="0"/>
        </a:p>
      </dsp:txBody>
      <dsp:txXfrm>
        <a:off x="3466951" y="2942"/>
        <a:ext cx="2210097" cy="2210097"/>
      </dsp:txXfrm>
    </dsp:sp>
    <dsp:sp modelId="{8D13D863-39EC-4205-AF25-0DBA85BED76D}">
      <dsp:nvSpPr>
        <dsp:cNvPr id="0" name=""/>
        <dsp:cNvSpPr/>
      </dsp:nvSpPr>
      <dsp:spPr>
        <a:xfrm rot="1800000">
          <a:off x="5905484" y="4680673"/>
          <a:ext cx="290406" cy="7514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800000">
        <a:off x="5905484" y="4680673"/>
        <a:ext cx="290406" cy="751433"/>
      </dsp:txXfrm>
    </dsp:sp>
    <dsp:sp modelId="{9CF3CAC4-F7F4-4D52-9647-A8BFB135B15C}">
      <dsp:nvSpPr>
        <dsp:cNvPr id="0" name=""/>
        <dsp:cNvSpPr/>
      </dsp:nvSpPr>
      <dsp:spPr>
        <a:xfrm>
          <a:off x="6147020" y="4644959"/>
          <a:ext cx="2210097" cy="2210097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Лісові ресурси</a:t>
          </a:r>
          <a:endParaRPr lang="ru-RU" sz="2400" kern="1200" dirty="0"/>
        </a:p>
      </dsp:txBody>
      <dsp:txXfrm>
        <a:off x="6147020" y="4644959"/>
        <a:ext cx="2210097" cy="2210097"/>
      </dsp:txXfrm>
    </dsp:sp>
    <dsp:sp modelId="{E65C8251-5300-47D5-ADF0-2C38C40E2509}">
      <dsp:nvSpPr>
        <dsp:cNvPr id="0" name=""/>
        <dsp:cNvSpPr/>
      </dsp:nvSpPr>
      <dsp:spPr>
        <a:xfrm rot="9000000">
          <a:off x="2948108" y="4680673"/>
          <a:ext cx="290406" cy="7514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9000000">
        <a:off x="2948108" y="4680673"/>
        <a:ext cx="290406" cy="751433"/>
      </dsp:txXfrm>
    </dsp:sp>
    <dsp:sp modelId="{223EBF6B-0EA2-485F-837F-9C5928D3AE40}">
      <dsp:nvSpPr>
        <dsp:cNvPr id="0" name=""/>
        <dsp:cNvSpPr/>
      </dsp:nvSpPr>
      <dsp:spPr>
        <a:xfrm>
          <a:off x="786881" y="4644959"/>
          <a:ext cx="2210097" cy="2210097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Мінеральні ресурси</a:t>
          </a:r>
          <a:endParaRPr lang="ru-RU" sz="2400" kern="1200" dirty="0"/>
        </a:p>
      </dsp:txBody>
      <dsp:txXfrm>
        <a:off x="786881" y="4644959"/>
        <a:ext cx="2210097" cy="22100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графика\asadal\scool\scool\38 [Converted].png"/>
          <p:cNvPicPr>
            <a:picLocks noChangeAspect="1" noChangeArrowheads="1"/>
          </p:cNvPicPr>
          <p:nvPr/>
        </p:nvPicPr>
        <p:blipFill>
          <a:blip r:embed="rId2" cstate="print"/>
          <a:srcRect l="11539" b="11939"/>
          <a:stretch>
            <a:fillRect/>
          </a:stretch>
        </p:blipFill>
        <p:spPr bwMode="auto">
          <a:xfrm>
            <a:off x="0" y="5357826"/>
            <a:ext cx="3286084" cy="150017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1143008"/>
          </a:xfr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/>
          <a:lstStyle>
            <a:lvl1pPr>
              <a:defRPr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143116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aramond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B40C51F9-DF71-4D92-AAEC-21E0793BAD79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662138" cy="3651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AEB850A9-EF5E-422B-ABEF-801FE9DF5EE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H:\графика\asadal\scool\scool\23\10101010.png"/>
          <p:cNvPicPr>
            <a:picLocks noChangeAspect="1" noChangeArrowheads="1"/>
          </p:cNvPicPr>
          <p:nvPr/>
        </p:nvPicPr>
        <p:blipFill>
          <a:blip r:embed="rId3" cstate="print"/>
          <a:srcRect l="11857"/>
          <a:stretch>
            <a:fillRect/>
          </a:stretch>
        </p:blipFill>
        <p:spPr bwMode="auto">
          <a:xfrm flipH="1">
            <a:off x="8215338" y="5175261"/>
            <a:ext cx="928662" cy="168273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51F9-DF71-4D92-AAEC-21E0793BAD79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50A9-EF5E-422B-ABEF-801FE9DF5E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51F9-DF71-4D92-AAEC-21E0793BAD79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50A9-EF5E-422B-ABEF-801FE9DF5E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51F9-DF71-4D92-AAEC-21E0793BAD79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50A9-EF5E-422B-ABEF-801FE9DF5E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51F9-DF71-4D92-AAEC-21E0793BAD79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50A9-EF5E-422B-ABEF-801FE9DF5E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51F9-DF71-4D92-AAEC-21E0793BAD79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50A9-EF5E-422B-ABEF-801FE9DF5E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51F9-DF71-4D92-AAEC-21E0793BAD79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50A9-EF5E-422B-ABEF-801FE9DF5E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51F9-DF71-4D92-AAEC-21E0793BAD79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50A9-EF5E-422B-ABEF-801FE9DF5E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51F9-DF71-4D92-AAEC-21E0793BAD79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50A9-EF5E-422B-ABEF-801FE9DF5E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51F9-DF71-4D92-AAEC-21E0793BAD79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50A9-EF5E-422B-ABEF-801FE9DF5E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51F9-DF71-4D92-AAEC-21E0793BAD79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850A9-EF5E-422B-ABEF-801FE9DF5E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:\графика\asadal\scool\scool\38 [Converted]111.png"/>
          <p:cNvPicPr>
            <a:picLocks noChangeAspect="1" noChangeArrowheads="1"/>
          </p:cNvPicPr>
          <p:nvPr/>
        </p:nvPicPr>
        <p:blipFill>
          <a:blip r:embed="rId14" cstate="print"/>
          <a:srcRect l="2920" t="16669" r="3650"/>
          <a:stretch>
            <a:fillRect/>
          </a:stretch>
        </p:blipFill>
        <p:spPr bwMode="auto">
          <a:xfrm>
            <a:off x="0" y="0"/>
            <a:ext cx="9144000" cy="1428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3" descr="H:\графика\asadal\scool\scool\38 [Converted].png"/>
          <p:cNvPicPr>
            <a:picLocks noChangeAspect="1" noChangeArrowheads="1"/>
          </p:cNvPicPr>
          <p:nvPr/>
        </p:nvPicPr>
        <p:blipFill>
          <a:blip r:embed="rId15" cstate="print"/>
          <a:srcRect l="11539" b="11939"/>
          <a:stretch>
            <a:fillRect/>
          </a:stretch>
        </p:blipFill>
        <p:spPr bwMode="auto">
          <a:xfrm>
            <a:off x="0" y="5357826"/>
            <a:ext cx="3286084" cy="1500174"/>
          </a:xfrm>
          <a:prstGeom prst="rect">
            <a:avLst/>
          </a:prstGeom>
          <a:noFill/>
        </p:spPr>
      </p:pic>
      <p:pic>
        <p:nvPicPr>
          <p:cNvPr id="14" name="Picture 2" descr="H:\графика\asadal\scool\scool\23\10101010.png"/>
          <p:cNvPicPr>
            <a:picLocks noChangeAspect="1" noChangeArrowheads="1"/>
          </p:cNvPicPr>
          <p:nvPr/>
        </p:nvPicPr>
        <p:blipFill>
          <a:blip r:embed="rId16" cstate="print"/>
          <a:srcRect l="11857"/>
          <a:stretch>
            <a:fillRect/>
          </a:stretch>
        </p:blipFill>
        <p:spPr bwMode="auto">
          <a:xfrm flipH="1">
            <a:off x="8215338" y="5175261"/>
            <a:ext cx="928662" cy="16827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143008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71612"/>
            <a:ext cx="8229600" cy="4554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C51F9-DF71-4D92-AAEC-21E0793BAD79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850A9-EF5E-422B-ABEF-801FE9DF5E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>
              <a:lumMod val="9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5%D0%BC%D1%81" TargetMode="External"/><Relationship Id="rId3" Type="http://schemas.openxmlformats.org/officeDocument/2006/relationships/hyperlink" Target="http://uk.wikipedia.org/wiki/%D0%A0%D0%B5%D0%B9%D0%BD" TargetMode="External"/><Relationship Id="rId7" Type="http://schemas.openxmlformats.org/officeDocument/2006/relationships/hyperlink" Target="http://uk.wikipedia.org/wiki/%D0%92%D0%B5%D0%B7%D0%B5%D1%80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E%D0%B4%D1%80%D0%B0" TargetMode="External"/><Relationship Id="rId5" Type="http://schemas.openxmlformats.org/officeDocument/2006/relationships/hyperlink" Target="http://uk.wikipedia.org/wiki/%D0%95%D0%BB%D1%8C%D0%B1%D0%B0" TargetMode="External"/><Relationship Id="rId4" Type="http://schemas.openxmlformats.org/officeDocument/2006/relationships/hyperlink" Target="http://uk.wikipedia.org/wiki/%D0%94%D1%83%D0%BD%D0%B0%D0%B9" TargetMode="External"/><Relationship Id="rId9" Type="http://schemas.openxmlformats.org/officeDocument/2006/relationships/hyperlink" Target="http://uk.wikipedia.org/wiki/%D0%A7%D0%BE%D1%80%D0%BD%D0%B5_%D0%BC%D0%BE%D1%80%D0%B5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0%D0%B5%D0%B9%D0%BD" TargetMode="External"/><Relationship Id="rId7" Type="http://schemas.openxmlformats.org/officeDocument/2006/relationships/hyperlink" Target="http://uk.wikipedia.org/wiki/%D0%A0%D1%83%D1%80_(%D1%80%D1%96%D1%87%D0%BA%D0%B0)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C%D0%BE%D0%B7%D0%B5%D0%BB%D1%8C" TargetMode="External"/><Relationship Id="rId5" Type="http://schemas.openxmlformats.org/officeDocument/2006/relationships/hyperlink" Target="http://uk.wikipedia.org/wiki/%D0%9C%D0%B0%D0%B9%D0%BD" TargetMode="External"/><Relationship Id="rId4" Type="http://schemas.openxmlformats.org/officeDocument/2006/relationships/hyperlink" Target="http://uk.wikipedia.org/wiki/%D0%9D%D0%B5%D0%BA%D0%BA%D0%B0%D1%8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4%D1%83%D0%BD%D0%B0%D0%B9" TargetMode="External"/><Relationship Id="rId7" Type="http://schemas.openxmlformats.org/officeDocument/2006/relationships/hyperlink" Target="http://uk.wikipedia.org/wiki/%D0%86%D0%BD%D0%BD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86%D0%B7%D0%B0%D1%80" TargetMode="External"/><Relationship Id="rId5" Type="http://schemas.openxmlformats.org/officeDocument/2006/relationships/hyperlink" Target="http://uk.wikipedia.org/wiki/%D0%9B%D0%B5%D1%85" TargetMode="External"/><Relationship Id="rId4" Type="http://schemas.openxmlformats.org/officeDocument/2006/relationships/hyperlink" Target="http://uk.wikipedia.org/w/index.php?title=%D0%86%D0%BB%D0%BB%D0%B5%D1%80&amp;action=edit&amp;redlink=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5%D0%BB%D1%8C%D0%B1%D0%B0" TargetMode="External"/><Relationship Id="rId7" Type="http://schemas.openxmlformats.org/officeDocument/2006/relationships/hyperlink" Target="http://uk.wikipedia.org/wiki/%D0%9D%D0%B5%D0%B9%D1%81%D0%B5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E%D0%B4%D0%B5%D1%80" TargetMode="External"/><Relationship Id="rId5" Type="http://schemas.openxmlformats.org/officeDocument/2006/relationships/hyperlink" Target="http://uk.wikipedia.org/wiki/%D0%93%D0%B0%D0%B2%D0%B5%D0%BB" TargetMode="External"/><Relationship Id="rId4" Type="http://schemas.openxmlformats.org/officeDocument/2006/relationships/hyperlink" Target="http://uk.wikipedia.org/wiki/%D0%97%D0%B0%D0%B0%D0%BB%D0%B5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E%D0%B4%D1%80%D0%B0" TargetMode="External"/><Relationship Id="rId3" Type="http://schemas.openxmlformats.org/officeDocument/2006/relationships/hyperlink" Target="http://uk.wikipedia.org/wiki/%D0%92%D0%B5%D0%B7%D0%B5%D1%80" TargetMode="External"/><Relationship Id="rId7" Type="http://schemas.openxmlformats.org/officeDocument/2006/relationships/hyperlink" Target="http://uk.wikipedia.org/wiki/%D0%90%D0%BB%D0%BB%D0%B5%D1%80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/index.php?title=%D0%9B%D0%B5%D0%B9%D0%BD%D0%B5&amp;action=edit&amp;redlink=1" TargetMode="External"/><Relationship Id="rId5" Type="http://schemas.openxmlformats.org/officeDocument/2006/relationships/hyperlink" Target="http://uk.wikipedia.org/w/index.php?title=%D0%A4%D1%83%D0%BB%D0%B4%D0%B0&amp;action=edit&amp;redlink=1" TargetMode="External"/><Relationship Id="rId4" Type="http://schemas.openxmlformats.org/officeDocument/2006/relationships/hyperlink" Target="http://uk.wikipedia.org/wiki/%D0%92%D0%B5%D1%80%D1%80%D0%B0" TargetMode="External"/><Relationship Id="rId9" Type="http://schemas.openxmlformats.org/officeDocument/2006/relationships/hyperlink" Target="http://uk.wikipedia.org/wiki/%D0%95%D0%BC%D1%81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B%D1%96%D1%82%D0%BE" TargetMode="External"/><Relationship Id="rId2" Type="http://schemas.openxmlformats.org/officeDocument/2006/relationships/hyperlink" Target="http://uk.wikipedia.org/wiki/%D0%9F%D0%BE%D0%BC%D1%96%D1%80%D0%BD%D0%B8%D0%B9_%D0%BA%D0%BB%D1%96%D0%BC%D0%B0%D1%82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k.wikipedia.org/wiki/%D0%9A%D0%BE%D0%BD%D1%82%D0%B8%D0%BD%D0%B5%D0%BD%D1%82%D0%B0%D0%BB%D1%8C%D0%BD%D0%B8%D0%B9_%D0%BA%D0%BB%D1%96%D0%BC%D0%B0%D1%82" TargetMode="External"/><Relationship Id="rId4" Type="http://schemas.openxmlformats.org/officeDocument/2006/relationships/hyperlink" Target="http://uk.wikipedia.org/w/index.php?title=%D0%9E%D0%BA%D0%B5%D0%B0%D0%BD%D1%96%D1%87%D0%BD%D0%B8%D0%B9_%D0%BA%D0%BB%D1%96%D0%BC%D0%B0%D1%82&amp;action=edit&amp;redlink=1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3%D0%BE%D1%80%D0%B0" TargetMode="External"/><Relationship Id="rId13" Type="http://schemas.openxmlformats.org/officeDocument/2006/relationships/hyperlink" Target="http://uk.wikipedia.org/wiki/%D0%9C%D1%96%D0%BD%D0%B5%D1%80%D0%B0%D0%BB%D1%8C%D0%BD%D0%B0_%D0%B2%D0%BE%D0%B4%D0%B0" TargetMode="External"/><Relationship Id="rId3" Type="http://schemas.openxmlformats.org/officeDocument/2006/relationships/hyperlink" Target="http://uk.wikipedia.org/wiki/%D0%93%D1%96%D1%80%D1%81%D1%8C%D0%BA%D0%B8%D0%B9_%D0%BC%D0%B0%D1%81%D0%B8%D0%B2" TargetMode="External"/><Relationship Id="rId7" Type="http://schemas.openxmlformats.org/officeDocument/2006/relationships/hyperlink" Target="http://uk.wikipedia.org/wiki/%D0%A0%D0%B5%D0%B9%D0%BD" TargetMode="External"/><Relationship Id="rId12" Type="http://schemas.openxmlformats.org/officeDocument/2006/relationships/hyperlink" Target="http://uk.wikipedia.org/wiki/%D0%9E%D0%B7%D0%B5%D1%80%D0%BE" TargetMode="External"/><Relationship Id="rId2" Type="http://schemas.openxmlformats.org/officeDocument/2006/relationships/image" Target="../media/image10.jpeg"/><Relationship Id="rId16" Type="http://schemas.openxmlformats.org/officeDocument/2006/relationships/hyperlink" Target="http://uk.wikipedia.org/w/index.php?title=%D0%91%D0%B0%D0%B4%D0%B5%D0%BD%D0%B2%D0%B5%D0%B9%D0%BB%D0%B5%D1%80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D%D1%96%D0%BC%D0%B5%D1%87%D1%87%D0%B8%D0%BD%D0%B0" TargetMode="External"/><Relationship Id="rId11" Type="http://schemas.openxmlformats.org/officeDocument/2006/relationships/hyperlink" Target="http://uk.wikipedia.org/wiki/%D0%91%D1%83%D0%BA" TargetMode="External"/><Relationship Id="rId5" Type="http://schemas.openxmlformats.org/officeDocument/2006/relationships/hyperlink" Target="http://uk.wikipedia.org/wiki/%D0%91%D0%B0%D0%B4%D0%B5%D0%BD-%D0%92%D1%8E%D1%80%D1%82%D0%B5%D0%BC%D0%B1%D0%B5%D1%80%D0%B3" TargetMode="External"/><Relationship Id="rId15" Type="http://schemas.openxmlformats.org/officeDocument/2006/relationships/hyperlink" Target="http://uk.wikipedia.org/wiki/%D0%91%D0%B0%D0%B4%D0%B5%D0%BD-%D0%91%D0%B0%D0%B4%D0%B5%D0%BD" TargetMode="External"/><Relationship Id="rId10" Type="http://schemas.openxmlformats.org/officeDocument/2006/relationships/hyperlink" Target="http://uk.wikipedia.org/wiki/%D0%A5%D0%B2%D0%BE%D0%B9%D0%BD%D0%B8%D0%B9_%D0%BB%D1%96%D1%81" TargetMode="External"/><Relationship Id="rId4" Type="http://schemas.openxmlformats.org/officeDocument/2006/relationships/hyperlink" Target="http://uk.wikipedia.org/wiki/%D0%90%D0%B4%D0%BC%D1%96%D0%BD%D1%96%D1%81%D1%82%D1%80%D0%B0%D1%82%D0%B8%D0%B2%D0%BD%D0%B8%D0%B9_%D0%BF%D0%BE%D0%B4%D1%96%D0%BB_%D0%9D%D1%96%D0%BC%D0%B5%D1%87%D1%87%D0%B8%D0%BD%D0%B8" TargetMode="External"/><Relationship Id="rId9" Type="http://schemas.openxmlformats.org/officeDocument/2006/relationships/hyperlink" Target="http://uk.wikipedia.org/wiki/%D0%A4%D0%B5%D0%BB%D1%8C%D0%B4%D0%B1%D0%B5%D1%80%D0%B3" TargetMode="External"/><Relationship Id="rId14" Type="http://schemas.openxmlformats.org/officeDocument/2006/relationships/hyperlink" Target="http://uk.wikipedia.org/wiki/%D0%9A%D1%83%D1%80%D0%BE%D1%80%D1%82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628800"/>
            <a:ext cx="9144000" cy="1440160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Природні умови, клімат і природні  ресурси Німеччини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5229200"/>
            <a:ext cx="5004048" cy="1628800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bg2">
                    <a:lumMod val="50000"/>
                  </a:schemeClr>
                </a:solidFill>
              </a:rPr>
              <a:t>Підготувала учениця 10 класу</a:t>
            </a:r>
          </a:p>
          <a:p>
            <a:r>
              <a:rPr lang="uk-UA" sz="2800" dirty="0" err="1" smtClean="0">
                <a:solidFill>
                  <a:schemeClr val="bg2">
                    <a:lumMod val="50000"/>
                  </a:schemeClr>
                </a:solidFill>
              </a:rPr>
              <a:t>Стрельчук</a:t>
            </a:r>
            <a:r>
              <a:rPr lang="uk-UA" sz="2800" dirty="0" smtClean="0">
                <a:solidFill>
                  <a:schemeClr val="bg2">
                    <a:lumMod val="50000"/>
                  </a:schemeClr>
                </a:solidFill>
              </a:rPr>
              <a:t>  Катерина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genmir.org/pict/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6" name="Picture 4" descr="http://sphotos-h.ak.fbcdn.net/hphotos-ak-ash3/541085_410365839016454_1514457903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942" cy="6858000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683568" y="1052736"/>
            <a:ext cx="8229600" cy="45545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Шість</a:t>
            </a:r>
            <a:r>
              <a:rPr kumimoji="0" lang="ru-RU" sz="32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найбільших</a:t>
            </a:r>
            <a:r>
              <a:rPr kumimoji="0" lang="ru-RU" sz="32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річок</a:t>
            </a:r>
            <a:r>
              <a:rPr kumimoji="0" lang="ru-RU" sz="32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Німеччини</a:t>
            </a:r>
            <a:r>
              <a:rPr kumimoji="0" lang="ru-RU" sz="32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стікають</a:t>
            </a:r>
            <a:r>
              <a:rPr kumimoji="0" lang="ru-RU" sz="32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 в сторону </a:t>
            </a:r>
            <a:r>
              <a:rPr kumimoji="0" lang="ru-RU" sz="3200" b="1" i="0" u="none" strike="noStrike" kern="1200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морів</a:t>
            </a:r>
            <a:r>
              <a:rPr kumimoji="0" lang="ru-RU" sz="32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й</a:t>
            </a:r>
            <a:r>
              <a:rPr kumimoji="0" lang="ru-RU" sz="32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розрізняють</a:t>
            </a:r>
            <a:r>
              <a:rPr kumimoji="0" lang="ru-RU" sz="32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шість</a:t>
            </a:r>
            <a:r>
              <a:rPr kumimoji="0" lang="ru-RU" sz="32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найбільших</a:t>
            </a:r>
            <a:r>
              <a:rPr kumimoji="0" lang="ru-RU" sz="32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річкових</a:t>
            </a:r>
            <a:r>
              <a:rPr kumimoji="0" lang="ru-RU" sz="32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водозабірних</a:t>
            </a:r>
            <a:r>
              <a:rPr kumimoji="0" lang="ru-RU" sz="32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басейнів</a:t>
            </a:r>
            <a:r>
              <a:rPr kumimoji="0" lang="ru-RU" sz="32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країни</a:t>
            </a:r>
            <a:r>
              <a:rPr kumimoji="0" lang="ru-RU" sz="32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: </a:t>
            </a:r>
            <a:r>
              <a:rPr kumimoji="0" lang="ru-RU" sz="32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  <a:hlinkClick r:id="rId3" tooltip="Рейн"/>
              </a:rPr>
              <a:t>Рейну</a:t>
            </a:r>
            <a:r>
              <a:rPr kumimoji="0" lang="ru-RU" sz="32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, </a:t>
            </a:r>
            <a:r>
              <a:rPr kumimoji="0" lang="ru-RU" sz="32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  <a:hlinkClick r:id="rId4" tooltip="Дунай"/>
              </a:rPr>
              <a:t>Дунаю</a:t>
            </a:r>
            <a:r>
              <a:rPr kumimoji="0" lang="ru-RU" sz="32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, </a:t>
            </a:r>
            <a:r>
              <a:rPr kumimoji="0" lang="ru-RU" sz="3200" b="1" i="0" u="none" strike="noStrike" kern="1200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  <a:hlinkClick r:id="rId5" tooltip="Ельба"/>
              </a:rPr>
              <a:t>Ельби</a:t>
            </a:r>
            <a:r>
              <a:rPr kumimoji="0" lang="ru-RU" sz="3200" b="1" i="0" u="none" strike="noStrike" kern="1200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,</a:t>
            </a:r>
            <a:r>
              <a:rPr kumimoji="0" lang="ru-RU" sz="3200" b="1" i="0" u="none" strike="noStrike" kern="1200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  <a:hlinkClick r:id="rId6" tooltip="Одра"/>
              </a:rPr>
              <a:t>Одеру</a:t>
            </a:r>
            <a:r>
              <a:rPr kumimoji="0" lang="ru-RU" sz="32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, </a:t>
            </a:r>
            <a:r>
              <a:rPr kumimoji="0" lang="ru-RU" sz="3200" b="1" i="0" u="none" strike="noStrike" kern="1200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  <a:hlinkClick r:id="rId7" tooltip="Везер"/>
              </a:rPr>
              <a:t>Везе</a:t>
            </a:r>
            <a:r>
              <a:rPr kumimoji="0" lang="en-US" sz="32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  <a:hlinkClick r:id="rId7" tooltip="Везер"/>
              </a:rPr>
              <a:t>-</a:t>
            </a:r>
            <a:r>
              <a:rPr kumimoji="0" lang="ru-RU" sz="3200" b="1" i="0" u="none" strike="noStrike" kern="1200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  <a:hlinkClick r:id="rId7" tooltip="Везер"/>
              </a:rPr>
              <a:t>ру</a:t>
            </a:r>
            <a:r>
              <a:rPr kumimoji="0" lang="ru-RU" sz="32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 </a:t>
            </a:r>
            <a:r>
              <a:rPr kumimoji="0" lang="ru-RU" sz="3200" b="1" i="0" u="none" strike="noStrike" kern="1200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і</a:t>
            </a:r>
            <a:r>
              <a:rPr kumimoji="0" lang="ru-RU" sz="32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 </a:t>
            </a:r>
            <a:r>
              <a:rPr kumimoji="0" lang="ru-RU" sz="3200" b="1" i="0" u="none" strike="noStrike" kern="1200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  <a:hlinkClick r:id="rId8" tooltip="Емс"/>
              </a:rPr>
              <a:t>Емсу</a:t>
            </a:r>
            <a:r>
              <a:rPr kumimoji="0" lang="ru-RU" sz="32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. </a:t>
            </a:r>
            <a:r>
              <a:rPr kumimoji="0" lang="ru-RU" sz="3200" b="1" i="0" u="none" strike="noStrike" kern="1200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П'ять</a:t>
            </a:r>
            <a:r>
              <a:rPr kumimoji="0" lang="ru-RU" sz="32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з</a:t>
            </a:r>
            <a:r>
              <a:rPr kumimoji="0" lang="ru-RU" sz="32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яких</a:t>
            </a:r>
            <a:r>
              <a:rPr kumimoji="0" lang="ru-RU" sz="32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стікає</a:t>
            </a:r>
            <a:r>
              <a:rPr kumimoji="0" lang="ru-RU" sz="32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 до </a:t>
            </a:r>
            <a:r>
              <a:rPr kumimoji="0" lang="ru-RU" sz="3200" b="1" i="0" u="none" strike="noStrike" kern="1200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Північного</a:t>
            </a:r>
            <a:r>
              <a:rPr kumimoji="0" lang="ru-RU" sz="32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 та </a:t>
            </a:r>
            <a:r>
              <a:rPr kumimoji="0" lang="ru-RU" sz="3200" b="1" i="0" u="none" strike="noStrike" kern="1200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Балтійського</a:t>
            </a:r>
            <a:r>
              <a:rPr kumimoji="0" lang="ru-RU" sz="32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морів</a:t>
            </a:r>
            <a:r>
              <a:rPr kumimoji="0" lang="ru-RU" sz="32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, один (Дунай), </a:t>
            </a:r>
            <a:r>
              <a:rPr kumimoji="0" lang="ru-RU" sz="3200" b="1" i="0" u="none" strike="noStrike" kern="1200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впадає</a:t>
            </a:r>
            <a:r>
              <a:rPr kumimoji="0" lang="ru-RU" sz="32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 в </a:t>
            </a:r>
            <a:r>
              <a:rPr kumimoji="0" lang="ru-RU" sz="3200" b="1" i="0" u="none" strike="noStrike" kern="1200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  <a:hlinkClick r:id="rId9" tooltip="Чорне море"/>
              </a:rPr>
              <a:t>Чорне</a:t>
            </a:r>
            <a:r>
              <a:rPr kumimoji="0" lang="ru-RU" sz="32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  <a:hlinkClick r:id="rId9" tooltip="Чорне море"/>
              </a:rPr>
              <a:t> море</a:t>
            </a:r>
            <a:r>
              <a:rPr kumimoji="0" lang="ru-RU" sz="32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. </a:t>
            </a:r>
            <a:r>
              <a:rPr kumimoji="0" lang="ru-RU" sz="3200" b="1" i="0" u="none" strike="noStrike" kern="1200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Водозбірній</a:t>
            </a:r>
            <a:r>
              <a:rPr kumimoji="0" lang="ru-RU" sz="32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площі</a:t>
            </a:r>
            <a:r>
              <a:rPr kumimoji="0" lang="ru-RU" sz="32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цих</a:t>
            </a:r>
            <a:r>
              <a:rPr kumimoji="0" lang="ru-RU" sz="32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річок</a:t>
            </a:r>
            <a:r>
              <a:rPr kumimoji="0" lang="ru-RU" sz="32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загалом</a:t>
            </a:r>
            <a:r>
              <a:rPr kumimoji="0" lang="ru-RU" sz="32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становлять</a:t>
            </a:r>
            <a:r>
              <a:rPr kumimoji="0" lang="ru-RU" sz="32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основний</a:t>
            </a:r>
            <a:r>
              <a:rPr kumimoji="0" lang="ru-RU" sz="32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європейський</a:t>
            </a:r>
            <a:r>
              <a:rPr kumimoji="0" lang="ru-RU" sz="32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вододіл</a:t>
            </a:r>
            <a:r>
              <a:rPr kumimoji="0" lang="ru-RU" sz="32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.</a:t>
            </a:r>
            <a:endParaRPr kumimoji="0" lang="ru-RU" sz="32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foto.rambler.ru/preview/r/500x500/489f7a5a-6b16-856d-146c-db067f15521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70567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Річка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3" tooltip="Рейн"/>
              </a:rPr>
              <a:t>Рейн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—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бере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початок в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верхів'ях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Альп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має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довжину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865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кілометрів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являючись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ще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й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деяких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ділянках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кордоном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країни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),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протікає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південному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заході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заході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країни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Її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основні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притоки 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4" tooltip="Неккар"/>
              </a:rPr>
              <a:t>Неккар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 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5" tooltip="Майн"/>
              </a:rPr>
              <a:t>Майн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 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6" tooltip="Мозель"/>
              </a:rPr>
              <a:t>Мозель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7" tooltip="Рур (річка)"/>
              </a:rPr>
              <a:t>Рур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Економічне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значення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Рейну для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країни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—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визначальне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він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є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одним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із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найжвавіших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водних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шляхів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Європі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mages.hamshahrionline.ir/images/2013/6/Danu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3635896" cy="5085184"/>
          </a:xfrm>
        </p:spPr>
        <p:txBody>
          <a:bodyPr>
            <a:normAutofit fontScale="70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Сток 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річки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3" tooltip="Дунай"/>
              </a:rPr>
              <a:t>Дунай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проходить на 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півдні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країни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й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довжина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його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територією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Німеччини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647 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кілометрів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протікає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майже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весь час в 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гірській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місцевості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доходить до 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кордонів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Австрією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а там 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далі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тече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уже 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Південно-Східною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Європою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Його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основні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притоки 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4" tooltip="Іллер (ще не написана)"/>
              </a:rPr>
              <a:t>Іллер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 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5" tooltip="Лех"/>
              </a:rPr>
              <a:t>Лех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     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6" tooltip="Ізар"/>
              </a:rPr>
              <a:t>Ізар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7" tooltip="Інн"/>
              </a:rPr>
              <a:t>Інн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www.dreamlines.de/sites/default/files/cruises/routes/havel-421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3491880" y="4293096"/>
            <a:ext cx="5652120" cy="25649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У </a:t>
            </a:r>
            <a:r>
              <a:rPr kumimoji="0" lang="ru-RU" sz="3200" b="1" i="0" u="none" strike="noStrike" kern="1200" cap="none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Східній</a:t>
            </a:r>
            <a:r>
              <a:rPr kumimoji="0" lang="ru-RU" sz="32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Німеччині</a:t>
            </a:r>
            <a:r>
              <a:rPr kumimoji="0" lang="ru-RU" sz="32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, </a:t>
            </a:r>
            <a:r>
              <a:rPr kumimoji="0" lang="ru-RU" sz="3200" b="1" i="0" u="none" strike="noStrike" kern="1200" cap="none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тече</a:t>
            </a:r>
            <a:r>
              <a:rPr kumimoji="0" lang="ru-RU" sz="32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ріка</a:t>
            </a:r>
            <a:r>
              <a:rPr kumimoji="0" lang="ru-RU" sz="32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 </a:t>
            </a:r>
            <a:r>
              <a:rPr kumimoji="0" lang="ru-RU" sz="3200" b="1" i="0" u="none" strike="noStrike" kern="1200" cap="none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  <a:hlinkClick r:id="rId3" tooltip="Ельба"/>
              </a:rPr>
              <a:t>Ельба</a:t>
            </a:r>
            <a:r>
              <a:rPr kumimoji="0" lang="ru-RU" sz="32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, </a:t>
            </a:r>
            <a:r>
              <a:rPr kumimoji="0" lang="ru-RU" sz="3200" b="1" i="0" u="none" strike="noStrike" kern="1200" cap="none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довжиною</a:t>
            </a:r>
            <a:r>
              <a:rPr kumimoji="0" lang="ru-RU" sz="32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 725 </a:t>
            </a:r>
            <a:r>
              <a:rPr kumimoji="0" lang="ru-RU" sz="3200" b="1" i="0" u="none" strike="noStrike" kern="1200" cap="none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кілометрів</a:t>
            </a:r>
            <a:r>
              <a:rPr kumimoji="0" lang="ru-RU" sz="32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, </a:t>
            </a:r>
            <a:r>
              <a:rPr kumimoji="0" lang="ru-RU" sz="3200" b="1" i="0" u="none" strike="noStrike" kern="1200" cap="none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її</a:t>
            </a:r>
            <a:r>
              <a:rPr kumimoji="0" lang="ru-RU" sz="32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основні</a:t>
            </a:r>
            <a:r>
              <a:rPr kumimoji="0" lang="ru-RU" sz="32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 притоки </a:t>
            </a:r>
            <a:r>
              <a:rPr kumimoji="0" lang="ru-RU" sz="32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  <a:hlinkClick r:id="rId4" tooltip="Заале"/>
              </a:rPr>
              <a:t>Заале</a:t>
            </a:r>
            <a:r>
              <a:rPr kumimoji="0" lang="ru-RU" sz="32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 </a:t>
            </a:r>
            <a:r>
              <a:rPr kumimoji="0" lang="ru-RU" sz="3200" b="1" i="0" u="none" strike="noStrike" kern="1200" cap="none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і</a:t>
            </a:r>
            <a:r>
              <a:rPr kumimoji="0" lang="ru-RU" sz="32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  </a:t>
            </a:r>
            <a:r>
              <a:rPr kumimoji="0" lang="ru-RU" sz="3200" b="1" i="0" u="none" strike="noStrike" kern="1200" cap="none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  <a:hlinkClick r:id="rId5" tooltip="Гавел"/>
              </a:rPr>
              <a:t>Гавел</a:t>
            </a:r>
            <a:r>
              <a:rPr kumimoji="0" lang="ru-RU" sz="32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, а </a:t>
            </a:r>
            <a:r>
              <a:rPr kumimoji="0" lang="ru-RU" sz="3200" b="1" i="0" u="none" strike="noStrike" kern="1200" cap="none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також</a:t>
            </a:r>
            <a:r>
              <a:rPr kumimoji="0" lang="ru-RU" sz="32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 Охре, Осте </a:t>
            </a:r>
            <a:r>
              <a:rPr kumimoji="0" lang="ru-RU" sz="3200" b="1" i="0" u="none" strike="noStrike" kern="1200" cap="none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і</a:t>
            </a:r>
            <a:r>
              <a:rPr kumimoji="0" lang="ru-RU" sz="32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 Зуде. </a:t>
            </a:r>
            <a:r>
              <a:rPr kumimoji="0" lang="ru-RU" sz="3200" b="1" i="0" u="none" strike="noStrike" kern="1200" cap="none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Річка</a:t>
            </a:r>
            <a:r>
              <a:rPr kumimoji="0" lang="ru-RU" sz="32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 </a:t>
            </a:r>
            <a:r>
              <a:rPr kumimoji="0" lang="ru-RU" sz="32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  <a:hlinkClick r:id="rId6" tooltip="Одер"/>
              </a:rPr>
              <a:t>Одер</a:t>
            </a:r>
            <a:r>
              <a:rPr kumimoji="0" lang="ru-RU" sz="32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 </a:t>
            </a:r>
            <a:r>
              <a:rPr kumimoji="0" lang="ru-RU" sz="3200" b="1" i="0" u="none" strike="noStrike" kern="1200" cap="none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виступає</a:t>
            </a:r>
            <a:r>
              <a:rPr kumimoji="0" lang="ru-RU" sz="32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 в </a:t>
            </a:r>
            <a:r>
              <a:rPr kumimoji="0" lang="ru-RU" sz="3200" b="1" i="0" u="none" strike="noStrike" kern="1200" cap="none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якості</a:t>
            </a:r>
            <a:r>
              <a:rPr kumimoji="0" lang="ru-RU" sz="32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 кордону </a:t>
            </a:r>
            <a:r>
              <a:rPr kumimoji="0" lang="ru-RU" sz="3200" b="1" i="0" u="none" strike="noStrike" kern="1200" cap="none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з</a:t>
            </a:r>
            <a:r>
              <a:rPr kumimoji="0" lang="ru-RU" sz="32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Польщею</a:t>
            </a:r>
            <a:r>
              <a:rPr kumimoji="0" lang="ru-RU" sz="32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, </a:t>
            </a:r>
            <a:r>
              <a:rPr kumimoji="0" lang="ru-RU" sz="3200" b="1" i="0" u="none" strike="noStrike" kern="1200" cap="none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його</a:t>
            </a:r>
            <a:r>
              <a:rPr kumimoji="0" lang="ru-RU" sz="32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найважливішим</a:t>
            </a:r>
            <a:r>
              <a:rPr kumimoji="0" lang="ru-RU" sz="32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припливом</a:t>
            </a:r>
            <a:r>
              <a:rPr kumimoji="0" lang="ru-RU" sz="32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є</a:t>
            </a:r>
            <a:r>
              <a:rPr kumimoji="0" lang="ru-RU" sz="32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річка</a:t>
            </a:r>
            <a:r>
              <a:rPr kumimoji="0" lang="ru-RU" sz="32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 </a:t>
            </a:r>
            <a:r>
              <a:rPr kumimoji="0" lang="ru-RU" sz="3200" b="1" i="0" u="none" strike="noStrike" kern="1200" cap="none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  <a:hlinkClick r:id="rId7" tooltip="Нейсе"/>
              </a:rPr>
              <a:t>Нейсе</a:t>
            </a:r>
            <a:r>
              <a:rPr kumimoji="0" lang="ru-RU" sz="32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 та </a:t>
            </a:r>
            <a:r>
              <a:rPr kumimoji="0" lang="ru-RU" sz="3200" b="1" i="0" u="none" strike="noStrike" kern="1200" cap="none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відома</a:t>
            </a:r>
            <a:r>
              <a:rPr kumimoji="0" lang="ru-RU" sz="32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річка</a:t>
            </a:r>
            <a:r>
              <a:rPr kumimoji="0" lang="ru-RU" sz="32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Шпреє</a:t>
            </a:r>
            <a:r>
              <a:rPr kumimoji="0" lang="ru-RU" sz="32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.</a:t>
            </a:r>
            <a:endParaRPr kumimoji="0" lang="ru-RU" sz="32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3.turbina.ru/photos.4/0/1/4/9/6/1669410/big.photo/Naberezhnaya-reki-Vez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874846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Водозбірна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площа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ріки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3" tooltip="Везер"/>
              </a:rPr>
              <a:t>Везер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цілком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лежить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Німеччині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протікає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центральними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районами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країни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й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впадає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Північне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море.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Його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довжина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740 км, а живиться водами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річок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4" tooltip="Верра"/>
              </a:rPr>
              <a:t>Верра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5" tooltip="Фулда (ще не написана)"/>
              </a:rPr>
              <a:t>Фулда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 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6" tooltip="Лейне (ще не написана)"/>
              </a:rPr>
              <a:t>Лейне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 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7" tooltip="Аллер"/>
              </a:rPr>
              <a:t>Аллер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 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8" tooltip="Одра"/>
              </a:rPr>
              <a:t>Одер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Річка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9" tooltip="Емс"/>
              </a:rPr>
              <a:t>Емс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довжиною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370 км,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тече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крайньому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північному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заході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країни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upload.wikimedia.org/wikipedia/commons/thumb/f/f5/Saarschleife_HDR.jpg/800px-Saarschleife_HD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71600" y="0"/>
            <a:ext cx="741682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Хоч країна має й багато повноводних річок та вона відчуває дефіцит водних ресурсів</a:t>
            </a:r>
          </a:p>
          <a:p>
            <a:pPr algn="ctr"/>
            <a:r>
              <a:rPr lang="uk-UA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</a:t>
            </a:r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ерез великі потреби виробництва.</a:t>
            </a:r>
          </a:p>
          <a:p>
            <a:pPr algn="ctr"/>
            <a:r>
              <a:rPr lang="uk-UA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Незначниий</a:t>
            </a:r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гідроенергопотенціал</a:t>
            </a:r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альпійських річок майже повністю залучений у виробництві. 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6" name="Picture 2" descr="http://img-fotki.yandex.ru/get/4306/info-flot.71/0_4e129_1785d361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54551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2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Мінеральними ресурсами Німеччина забезпечена недостатньо. Більшість з них значно виснажені.  З паливних корисних копалин країна забезпечена кам’яним та бурим вугіллям. За їх покладами Німеччина посідає провідні місця в Європі. 90 % кам’яного вугілля країні дає Рурський </a:t>
            </a:r>
            <a:r>
              <a:rPr lang="uk-UA" sz="24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басейн-</a:t>
            </a:r>
            <a:r>
              <a:rPr lang="uk-UA" sz="2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один з найбільших вугільних басейнів світу. </a:t>
            </a:r>
            <a:endParaRPr lang="ru-RU" sz="2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2" name="Picture 4" descr="http://panorama-mukachevo.com/wp-content/uploads/2013/02/44807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03648" y="2564904"/>
            <a:ext cx="634327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Якість</a:t>
            </a:r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вугілля</a:t>
            </a:r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дуже</a:t>
            </a:r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висока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близько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60%</a:t>
            </a:r>
          </a:p>
          <a:p>
            <a:pPr algn="ctr"/>
            <a:r>
              <a:rPr lang="uk-UA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Становить коксівне вугілля. 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3794" name="Picture 2" descr="http://www.barnaul-altai.ru/info/barnaul/altai/img/altaigeo2_34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661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88640"/>
            <a:ext cx="736387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 рудної сировини є невеликі родовища</a:t>
            </a:r>
          </a:p>
          <a:p>
            <a:pPr algn="ctr"/>
            <a:r>
              <a:rPr lang="uk-UA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</a:t>
            </a:r>
            <a:r>
              <a:rPr lang="uk-UA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ідних і поліметалевих руд.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52736"/>
            <a:ext cx="8820472" cy="6858000"/>
          </a:xfrm>
        </p:spPr>
        <p:txBody>
          <a:bodyPr>
            <a:normAutofit/>
          </a:bodyPr>
          <a:lstStyle/>
          <a:p>
            <a:r>
              <a:rPr lang="ru-RU" sz="2400" b="0" dirty="0" err="1" smtClean="0"/>
              <a:t>Німеччина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розташована</a:t>
            </a:r>
            <a:r>
              <a:rPr lang="ru-RU" sz="2400" b="0" dirty="0" smtClean="0"/>
              <a:t> в </a:t>
            </a:r>
            <a:r>
              <a:rPr lang="ru-RU" sz="2400" b="0" dirty="0" err="1" smtClean="0"/>
              <a:t>центрі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Західної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Європи</a:t>
            </a:r>
            <a:r>
              <a:rPr lang="ru-RU" sz="2400" b="0" dirty="0" smtClean="0"/>
              <a:t>. З </a:t>
            </a:r>
            <a:r>
              <a:rPr lang="ru-RU" sz="2400" b="0" dirty="0" err="1" smtClean="0"/>
              <a:t>півночі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її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омивають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північне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і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Балтійське</a:t>
            </a:r>
            <a:r>
              <a:rPr lang="ru-RU" sz="2400" b="0" dirty="0" smtClean="0"/>
              <a:t> моря. З </a:t>
            </a:r>
            <a:r>
              <a:rPr lang="ru-RU" sz="2400" b="0" dirty="0" err="1" smtClean="0"/>
              <a:t>півдня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межує</a:t>
            </a:r>
            <a:r>
              <a:rPr lang="ru-RU" sz="2400" b="0" dirty="0" smtClean="0"/>
              <a:t> – </a:t>
            </a:r>
            <a:r>
              <a:rPr lang="ru-RU" sz="2400" b="0" dirty="0" err="1" smtClean="0"/>
              <a:t>з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Швецією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і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Австрією</a:t>
            </a:r>
            <a:r>
              <a:rPr lang="ru-RU" sz="2400" b="0" dirty="0" smtClean="0"/>
              <a:t>. </a:t>
            </a:r>
            <a:r>
              <a:rPr lang="ru-RU" sz="2400" b="0" dirty="0" err="1" smtClean="0"/>
              <a:t>Із</a:t>
            </a:r>
            <a:r>
              <a:rPr lang="ru-RU" sz="2400" b="0" dirty="0" smtClean="0"/>
              <a:t> заходу з </a:t>
            </a:r>
            <a:r>
              <a:rPr lang="ru-RU" sz="2400" b="0" dirty="0" err="1" smtClean="0"/>
              <a:t>Нідерландами</a:t>
            </a:r>
            <a:r>
              <a:rPr lang="ru-RU" sz="2400" b="0" dirty="0" smtClean="0"/>
              <a:t>, </a:t>
            </a:r>
            <a:r>
              <a:rPr lang="ru-RU" sz="2400" b="0" dirty="0" err="1" smtClean="0"/>
              <a:t>Бельгією</a:t>
            </a:r>
            <a:r>
              <a:rPr lang="ru-RU" sz="2400" b="0" dirty="0" smtClean="0"/>
              <a:t>, </a:t>
            </a:r>
            <a:r>
              <a:rPr lang="ru-RU" sz="2400" b="0" dirty="0" err="1" smtClean="0"/>
              <a:t>Францією</a:t>
            </a:r>
            <a:r>
              <a:rPr lang="ru-RU" sz="2400" b="0" dirty="0" smtClean="0"/>
              <a:t>, Люксембургом. На </a:t>
            </a:r>
            <a:r>
              <a:rPr lang="ru-RU" sz="2400" b="0" dirty="0" err="1" smtClean="0"/>
              <a:t>Сході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межує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з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Польщею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і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Чехією</a:t>
            </a:r>
            <a:r>
              <a:rPr lang="ru-RU" sz="2400" b="0" dirty="0" smtClean="0"/>
              <a:t>. </a:t>
            </a:r>
            <a:r>
              <a:rPr lang="ru-RU" sz="2400" b="0" dirty="0" err="1" smtClean="0"/>
              <a:t>Німеччина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поділена</a:t>
            </a:r>
            <a:r>
              <a:rPr lang="ru-RU" sz="2400" b="0" dirty="0" smtClean="0"/>
              <a:t> на 16 земель. З </a:t>
            </a:r>
            <a:r>
              <a:rPr lang="ru-RU" sz="2400" b="0" dirty="0" err="1" smtClean="0"/>
              <a:t>економічної</a:t>
            </a:r>
            <a:r>
              <a:rPr lang="ru-RU" sz="2400" b="0" dirty="0" smtClean="0"/>
              <a:t> точки </a:t>
            </a:r>
            <a:r>
              <a:rPr lang="ru-RU" sz="2400" b="0" dirty="0" err="1" smtClean="0"/>
              <a:t>зору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Німеччина</a:t>
            </a:r>
            <a:r>
              <a:rPr lang="ru-RU" sz="2400" b="0" dirty="0" smtClean="0"/>
              <a:t> одна </a:t>
            </a:r>
            <a:r>
              <a:rPr lang="ru-RU" sz="2400" b="0" dirty="0" err="1" smtClean="0"/>
              <a:t>з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найрозвинутіших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країн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світу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і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є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дуже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багатою</a:t>
            </a:r>
            <a:r>
              <a:rPr lang="ru-RU" sz="2400" b="0" dirty="0" smtClean="0"/>
              <a:t>.</a:t>
            </a:r>
            <a:endParaRPr lang="ru-RU" sz="2400" dirty="0"/>
          </a:p>
        </p:txBody>
      </p:sp>
      <p:pic>
        <p:nvPicPr>
          <p:cNvPr id="4" name="Рисунок 3" descr="Карта-Германии-690x7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kaolin.bg/files/products/cache/1189499885_400_400_11894998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260648"/>
            <a:ext cx="849694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Значні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поклади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нерудних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корисних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копалин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зокрема</a:t>
            </a:r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uk-UA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</a:t>
            </a:r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 </a:t>
            </a:r>
            <a:r>
              <a:rPr lang="uk-UA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півночі-</a:t>
            </a:r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калійна і кухонна солі, на </a:t>
            </a:r>
            <a:r>
              <a:rPr lang="uk-UA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півдні-</a:t>
            </a:r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графіт, на південному </a:t>
            </a:r>
            <a:r>
              <a:rPr lang="uk-UA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сході-</a:t>
            </a:r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каолін( біла глина).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http://img1.liveinternet.ru/images/attach/c/1/62/127/62127371_Laubwald_8_Juni_2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87624" y="1412776"/>
            <a:ext cx="6984776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Територія</a:t>
            </a:r>
            <a:r>
              <a:rPr lang="ru-RU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Німеччини</a:t>
            </a:r>
            <a:r>
              <a:rPr lang="ru-RU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на 30,8 % </a:t>
            </a:r>
            <a:r>
              <a:rPr lang="ru-RU" sz="32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покрита</a:t>
            </a:r>
            <a:r>
              <a:rPr lang="ru-RU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лісами</a:t>
            </a:r>
            <a:r>
              <a:rPr lang="ru-RU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, </a:t>
            </a:r>
            <a:r>
              <a:rPr lang="ru-RU" sz="32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що</a:t>
            </a:r>
            <a:r>
              <a:rPr lang="ru-RU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відповідає</a:t>
            </a:r>
            <a:r>
              <a:rPr lang="ru-RU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площі</a:t>
            </a:r>
            <a:r>
              <a:rPr lang="ru-RU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10,7 </a:t>
            </a:r>
            <a:r>
              <a:rPr lang="ru-RU" sz="32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млн</a:t>
            </a:r>
            <a:r>
              <a:rPr lang="ru-RU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​​га . У той час як у </a:t>
            </a:r>
            <a:r>
              <a:rPr lang="ru-RU" sz="32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більшості</a:t>
            </a:r>
            <a:r>
              <a:rPr lang="ru-RU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країн</a:t>
            </a:r>
            <a:r>
              <a:rPr lang="ru-RU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світу</a:t>
            </a:r>
            <a:r>
              <a:rPr lang="ru-RU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площі</a:t>
            </a:r>
            <a:r>
              <a:rPr lang="ru-RU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, </a:t>
            </a:r>
            <a:r>
              <a:rPr lang="ru-RU" sz="32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займані</a:t>
            </a:r>
            <a:r>
              <a:rPr lang="ru-RU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лісами</a:t>
            </a:r>
            <a:r>
              <a:rPr lang="ru-RU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, </a:t>
            </a:r>
            <a:r>
              <a:rPr lang="ru-RU" sz="32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постійно</a:t>
            </a:r>
            <a:r>
              <a:rPr lang="ru-RU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скорочуються</a:t>
            </a:r>
            <a:r>
              <a:rPr lang="ru-RU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, в </a:t>
            </a:r>
            <a:r>
              <a:rPr lang="ru-RU" sz="32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Німеччині</a:t>
            </a:r>
            <a:r>
              <a:rPr lang="ru-RU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вже</a:t>
            </a:r>
            <a:r>
              <a:rPr lang="ru-RU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кілька</a:t>
            </a:r>
            <a:r>
              <a:rPr lang="ru-RU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десятиліть</a:t>
            </a:r>
            <a:r>
              <a:rPr lang="ru-RU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спостерігається</a:t>
            </a:r>
            <a:r>
              <a:rPr lang="ru-RU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протилежний</a:t>
            </a:r>
            <a:r>
              <a:rPr lang="ru-RU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процес</a:t>
            </a:r>
            <a:r>
              <a:rPr lang="ru-RU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- </a:t>
            </a:r>
            <a:r>
              <a:rPr lang="ru-RU" sz="32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постійне</a:t>
            </a:r>
            <a:r>
              <a:rPr lang="ru-RU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зростання</a:t>
            </a:r>
            <a:r>
              <a:rPr lang="ru-RU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лісових</a:t>
            </a:r>
            <a:r>
              <a:rPr lang="ru-RU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площ</a:t>
            </a:r>
            <a:r>
              <a:rPr lang="ru-RU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.</a:t>
            </a:r>
            <a:endParaRPr lang="ru-RU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http://sphotos-h.ak.fbcdn.net/hphotos-ak-ash3/p480x480/522466_10151558739809402_939174545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260648"/>
            <a:ext cx="8064897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Більшу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частину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лісів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Німеччини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( 60 %)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займають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хвойні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породи ,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насамперед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,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ялини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сосни . А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серед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широколистяних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порід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перше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місце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займає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бук .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Близько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15 %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лісистій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поверхні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Німеччині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припадає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букові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ліси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,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майже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10 % - на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дубові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. На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загальне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переконання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ботаніків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, без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втручання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людини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бук в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Німеччині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поширився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 по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всій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її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території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крім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гірських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регіонів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) .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Домінування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хвойних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дерев -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ялини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( 28 %)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сосни ( 23 %)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має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антропогенний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характер.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7890" name="Picture 2" descr="http://www.rtkorr.com/imgs-news/author/2010/14/3/7932829796746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609600" y="1724012"/>
            <a:ext cx="8229600" cy="4554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32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Отже, природні умови і ресурси Німеччини сприятливі для розвитку господарської діяльності та різних видів промисловості.</a:t>
            </a:r>
            <a:endParaRPr kumimoji="0" lang="ru-RU" sz="32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76872"/>
            <a:ext cx="9144000" cy="11430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fmvS70a-Ir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547664" y="908720"/>
            <a:ext cx="61141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" pitchFamily="18" charset="0"/>
              </a:rPr>
              <a:t>Дякую</a:t>
            </a: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" pitchFamily="18" charset="0"/>
              </a:rPr>
              <a:t> за </a:t>
            </a:r>
            <a:r>
              <a:rPr lang="ru-RU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" pitchFamily="18" charset="0"/>
              </a:rPr>
              <a:t>увагу</a:t>
            </a: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" pitchFamily="18" charset="0"/>
                <a:sym typeface="Wingdings" pitchFamily="2" charset="2"/>
              </a:rPr>
              <a:t>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entury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</a:t>
            </a:r>
            <a:r>
              <a:rPr lang="uk-UA" dirty="0" err="1" smtClean="0"/>
              <a:t>імат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>
              <a:defRPr/>
            </a:pP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Більшість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території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Німеччини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піддається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впливу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сезонного 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2" tooltip="Помірний клімат"/>
              </a:rPr>
              <a:t>помірного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2" tooltip="Помірний клімат"/>
              </a:rPr>
              <a:t> 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2" tooltip="Помірний клімат"/>
              </a:rPr>
              <a:t>клімату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 На 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північному-заході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півночі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країни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клімат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океанічний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випаданням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опадів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круглий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рік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максимумом в 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літній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період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 lvl="0">
              <a:defRPr/>
            </a:pP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Зима в 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країні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м'яка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а 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влітку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як правило, 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прохолодно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хоча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температура 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може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перевищувати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30 °</a:t>
            </a:r>
            <a:r>
              <a:rPr lang="en-US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 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доволі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тривалий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період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часу. На 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сході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країни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клімат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більш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континентальний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; зима 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можливо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холодніша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а 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3" tooltip="Літо"/>
              </a:rPr>
              <a:t>літо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доволі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спекотне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сухе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триваліший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час. Центральна 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південна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Німеччина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належать до 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перехідних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регіонів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тут 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варіюються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як 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помірно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4" tooltip="Океанічний клімат (ще не написана)"/>
              </a:rPr>
              <a:t>океанічний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4" tooltip="Океанічний клімат (ще не написана)"/>
              </a:rPr>
              <a:t> 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4" tooltip="Океанічний клімат (ще не написана)"/>
              </a:rPr>
              <a:t>клімат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так 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5" tooltip="Континентальний клімат"/>
              </a:rPr>
              <a:t>континентальний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5" tooltip="Континентальний клімат"/>
              </a:rPr>
              <a:t> 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5" tooltip="Континентальний клімат"/>
              </a:rPr>
              <a:t>клімат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 lvl="0">
              <a:defRPr/>
            </a:pP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Середньорічна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кількість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становить 700 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міліметрів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 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рік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Середня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щомісячна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кількість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опадів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коливається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від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40 мм до 77 мм у лютому та 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червні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відповідно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49280" y="0"/>
            <a:ext cx="3394720" cy="6858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Природні умови Німеччини загалом сприятливі для розвитку господарської діяльності.          У рельєфі переважають рівнини: </a:t>
            </a:r>
            <a:r>
              <a:rPr lang="uk-UA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Північноні-мецька</a:t>
            </a:r>
            <a:r>
              <a:rPr lang="uk-UA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та Баварське плато. </a:t>
            </a:r>
            <a:endParaRPr lang="ru-RU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1506" name="Picture 2" descr="http://znaimo.com.ua/images/rubase_2_1020567157_583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12160" cy="689049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g0.liveinternet.ru/images/attach/c/3/77/797/77797668_2222299_17731942c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5934670"/>
            <a:ext cx="80931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Північнонімецька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рівнина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www.vertraeglich-reisen.de/img/500/1_Geopark-Ries-Ipf-052_13529466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51720" y="5934670"/>
            <a:ext cx="51462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Баварське плато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arz-Moundtains-ArtMechani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251520" y="260648"/>
            <a:ext cx="8686800" cy="75294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Через центр країни простягається пояс давніх зруйнованих гір:  </a:t>
            </a:r>
            <a:r>
              <a:rPr kumimoji="0" lang="uk-UA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Гарц</a:t>
            </a: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, </a:t>
            </a:r>
            <a:r>
              <a:rPr kumimoji="0" lang="uk-UA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Шварцвальд</a:t>
            </a: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, Рудні гори, Рейнські Сланцеві гори.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a8d142b7f8f5d1652fb049b5b899f1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Шварцвальд</a:t>
            </a:r>
            <a:r>
              <a:rPr lang="ru-RU" dirty="0"/>
              <a:t> (</a:t>
            </a:r>
            <a:r>
              <a:rPr lang="ru-RU" dirty="0" err="1"/>
              <a:t>нім</a:t>
            </a:r>
            <a:r>
              <a:rPr lang="ru-RU" dirty="0" smtClean="0"/>
              <a:t>.</a:t>
            </a:r>
            <a:r>
              <a:rPr lang="en-US" i="1" dirty="0" smtClean="0"/>
              <a:t> </a:t>
            </a:r>
            <a:r>
              <a:rPr lang="en-US" dirty="0" smtClean="0"/>
              <a:t>«</a:t>
            </a:r>
            <a:r>
              <a:rPr lang="ru-RU" dirty="0" err="1"/>
              <a:t>чорнолісся</a:t>
            </a:r>
            <a:r>
              <a:rPr lang="ru-RU" dirty="0"/>
              <a:t>») — </a:t>
            </a:r>
            <a:r>
              <a:rPr lang="ru-RU" dirty="0" err="1">
                <a:hlinkClick r:id="rId3" tooltip="Гірський масив"/>
              </a:rPr>
              <a:t>гірський</a:t>
            </a:r>
            <a:r>
              <a:rPr lang="ru-RU" dirty="0">
                <a:hlinkClick r:id="rId3" tooltip="Гірський масив"/>
              </a:rPr>
              <a:t> </a:t>
            </a:r>
            <a:r>
              <a:rPr lang="ru-RU" dirty="0" err="1">
                <a:hlinkClick r:id="rId3" tooltip="Гірський масив"/>
              </a:rPr>
              <a:t>масив</a:t>
            </a:r>
            <a:r>
              <a:rPr lang="ru-RU" dirty="0"/>
              <a:t> у </a:t>
            </a:r>
            <a:r>
              <a:rPr lang="ru-RU" dirty="0" err="1">
                <a:hlinkClick r:id="rId4" tooltip="Адміністративний поділ Німеччини"/>
              </a:rPr>
              <a:t>землі</a:t>
            </a:r>
            <a:r>
              <a:rPr lang="ru-RU" dirty="0"/>
              <a:t> </a:t>
            </a:r>
            <a:r>
              <a:rPr lang="ru-RU" dirty="0">
                <a:hlinkClick r:id="rId5" tooltip="Баден-Вюртемберг"/>
              </a:rPr>
              <a:t>Баден-Вюртемберг</a:t>
            </a:r>
            <a:r>
              <a:rPr lang="ru-RU" dirty="0"/>
              <a:t> на </a:t>
            </a:r>
            <a:r>
              <a:rPr lang="ru-RU" dirty="0" err="1"/>
              <a:t>південному</a:t>
            </a:r>
            <a:r>
              <a:rPr lang="ru-RU" dirty="0"/>
              <a:t> </a:t>
            </a:r>
            <a:r>
              <a:rPr lang="ru-RU" dirty="0" err="1"/>
              <a:t>заході</a:t>
            </a:r>
            <a:r>
              <a:rPr lang="ru-RU" dirty="0"/>
              <a:t> </a:t>
            </a:r>
            <a:r>
              <a:rPr lang="ru-RU" dirty="0" err="1">
                <a:hlinkClick r:id="rId6" tooltip="Німеччина"/>
              </a:rPr>
              <a:t>Німеччини</a:t>
            </a:r>
            <a:r>
              <a:rPr lang="ru-RU" dirty="0"/>
              <a:t>.</a:t>
            </a:r>
          </a:p>
          <a:p>
            <a:r>
              <a:rPr lang="ru-RU" dirty="0" err="1"/>
              <a:t>Простягається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півночі</a:t>
            </a:r>
            <a:r>
              <a:rPr lang="ru-RU" dirty="0"/>
              <a:t> на </a:t>
            </a:r>
            <a:r>
              <a:rPr lang="ru-RU" dirty="0" err="1"/>
              <a:t>південь</a:t>
            </a:r>
            <a:r>
              <a:rPr lang="ru-RU" dirty="0"/>
              <a:t> </a:t>
            </a:r>
            <a:r>
              <a:rPr lang="ru-RU" dirty="0" err="1"/>
              <a:t>уздовж</a:t>
            </a:r>
            <a:r>
              <a:rPr lang="ru-RU" dirty="0"/>
              <a:t> </a:t>
            </a:r>
            <a:r>
              <a:rPr lang="ru-RU" dirty="0" err="1"/>
              <a:t>течії</a:t>
            </a:r>
            <a:r>
              <a:rPr lang="ru-RU" dirty="0"/>
              <a:t> </a:t>
            </a:r>
            <a:r>
              <a:rPr lang="ru-RU" dirty="0">
                <a:hlinkClick r:id="rId7" tooltip="Рейн"/>
              </a:rPr>
              <a:t>Рейну</a:t>
            </a:r>
            <a:r>
              <a:rPr lang="ru-RU" dirty="0"/>
              <a:t>. </a:t>
            </a:r>
            <a:r>
              <a:rPr lang="ru-RU" dirty="0" err="1"/>
              <a:t>Найвища</a:t>
            </a:r>
            <a:r>
              <a:rPr lang="ru-RU" dirty="0"/>
              <a:t> точка — </a:t>
            </a:r>
            <a:r>
              <a:rPr lang="ru-RU" dirty="0">
                <a:hlinkClick r:id="rId8" tooltip="Гора"/>
              </a:rPr>
              <a:t>гора</a:t>
            </a:r>
            <a:r>
              <a:rPr lang="ru-RU" dirty="0"/>
              <a:t> </a:t>
            </a:r>
            <a:r>
              <a:rPr lang="ru-RU" dirty="0" err="1">
                <a:hlinkClick r:id="rId9" tooltip="Фельдберг"/>
              </a:rPr>
              <a:t>Фельдберг</a:t>
            </a:r>
            <a:r>
              <a:rPr lang="ru-RU" dirty="0"/>
              <a:t> </a:t>
            </a:r>
            <a:r>
              <a:rPr lang="ru-RU" dirty="0" err="1"/>
              <a:t>висотою</a:t>
            </a:r>
            <a:r>
              <a:rPr lang="ru-RU" dirty="0"/>
              <a:t> 1493 м.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покритий</a:t>
            </a:r>
            <a:r>
              <a:rPr lang="ru-RU" dirty="0"/>
              <a:t> </a:t>
            </a:r>
            <a:r>
              <a:rPr lang="ru-RU" dirty="0" smtClean="0"/>
              <a:t>густим </a:t>
            </a:r>
            <a:r>
              <a:rPr lang="ru-RU" dirty="0" err="1" smtClean="0">
                <a:hlinkClick r:id="rId10" tooltip="Хвойний ліс"/>
              </a:rPr>
              <a:t>хвойним</a:t>
            </a:r>
            <a:r>
              <a:rPr lang="ru-RU" dirty="0"/>
              <a:t> </a:t>
            </a:r>
            <a:r>
              <a:rPr lang="ru-RU" dirty="0" err="1"/>
              <a:t>або</a:t>
            </a:r>
            <a:r>
              <a:rPr lang="ru-RU" dirty="0"/>
              <a:t> </a:t>
            </a:r>
            <a:r>
              <a:rPr lang="ru-RU" dirty="0" err="1">
                <a:hlinkClick r:id="rId11" tooltip="Бук"/>
              </a:rPr>
              <a:t>буковим</a:t>
            </a:r>
            <a:r>
              <a:rPr lang="ru-RU" dirty="0"/>
              <a:t> </a:t>
            </a:r>
            <a:r>
              <a:rPr lang="ru-RU" dirty="0" err="1"/>
              <a:t>лісом</a:t>
            </a:r>
            <a:r>
              <a:rPr lang="ru-RU" dirty="0"/>
              <a:t>,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безліч</a:t>
            </a:r>
            <a:r>
              <a:rPr lang="ru-RU" dirty="0"/>
              <a:t> </a:t>
            </a:r>
            <a:r>
              <a:rPr lang="ru-RU" dirty="0" err="1"/>
              <a:t>живописних</a:t>
            </a:r>
            <a:r>
              <a:rPr lang="ru-RU" dirty="0"/>
              <a:t> </a:t>
            </a:r>
            <a:r>
              <a:rPr lang="ru-RU" dirty="0" err="1"/>
              <a:t>гірських</a:t>
            </a:r>
            <a:r>
              <a:rPr lang="ru-RU" dirty="0"/>
              <a:t> </a:t>
            </a:r>
            <a:r>
              <a:rPr lang="ru-RU" dirty="0">
                <a:hlinkClick r:id="rId12" tooltip="Озеро"/>
              </a:rPr>
              <a:t>озер</a:t>
            </a:r>
            <a:r>
              <a:rPr lang="ru-RU" dirty="0"/>
              <a:t>. Часто </a:t>
            </a:r>
            <a:r>
              <a:rPr lang="ru-RU" dirty="0" err="1"/>
              <a:t>зустрічаються</a:t>
            </a:r>
            <a:r>
              <a:rPr lang="ru-RU" dirty="0"/>
              <a:t> </a:t>
            </a:r>
            <a:r>
              <a:rPr lang="ru-RU" dirty="0" err="1">
                <a:hlinkClick r:id="rId13" tooltip="Мінеральна вода"/>
              </a:rPr>
              <a:t>мінеральні</a:t>
            </a:r>
            <a:r>
              <a:rPr lang="ru-RU" dirty="0">
                <a:hlinkClick r:id="rId13" tooltip="Мінеральна вода"/>
              </a:rPr>
              <a:t> </a:t>
            </a:r>
            <a:r>
              <a:rPr lang="ru-RU" dirty="0" err="1">
                <a:hlinkClick r:id="rId13" tooltip="Мінеральна вода"/>
              </a:rPr>
              <a:t>джерела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зумовило</a:t>
            </a:r>
            <a:r>
              <a:rPr lang="ru-RU" dirty="0"/>
              <a:t> </a:t>
            </a:r>
            <a:r>
              <a:rPr lang="ru-RU" dirty="0" err="1"/>
              <a:t>наявність</a:t>
            </a:r>
            <a:r>
              <a:rPr lang="ru-RU" dirty="0"/>
              <a:t> ряду </a:t>
            </a:r>
            <a:r>
              <a:rPr lang="ru-RU" dirty="0" err="1">
                <a:hlinkClick r:id="rId14" tooltip="Курорт"/>
              </a:rPr>
              <a:t>курортів</a:t>
            </a:r>
            <a:r>
              <a:rPr lang="ru-RU" dirty="0"/>
              <a:t>, таких як </a:t>
            </a:r>
            <a:r>
              <a:rPr lang="ru-RU" dirty="0">
                <a:hlinkClick r:id="rId15" tooltip="Баден-Баден"/>
              </a:rPr>
              <a:t>Баден-Баден</a:t>
            </a:r>
            <a:r>
              <a:rPr lang="ru-RU" dirty="0"/>
              <a:t> </a:t>
            </a:r>
            <a:r>
              <a:rPr lang="ru-RU" dirty="0" err="1"/>
              <a:t>або</a:t>
            </a:r>
            <a:r>
              <a:rPr lang="ru-RU" dirty="0"/>
              <a:t> </a:t>
            </a:r>
            <a:r>
              <a:rPr lang="ru-RU" dirty="0" err="1">
                <a:hlinkClick r:id="rId16" tooltip="Баденвейлер (ще не написана)"/>
              </a:rPr>
              <a:t>Баденвейлер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1000turov.ru/imgs/sv_photo/25/r_p_5ebe3dc84128a83a51b829212fc7b5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4008" cy="6858000"/>
          </a:xfrm>
          <a:prstGeom prst="rect">
            <a:avLst/>
          </a:prstGeom>
          <a:noFill/>
        </p:spPr>
      </p:pic>
      <p:pic>
        <p:nvPicPr>
          <p:cNvPr id="20484" name="Picture 4" descr="http://www.1000turov.ru/imgs/sv_photo/25/r_p_1fc8265f1642d808f2dabf936ee7a9e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0"/>
            <a:ext cx="4729361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4653136"/>
            <a:ext cx="979308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півдні невелику площу займають молоді високі гори Альпи.</a:t>
            </a:r>
          </a:p>
          <a:p>
            <a:pPr algn="ctr"/>
            <a:r>
              <a:rPr lang="uk-UA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Гірські масиви Німеччини завдяки своїм мальовничим ландшафтам та екологічній чистоті </a:t>
            </a:r>
          </a:p>
          <a:p>
            <a:pPr algn="ctr"/>
            <a:r>
              <a:rPr lang="uk-UA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uk-UA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икористовуються, як рекреаційні райони.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S10240617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TS102406170</Template>
  <TotalTime>314</TotalTime>
  <Words>474</Words>
  <Application>Microsoft Office PowerPoint</Application>
  <PresentationFormat>Экран (4:3)</PresentationFormat>
  <Paragraphs>41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TS102406170</vt:lpstr>
      <vt:lpstr>Природні умови, клімат і природні  ресурси Німеччини</vt:lpstr>
      <vt:lpstr>Слайд 2</vt:lpstr>
      <vt:lpstr>Клімат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ш8</dc:title>
  <dc:creator>Star</dc:creator>
  <cp:lastModifiedBy>Star</cp:lastModifiedBy>
  <cp:revision>31</cp:revision>
  <dcterms:created xsi:type="dcterms:W3CDTF">2014-02-03T14:56:09Z</dcterms:created>
  <dcterms:modified xsi:type="dcterms:W3CDTF">2014-02-04T12:28:07Z</dcterms:modified>
</cp:coreProperties>
</file>